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264" r:id="rId3"/>
    <p:sldId id="265" r:id="rId4"/>
    <p:sldId id="286" r:id="rId5"/>
    <p:sldId id="310" r:id="rId6"/>
    <p:sldId id="266" r:id="rId7"/>
    <p:sldId id="287" r:id="rId8"/>
    <p:sldId id="267" r:id="rId9"/>
    <p:sldId id="359" r:id="rId10"/>
    <p:sldId id="375" r:id="rId11"/>
    <p:sldId id="385" r:id="rId12"/>
    <p:sldId id="386" r:id="rId13"/>
    <p:sldId id="288" r:id="rId14"/>
    <p:sldId id="396" r:id="rId15"/>
    <p:sldId id="395" r:id="rId16"/>
    <p:sldId id="394" r:id="rId17"/>
    <p:sldId id="276" r:id="rId18"/>
    <p:sldId id="278" r:id="rId19"/>
    <p:sldId id="371" r:id="rId20"/>
    <p:sldId id="283" r:id="rId21"/>
    <p:sldId id="263" r:id="rId22"/>
    <p:sldId id="364" r:id="rId23"/>
    <p:sldId id="332" r:id="rId24"/>
    <p:sldId id="372" r:id="rId25"/>
    <p:sldId id="305" r:id="rId26"/>
    <p:sldId id="269" r:id="rId27"/>
    <p:sldId id="380" r:id="rId28"/>
    <p:sldId id="378" r:id="rId29"/>
    <p:sldId id="379" r:id="rId30"/>
    <p:sldId id="373" r:id="rId31"/>
    <p:sldId id="285" r:id="rId32"/>
    <p:sldId id="377" r:id="rId33"/>
    <p:sldId id="374" r:id="rId34"/>
    <p:sldId id="389" r:id="rId35"/>
    <p:sldId id="392" r:id="rId36"/>
    <p:sldId id="390" r:id="rId37"/>
    <p:sldId id="311" r:id="rId38"/>
    <p:sldId id="393" r:id="rId39"/>
    <p:sldId id="336" r:id="rId40"/>
    <p:sldId id="346" r:id="rId41"/>
    <p:sldId id="348" r:id="rId42"/>
    <p:sldId id="351" r:id="rId43"/>
    <p:sldId id="339" r:id="rId44"/>
    <p:sldId id="383" r:id="rId4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5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4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14A45-0321-4BF5-AB4E-C2DEA28D9966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3569-8373-4D74-818E-A52C66A0B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B43E983-7E42-4B9D-90DF-1F94E24BE79C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ADAB3B1-3CD8-4667-98EF-EA116D274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California’s First Census in 1850:</a:t>
            </a:r>
            <a:r>
              <a:rPr lang="en-US" baseline="0" dirty="0" smtClean="0"/>
              <a:t> 92,597</a:t>
            </a:r>
          </a:p>
          <a:p>
            <a:r>
              <a:rPr lang="en-US" baseline="0" dirty="0" smtClean="0"/>
              <a:t>Gained seats in every census until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C262-7625-41BE-BBF6-F04C4A08606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b" hangingPunct="1"/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D5E063-8319-49F2-A02D-63F6F7E918F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63381" y="4273030"/>
            <a:ext cx="5633112" cy="4810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Across the country,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the proportion of the total population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that was “minority” 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ranged from about 22% in the Midwest, 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31% in the Northeast,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40% in the South,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atin typeface="Arial" charset="0"/>
                <a:cs typeface="Arial" charset="0"/>
              </a:rPr>
              <a:t>to 47% in the West.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DE8E8A-525D-42C0-ACEF-776C15A711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8059B-382F-48B7-8214-FB84573D23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4FDF4-A18D-46D8-8CDA-F8BB90188667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236547" name="Rectangle 7"/>
          <p:cNvSpPr txBox="1">
            <a:spLocks noGrp="1" noChangeArrowheads="1"/>
          </p:cNvSpPr>
          <p:nvPr/>
        </p:nvSpPr>
        <p:spPr bwMode="auto">
          <a:xfrm>
            <a:off x="3979863" y="8851901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0" tIns="46634" rIns="93270" bIns="46634" anchor="b"/>
          <a:lstStyle/>
          <a:p>
            <a:pPr algn="r" defTabSz="928579"/>
            <a:fld id="{1FBCDE80-0436-4258-B199-B14163AC0393}" type="slidenum">
              <a:rPr lang="en-US" sz="1300">
                <a:solidFill>
                  <a:schemeClr val="tx2"/>
                </a:solidFill>
              </a:rPr>
              <a:pPr algn="r" defTabSz="928579"/>
              <a:t>44</a:t>
            </a:fld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236548" name="Rectangle 7"/>
          <p:cNvSpPr txBox="1">
            <a:spLocks noGrp="1" noChangeArrowheads="1"/>
          </p:cNvSpPr>
          <p:nvPr/>
        </p:nvSpPr>
        <p:spPr bwMode="auto">
          <a:xfrm>
            <a:off x="3979863" y="8851901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0" tIns="46634" rIns="93270" bIns="46634" anchor="b"/>
          <a:lstStyle/>
          <a:p>
            <a:pPr algn="r" defTabSz="928579"/>
            <a:fld id="{FE92FC79-1398-42A6-B65D-483F5E9EBDC7}" type="slidenum">
              <a:rPr lang="en-US" sz="1300">
                <a:solidFill>
                  <a:schemeClr val="tx2"/>
                </a:solidFill>
              </a:rPr>
              <a:pPr algn="r" defTabSz="928579"/>
              <a:t>44</a:t>
            </a:fld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236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87388"/>
            <a:ext cx="4679950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9" y="4425951"/>
            <a:ext cx="5153025" cy="4195763"/>
          </a:xfrm>
          <a:noFill/>
        </p:spPr>
        <p:txBody>
          <a:bodyPr wrap="square" lIns="93270" tIns="46634" rIns="93270" bIns="466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76962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1F9E-F2B8-4F04-AA37-91E49372F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7696200" cy="3962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86CA-6844-4921-B6F4-7331392EF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7E7D711-6677-4CDD-8371-006EF45A6E8B}" type="datetimeFigureOut">
              <a:rPr lang="en-US" smtClean="0"/>
              <a:pPr/>
              <a:t>8/10/2011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fld id="{8C6B5B77-4519-43AE-B0BC-D3C0E1CB2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P_Band_blue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417575"/>
            <a:ext cx="9155239" cy="1451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C5696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3487"/>
            <a:ext cx="9143999" cy="56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1" y="1"/>
            <a:ext cx="9143998" cy="1451428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Demographic Trends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the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West</a:t>
            </a:r>
          </a:p>
          <a:p>
            <a:pPr algn="ctr">
              <a:defRPr/>
            </a:pPr>
            <a:r>
              <a:rPr lang="en-US" b="1" dirty="0" smtClean="0"/>
              <a:t>Department of Business, Economic Development &amp; Tourism</a:t>
            </a:r>
          </a:p>
          <a:p>
            <a:pPr algn="ctr">
              <a:defRPr/>
            </a:pPr>
            <a:r>
              <a:rPr lang="en-US" b="1" dirty="0" smtClean="0"/>
              <a:t>Honolulu, Hawaii </a:t>
            </a:r>
          </a:p>
          <a:p>
            <a:pPr algn="ctr">
              <a:defRPr/>
            </a:pPr>
            <a:r>
              <a:rPr lang="en-US" b="1" dirty="0" smtClean="0"/>
              <a:t>August 2, 2011 </a:t>
            </a:r>
          </a:p>
          <a:p>
            <a:pPr algn="ctr">
              <a:defRPr/>
            </a:pPr>
            <a:endParaRPr lang="en-US" b="1" dirty="0" smtClean="0"/>
          </a:p>
          <a:p>
            <a:pPr algn="ctr">
              <a:defRPr/>
            </a:pPr>
            <a:endParaRPr lang="en-US" sz="8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708400" y="5461909"/>
            <a:ext cx="1955800" cy="69215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Jerry Wong</a:t>
            </a:r>
          </a:p>
          <a:p>
            <a:pPr algn="ctr">
              <a:defRPr/>
            </a:pPr>
            <a:r>
              <a:rPr lang="en-US" sz="1600" b="1" dirty="0">
                <a:latin typeface="+mn-lt"/>
              </a:rPr>
              <a:t>U.S. Census Bureau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County Population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populous county in the nation is   located in the West</a:t>
            </a:r>
          </a:p>
          <a:p>
            <a:r>
              <a:rPr lang="en-US" dirty="0" smtClean="0"/>
              <a:t>11 of the top 25 counties are in the West</a:t>
            </a:r>
          </a:p>
          <a:p>
            <a:r>
              <a:rPr lang="en-US" dirty="0" smtClean="0"/>
              <a:t>The West contains 26 of the nation’s top 100 most populous counties.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 Counties</a:t>
            </a:r>
            <a:endParaRPr lang="en-US" sz="2800" dirty="0" smtClean="0"/>
          </a:p>
        </p:txBody>
      </p:sp>
      <p:graphicFrame>
        <p:nvGraphicFramePr>
          <p:cNvPr id="41088" name="Group 128"/>
          <p:cNvGraphicFramePr>
            <a:graphicFrameLocks noGrp="1"/>
          </p:cNvGraphicFramePr>
          <p:nvPr>
            <p:ph idx="1"/>
          </p:nvPr>
        </p:nvGraphicFramePr>
        <p:xfrm>
          <a:off x="377371" y="647700"/>
          <a:ext cx="8126867" cy="5120640"/>
        </p:xfrm>
        <a:graphic>
          <a:graphicData uri="http://schemas.openxmlformats.org/drawingml/2006/table">
            <a:tbl>
              <a:tblPr/>
              <a:tblGrid>
                <a:gridCol w="1030515"/>
                <a:gridCol w="5553766"/>
                <a:gridCol w="1542586"/>
              </a:tblGrid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County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Los Angeles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9,818,605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Maricopa County, AZ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3,817,117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San Diego,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3,095,313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Orange,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3,010,232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Riverside,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2,189,641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San Bernardino,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2,035,210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Clark County, NV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1,951,269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King County, WA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1,931,249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Santa Clara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1,781,642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Alameda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1,510,271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Sacramento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1,418,788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Contra Costa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County,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1,049,025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Salt Lake County, UT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1,029,655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66767-02C1-45CD-B8AD-B13CFFD95FBF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 Counties</a:t>
            </a:r>
            <a:endParaRPr lang="en-US" sz="2800" dirty="0" smtClean="0"/>
          </a:p>
        </p:txBody>
      </p:sp>
      <p:graphicFrame>
        <p:nvGraphicFramePr>
          <p:cNvPr id="41088" name="Group 128"/>
          <p:cNvGraphicFramePr>
            <a:graphicFrameLocks noGrp="1"/>
          </p:cNvGraphicFramePr>
          <p:nvPr>
            <p:ph idx="1"/>
          </p:nvPr>
        </p:nvGraphicFramePr>
        <p:xfrm>
          <a:off x="362857" y="647700"/>
          <a:ext cx="8141381" cy="5120640"/>
        </p:xfrm>
        <a:graphic>
          <a:graphicData uri="http://schemas.openxmlformats.org/drawingml/2006/table">
            <a:tbl>
              <a:tblPr/>
              <a:tblGrid>
                <a:gridCol w="1016000"/>
                <a:gridCol w="5580040"/>
                <a:gridCol w="1545341"/>
              </a:tblGrid>
              <a:tr h="339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County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Pima County, AZ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980,263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Honolulu County, HI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953,207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Fresno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930,450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Kern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839,631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Ventura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823,318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San Francisco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805,235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Pierce County, WA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795,225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Multnomah County, 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735,334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San Mateo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718,451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Snohomish County, WA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713,335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San Joaquin County,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685,306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Bernalillo County, NM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662,564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1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El Paso County, 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622,263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66767-02C1-45CD-B8AD-B13CFFD95FBF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63" t="24613" r="14403" b="14456"/>
          <a:stretch>
            <a:fillRect/>
          </a:stretch>
        </p:blipFill>
        <p:spPr bwMode="auto">
          <a:xfrm>
            <a:off x="0" y="638629"/>
            <a:ext cx="9144000" cy="535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9657" y="274638"/>
            <a:ext cx="6749143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000" dirty="0" smtClean="0"/>
              <a:t>Population Growth by County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City </a:t>
            </a:r>
            <a:r>
              <a:rPr lang="en-US" sz="4000" dirty="0" smtClean="0"/>
              <a:t>Population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second most </a:t>
            </a:r>
            <a:r>
              <a:rPr lang="en-US" dirty="0" smtClean="0"/>
              <a:t>populous </a:t>
            </a:r>
            <a:r>
              <a:rPr lang="en-US" dirty="0" smtClean="0"/>
              <a:t>city </a:t>
            </a:r>
            <a:r>
              <a:rPr lang="en-US" dirty="0" smtClean="0"/>
              <a:t>in the nation </a:t>
            </a:r>
            <a:r>
              <a:rPr lang="en-US" dirty="0" smtClean="0"/>
              <a:t>is </a:t>
            </a:r>
            <a:r>
              <a:rPr lang="en-US" dirty="0" smtClean="0"/>
              <a:t>located in the West</a:t>
            </a:r>
          </a:p>
          <a:p>
            <a:r>
              <a:rPr lang="en-US" dirty="0" smtClean="0"/>
              <a:t>16 </a:t>
            </a:r>
            <a:r>
              <a:rPr lang="en-US" dirty="0" smtClean="0"/>
              <a:t>of the </a:t>
            </a:r>
            <a:r>
              <a:rPr lang="en-US" dirty="0" smtClean="0"/>
              <a:t>nation’s top 50 cities </a:t>
            </a:r>
            <a:r>
              <a:rPr lang="en-US" dirty="0" smtClean="0"/>
              <a:t>are in the </a:t>
            </a:r>
            <a:r>
              <a:rPr lang="en-US" dirty="0" smtClean="0"/>
              <a:t>West</a:t>
            </a:r>
          </a:p>
          <a:p>
            <a:r>
              <a:rPr lang="en-US" dirty="0" smtClean="0"/>
              <a:t> </a:t>
            </a:r>
            <a:r>
              <a:rPr lang="en-US" dirty="0" smtClean="0"/>
              <a:t>4 Western cities gained more than 100,000 people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Cities</a:t>
            </a:r>
            <a:endParaRPr lang="en-US" sz="2800" dirty="0" smtClean="0"/>
          </a:p>
        </p:txBody>
      </p:sp>
      <p:graphicFrame>
        <p:nvGraphicFramePr>
          <p:cNvPr id="41088" name="Group 128"/>
          <p:cNvGraphicFramePr>
            <a:graphicFrameLocks noGrp="1"/>
          </p:cNvGraphicFramePr>
          <p:nvPr>
            <p:ph idx="1"/>
          </p:nvPr>
        </p:nvGraphicFramePr>
        <p:xfrm>
          <a:off x="696686" y="647701"/>
          <a:ext cx="7605486" cy="5190823"/>
        </p:xfrm>
        <a:graphic>
          <a:graphicData uri="http://schemas.openxmlformats.org/drawingml/2006/table">
            <a:tbl>
              <a:tblPr/>
              <a:tblGrid>
                <a:gridCol w="842153"/>
                <a:gridCol w="5319712"/>
                <a:gridCol w="1443621"/>
              </a:tblGrid>
              <a:tr h="3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0F9"/>
                    </a:solidFill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Los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Angeles, CA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3,792,621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Phoenix,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1,445,632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San Diego, 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1,307,402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Jose,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945,942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Francisco,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805,235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Denver, CO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600,158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Portland, 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583,776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 Vegas, NV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583,756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Albuquerque, NM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545,852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Tucson,  AZ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520,116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Fresno, CA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494,665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Sacramento, CA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466,488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Beach, CA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462,257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Mesa, AZ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439,041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Colorado Springs, CO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416,427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64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Oakland, CA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390,724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66767-02C1-45CD-B8AD-B13CFFD95FBF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ct_chg_coun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48229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371" y="1248229"/>
            <a:ext cx="6712858" cy="5181600"/>
          </a:xfrm>
        </p:spPr>
        <p:txBody>
          <a:bodyPr>
            <a:noAutofit/>
          </a:bodyPr>
          <a:lstStyle/>
          <a:p>
            <a:pPr marL="514350" indent="-514350" algn="l">
              <a:buClr>
                <a:schemeClr val="tx2"/>
              </a:buClr>
            </a:pPr>
            <a:r>
              <a:rPr lang="en-US" dirty="0" smtClean="0">
                <a:solidFill>
                  <a:schemeClr val="tx1"/>
                </a:solidFill>
              </a:rPr>
              <a:t> 1.  Which city in the nation has the</a:t>
            </a:r>
          </a:p>
          <a:p>
            <a:pPr marL="514350" indent="-514350" algn="l">
              <a:buClr>
                <a:schemeClr val="tx2"/>
              </a:buClr>
            </a:pPr>
            <a:r>
              <a:rPr lang="en-US" dirty="0" smtClean="0">
                <a:solidFill>
                  <a:schemeClr val="tx1"/>
                </a:solidFill>
              </a:rPr>
              <a:t>      highest median age?</a:t>
            </a:r>
          </a:p>
          <a:p>
            <a:pPr algn="l">
              <a:buClr>
                <a:schemeClr val="tx2"/>
              </a:buClr>
            </a:pPr>
            <a:r>
              <a:rPr lang="en-US" dirty="0" smtClean="0">
                <a:solidFill>
                  <a:schemeClr val="tx1"/>
                </a:solidFill>
              </a:rPr>
              <a:t>      Hint:  The city is in the West</a:t>
            </a:r>
          </a:p>
          <a:p>
            <a:pPr algn="l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 2.  Which city in the nation has the</a:t>
            </a: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      lowest median age?</a:t>
            </a:r>
          </a:p>
          <a:p>
            <a:pPr algn="l">
              <a:buClr>
                <a:schemeClr val="tx2"/>
              </a:buClr>
            </a:pPr>
            <a:r>
              <a:rPr lang="en-US" dirty="0" smtClean="0">
                <a:solidFill>
                  <a:schemeClr val="tx1"/>
                </a:solidFill>
              </a:rPr>
              <a:t>      Hint:  The city is in the West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413657" y="1857828"/>
            <a:ext cx="30479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030514"/>
            <a:ext cx="4934857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55" t="32630" r="37734" b="14777"/>
          <a:stretch>
            <a:fillRect/>
          </a:stretch>
        </p:blipFill>
        <p:spPr bwMode="auto">
          <a:xfrm>
            <a:off x="413657" y="231095"/>
            <a:ext cx="8207829" cy="54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413657" y="1509486"/>
            <a:ext cx="30479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3657" y="2873828"/>
            <a:ext cx="30479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657" y="2670629"/>
            <a:ext cx="30479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3657" y="3744686"/>
            <a:ext cx="30479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3657" y="3077030"/>
            <a:ext cx="30479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3657" y="5515429"/>
            <a:ext cx="30479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531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</a:t>
            </a:r>
          </a:p>
        </p:txBody>
      </p:sp>
      <p:graphicFrame>
        <p:nvGraphicFramePr>
          <p:cNvPr id="41071" name="Group 111"/>
          <p:cNvGraphicFramePr>
            <a:graphicFrameLocks noGrp="1"/>
          </p:cNvGraphicFramePr>
          <p:nvPr>
            <p:ph type="tbl" idx="1"/>
          </p:nvPr>
        </p:nvGraphicFramePr>
        <p:xfrm>
          <a:off x="174169" y="1538514"/>
          <a:ext cx="8741230" cy="2682240"/>
        </p:xfrm>
        <a:graphic>
          <a:graphicData uri="http://schemas.openxmlformats.org/drawingml/2006/table">
            <a:tbl>
              <a:tblPr/>
              <a:tblGrid>
                <a:gridCol w="1079155"/>
                <a:gridCol w="1302552"/>
                <a:gridCol w="1174295"/>
                <a:gridCol w="595086"/>
                <a:gridCol w="1320800"/>
                <a:gridCol w="609600"/>
                <a:gridCol w="1146629"/>
                <a:gridCol w="638628"/>
                <a:gridCol w="874485"/>
              </a:tblGrid>
              <a:tr h="1306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            Area</a:t>
                      </a:r>
                      <a:endParaRPr lang="en-US" sz="1600" b="1" dirty="0"/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     Population</a:t>
                      </a:r>
                      <a:endParaRPr lang="en-US" sz="1600" b="1" dirty="0"/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Under 18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 to 64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65 Years and Over</a:t>
                      </a:r>
                      <a:endParaRPr lang="en-US" sz="1600" b="1" dirty="0"/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Median</a:t>
                      </a:r>
                      <a:endParaRPr lang="en-US" sz="1600" b="1" dirty="0"/>
                    </a:p>
                    <a:p>
                      <a:pPr algn="ctr"/>
                      <a:r>
                        <a:rPr lang="en-US" sz="1600" b="1" dirty="0" smtClean="0"/>
                        <a:t>Age</a:t>
                      </a:r>
                      <a:endParaRPr lang="en-US" sz="1600" b="1" dirty="0"/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771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Number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Number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Number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%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U.S.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308,745,538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74,181,467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24.0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194,296,087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62.9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40,267,984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13.0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37.2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5771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0070C0"/>
                          </a:solidFill>
                        </a:rPr>
                        <a:t>REGION</a:t>
                      </a:r>
                      <a:endParaRPr lang="en-US" sz="16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Northeast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55,317,240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12,333,192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22.3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35,179,215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63.6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7,804,833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14.1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39.2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028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Midwest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66,927,001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16,128,108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24.1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41,776,559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62.4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9,022,334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13.5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37.7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028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South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114,555,744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27,788,757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24.3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71,873,002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62.8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14,893,985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13.0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37.0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West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71,945,553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17,931,410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24.9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45,467,311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63.2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8,546,832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11.9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35.6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21F7A-8C6D-4BC7-8D83-FFB55952F73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3810" t="30159" r="24256" b="23611"/>
          <a:stretch>
            <a:fillRect/>
          </a:stretch>
        </p:blipFill>
        <p:spPr bwMode="auto">
          <a:xfrm>
            <a:off x="0" y="0"/>
            <a:ext cx="9144000" cy="60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1314" y="0"/>
            <a:ext cx="679268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    Median Age by State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-2322968"/>
          <a:ext cx="12496800" cy="8520567"/>
        </p:xfrm>
        <a:graphic>
          <a:graphicData uri="http://schemas.openxmlformats.org/presentationml/2006/ole">
            <p:oleObj spid="_x0000_s1026" name="Chart" r:id="rId3" imgW="7962900" imgH="4210202" progId="MSGraph.Chart.8">
              <p:embed followColorScheme="full"/>
            </p:oleObj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46125" y="49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232229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Median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Age for Western States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930275" y="947738"/>
            <a:ext cx="86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Years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-2322968"/>
          <a:ext cx="12496800" cy="8520567"/>
        </p:xfrm>
        <a:graphic>
          <a:graphicData uri="http://schemas.openxmlformats.org/presentationml/2006/ole">
            <p:oleObj spid="_x0000_s174082" name="Chart" r:id="rId3" imgW="7962900" imgH="4210202" progId="MSGraph.Chart.8">
              <p:embed followColorScheme="full"/>
            </p:oleObj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46125" y="49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232229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Percent Under Age 18 Population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Western States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-1244600"/>
          <a:ext cx="12954000" cy="7369629"/>
        </p:xfrm>
        <a:graphic>
          <a:graphicData uri="http://schemas.openxmlformats.org/presentationml/2006/ole">
            <p:oleObj spid="_x0000_s45058" name="Chart" r:id="rId3" imgW="7962854" imgH="4210235" progId="MSGraph.Chart.8">
              <p:embed followColorScheme="full"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46125" y="4905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290286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Percent Older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Population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1696" t="31725" r="31548" b="12120"/>
          <a:stretch>
            <a:fillRect/>
          </a:stretch>
        </p:blipFill>
        <p:spPr bwMode="auto">
          <a:xfrm>
            <a:off x="718456" y="145143"/>
            <a:ext cx="5537201" cy="577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>
            <a:off x="718456" y="1349829"/>
            <a:ext cx="304799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828" y="778330"/>
            <a:ext cx="2351315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Total Dependency Ratio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8456" y="477383"/>
            <a:ext cx="529773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1999" y="4702628"/>
            <a:ext cx="304799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1999" y="3739922"/>
            <a:ext cx="304799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1998" y="3994605"/>
            <a:ext cx="304799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1999" y="5486399"/>
            <a:ext cx="304799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1999" y="4208878"/>
            <a:ext cx="304799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1999" y="4510767"/>
            <a:ext cx="304799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1999" y="5263922"/>
            <a:ext cx="304799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61999" y="3898674"/>
            <a:ext cx="304799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8453" y="1921330"/>
            <a:ext cx="529776" cy="3138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55657" y="2641600"/>
            <a:ext cx="2747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Total dependency ratio  is</a:t>
            </a:r>
          </a:p>
          <a:p>
            <a:r>
              <a:rPr lang="en-US" sz="1600" b="1" dirty="0" smtClean="0"/>
              <a:t>the  number of children (0-17)</a:t>
            </a:r>
          </a:p>
          <a:p>
            <a:r>
              <a:rPr lang="en-US" sz="1600" b="1" dirty="0" smtClean="0"/>
              <a:t>and older adults (ages 65 and</a:t>
            </a:r>
          </a:p>
          <a:p>
            <a:r>
              <a:rPr lang="en-US" sz="1600" b="1" dirty="0" smtClean="0"/>
              <a:t>over) per 100 people of </a:t>
            </a:r>
          </a:p>
          <a:p>
            <a:r>
              <a:rPr lang="en-US" sz="1600" b="1" dirty="0" smtClean="0"/>
              <a:t>working ages (ages 18-64) in</a:t>
            </a:r>
          </a:p>
          <a:p>
            <a:r>
              <a:rPr lang="en-US" sz="1600" b="1" dirty="0" smtClean="0"/>
              <a:t>the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159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Diversity in the West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159" y="1435100"/>
            <a:ext cx="7763555" cy="44719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Minority Population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The West contains the largest concentration of minorities in the Nation— nearly 34 million.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They comprise 47% of the region, the highest percentage of all regions.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The West contains nearly 1/3 of the total minority population in the United States.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2E2916BC-4584-4068-A1A7-02191A14A7A2}" type="slidenum">
              <a:rPr lang="en-US"/>
              <a:pPr algn="l">
                <a:defRPr/>
              </a:pPr>
              <a:t>26</a:t>
            </a:fld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t="3074" r="2311" b="6522"/>
          <a:stretch>
            <a:fillRect/>
          </a:stretch>
        </p:blipFill>
        <p:spPr bwMode="auto">
          <a:xfrm>
            <a:off x="457200" y="319313"/>
            <a:ext cx="7975600" cy="5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58685" y="2467429"/>
            <a:ext cx="1828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spc="100" dirty="0">
                <a:solidFill>
                  <a:srgbClr val="FF0000"/>
                </a:solidFill>
                <a:latin typeface="+mj-lt"/>
              </a:rPr>
              <a:t>West 47.2%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6168" y="2187048"/>
            <a:ext cx="2286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pc="100" dirty="0">
                <a:solidFill>
                  <a:srgbClr val="FF0000"/>
                </a:solidFill>
                <a:latin typeface="+mj-lt"/>
              </a:rPr>
              <a:t>Midwest 22.2%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2168" y="1928820"/>
            <a:ext cx="2590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pc="100" dirty="0">
                <a:solidFill>
                  <a:srgbClr val="FF0000"/>
                </a:solidFill>
                <a:latin typeface="+mj-lt"/>
              </a:rPr>
              <a:t>Northeast 31.3%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5368" y="4151086"/>
            <a:ext cx="1828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spc="100" dirty="0">
                <a:solidFill>
                  <a:srgbClr val="FF0000"/>
                </a:solidFill>
                <a:latin typeface="+mj-lt"/>
              </a:rPr>
              <a:t>South 40.0%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Minority Population</a:t>
            </a:r>
            <a:endParaRPr lang="en-US" sz="4000" dirty="0"/>
          </a:p>
        </p:txBody>
      </p:sp>
      <p:pic>
        <p:nvPicPr>
          <p:cNvPr id="224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58" t="26464" r="10315" b="51656"/>
          <a:stretch>
            <a:fillRect/>
          </a:stretch>
        </p:blipFill>
        <p:spPr bwMode="auto">
          <a:xfrm>
            <a:off x="188686" y="1596571"/>
            <a:ext cx="8679543" cy="352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Minority Population Growth Western States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0"/>
          <a:ext cx="7995786" cy="5037619"/>
        </p:xfrm>
        <a:graphic>
          <a:graphicData uri="http://schemas.openxmlformats.org/drawingml/2006/table">
            <a:tbl>
              <a:tblPr/>
              <a:tblGrid>
                <a:gridCol w="1654630"/>
                <a:gridCol w="1625600"/>
                <a:gridCol w="1611085"/>
                <a:gridCol w="1901372"/>
                <a:gridCol w="1203099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Numeric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26,286,345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33,939,190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7,652,845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29.1%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203,144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254,911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51,767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25.5%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1,856,374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2,696,370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839,996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45.2%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18,054,858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22,297,703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4,242,845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23.5%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1,098,381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1,508,403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410,022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934,446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1,050,958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116,512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154,662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251,339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96,677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62.5%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94,372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120,787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26,415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695,256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1,238,470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543,214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78.1%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1,005,551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1,225,369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219,818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21.9%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563,783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825,226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261,443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46.4%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328,904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542,166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213,262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1,241,631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1,847,736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606,105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54,983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79,752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24,769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45.0%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Minority Population by State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0"/>
          <a:ext cx="7895772" cy="5037619"/>
        </p:xfrm>
        <a:graphic>
          <a:graphicData uri="http://schemas.openxmlformats.org/drawingml/2006/table">
            <a:tbl>
              <a:tblPr/>
              <a:tblGrid>
                <a:gridCol w="1930401"/>
                <a:gridCol w="2249714"/>
                <a:gridCol w="2114448"/>
                <a:gridCol w="1601209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Population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Minority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71,945,553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33,939,190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47.2%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710,231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254,911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6,392,017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2,696,370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37,253,956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22,297,703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5,029,196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1,508,403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1,360,301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1,050,958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1,567,582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251,339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989,415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120,787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2,700,551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1,238,470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2,059,179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1,225,369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3,831,074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825,226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2,763,885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542,166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6,724,540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1,847,736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563,626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79,752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 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E2757-4266-429C-A1D1-6C9D288FC924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315"/>
            <a:ext cx="9144000" cy="7257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Diversity in the West</a:t>
            </a: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638628" y="4538617"/>
          <a:ext cx="7866743" cy="1005840"/>
        </p:xfrm>
        <a:graphic>
          <a:graphicData uri="http://schemas.openxmlformats.org/drawingml/2006/table">
            <a:tbl>
              <a:tblPr/>
              <a:tblGrid>
                <a:gridCol w="1422401"/>
                <a:gridCol w="1669142"/>
                <a:gridCol w="1596572"/>
                <a:gridCol w="1944914"/>
                <a:gridCol w="1233714"/>
              </a:tblGrid>
              <a:tr h="2691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Numeric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63,197,932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71,945,553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8,747,621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91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Hispanic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15,340,503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20,596,439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5,255,936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2220" y="1593564"/>
            <a:ext cx="8493094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West has the largest number of Hispanics or Latinos – 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both in terms of numbers (20,596,439)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in percentage 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of total population (28.6%) than any region.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41% of all Hispanics in the United States (50,477,594)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live in the West.</a:t>
            </a:r>
          </a:p>
          <a:p>
            <a:pPr>
              <a:lnSpc>
                <a:spcPct val="90000"/>
              </a:lnSpc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Growth in the Hispanic population (5,255,936) accounted 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for 60% of the region’s total growth (8,747,621)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7085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Hispanic or Latino Population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Hispanic or Latino Population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1161" t="37882" r="10938" b="38492"/>
          <a:stretch>
            <a:fillRect/>
          </a:stretch>
        </p:blipFill>
        <p:spPr bwMode="auto">
          <a:xfrm>
            <a:off x="0" y="1417639"/>
            <a:ext cx="9144000" cy="370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232973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Hispanic Population Growth Western States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0"/>
          <a:ext cx="7995786" cy="5037619"/>
        </p:xfrm>
        <a:graphic>
          <a:graphicData uri="http://schemas.openxmlformats.org/drawingml/2006/table">
            <a:tbl>
              <a:tblPr/>
              <a:tblGrid>
                <a:gridCol w="1654630"/>
                <a:gridCol w="1625600"/>
                <a:gridCol w="1611085"/>
                <a:gridCol w="1871296"/>
                <a:gridCol w="1233175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Numeric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15,340,503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20,596,439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5,255,936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34.3%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25,852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39,249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13,397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1,295,617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1,895,149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599,532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10,966,556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14,013,719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3,047,163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735,601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1,038,687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303,086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41.2%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87,699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120,842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33,143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101,690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175,901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74,211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73.0%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18,081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28,565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10,484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393,970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716,501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322,531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81.9%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765,386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953,403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188,017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24.6%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275,314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450,062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174,748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63.5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201,559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358,340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156,781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441,509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755,790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314,281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71.2%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31,669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50,231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18,562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58.6%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Hispanic Population by State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0"/>
          <a:ext cx="7895772" cy="5037619"/>
        </p:xfrm>
        <a:graphic>
          <a:graphicData uri="http://schemas.openxmlformats.org/drawingml/2006/table">
            <a:tbl>
              <a:tblPr/>
              <a:tblGrid>
                <a:gridCol w="1930401"/>
                <a:gridCol w="2249714"/>
                <a:gridCol w="2114448"/>
                <a:gridCol w="1601209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Population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Hispanic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71,945,553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20,596,439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28.6%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710,231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39,249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6,392,017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1,895,149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37,253,956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14,013,719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5,029,196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1,038,687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1,360,301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120,842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1,567,582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175,901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989,415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28,565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2,700,551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716,501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2,059,179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953,403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3,831,074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450,062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2,763,885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358,340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6,724,540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755,790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563,626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50,231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314"/>
            <a:ext cx="9144000" cy="8998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Diversity in the West</a:t>
            </a: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638628" y="4455886"/>
          <a:ext cx="7866743" cy="1014259"/>
        </p:xfrm>
        <a:graphic>
          <a:graphicData uri="http://schemas.openxmlformats.org/drawingml/2006/table">
            <a:tbl>
              <a:tblPr/>
              <a:tblGrid>
                <a:gridCol w="1422401"/>
                <a:gridCol w="1669142"/>
                <a:gridCol w="1596572"/>
                <a:gridCol w="1944914"/>
                <a:gridCol w="1233714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Numeric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63,197,932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71,945,553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8,747,621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Asian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5,003,611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6,670,950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1,667,339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8628" y="1741714"/>
            <a:ext cx="8040915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The West has the highest concentration of Asian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population – 6,670,950</a:t>
            </a:r>
          </a:p>
          <a:p>
            <a:pPr>
              <a:lnSpc>
                <a:spcPct val="15000"/>
              </a:lnSpc>
              <a:buFont typeface="Wingdings" pitchFamily="2" charset="2"/>
              <a:buChar char="§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9.3% of the West’s population is Asian.</a:t>
            </a:r>
          </a:p>
          <a:p>
            <a:pPr>
              <a:lnSpc>
                <a:spcPct val="15000"/>
              </a:lnSpc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46% of the nation’s Asian population of 14,465,124 are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residents of the West.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Growth in the Asian population (1,667,339) accounted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for 19% of the region’s total growth (8,747,621)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4502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Asian Population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Asian Population Growth Western States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0"/>
          <a:ext cx="7995786" cy="5037619"/>
        </p:xfrm>
        <a:graphic>
          <a:graphicData uri="http://schemas.openxmlformats.org/drawingml/2006/table">
            <a:tbl>
              <a:tblPr/>
              <a:tblGrid>
                <a:gridCol w="1654630"/>
                <a:gridCol w="1625600"/>
                <a:gridCol w="1611085"/>
                <a:gridCol w="1871296"/>
                <a:gridCol w="1233175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Numeric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5,003,611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6,670,950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1,667,339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33.3%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25,116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38,135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13,019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92,236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176,695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84,459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91.6%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3,697,513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4,861,007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1,163,494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31.5%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95,213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139,028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43,815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46.0%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503,868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525,078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21,210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11,889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19,069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7,180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60.4%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4,691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6,253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1,562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90,266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195,436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105,170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116.5%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19,255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28,208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8,953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46.5%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101,350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141,263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39,913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39.4%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37,108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55,285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18,177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49.0%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322,335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481,067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158,732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49.2%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2,771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4,426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1,655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59.7%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Asian Population by State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0"/>
          <a:ext cx="7924801" cy="5037619"/>
        </p:xfrm>
        <a:graphic>
          <a:graphicData uri="http://schemas.openxmlformats.org/drawingml/2006/table">
            <a:tbl>
              <a:tblPr/>
              <a:tblGrid>
                <a:gridCol w="1930401"/>
                <a:gridCol w="2249714"/>
                <a:gridCol w="2114448"/>
                <a:gridCol w="1630238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Population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Asian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71,945,553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6,670,950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     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710,231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38,135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5.4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6,392,017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176,695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2.8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37,253,956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4,861,007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13.0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5,029,196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139,028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2.8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1,360,301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525,078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38.6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1,567,582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19,069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1.2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989,415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6,253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0.6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2,700,551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195,436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7.2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2,059,179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28,208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1.4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3,831,074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141,263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3.7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25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2,763,885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55,285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2.0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6,724,540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481,067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7.2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563,626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4,426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0.8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3200"/>
            <a:ext cx="7929563" cy="1133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Foreign-Born Population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60525"/>
            <a:ext cx="8113713" cy="4270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charset="0"/>
              </a:rPr>
              <a:t>The West contains the largest concentration    of the foreign born in the Nation – 13,867,376.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charset="0"/>
              </a:rPr>
              <a:t>They comprise 19% of the region.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charset="0"/>
              </a:rPr>
              <a:t>36% of all persons in the United States who  are foreign born (38,517,234) reside in the West.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Foreign-Born Population by State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1"/>
          <a:ext cx="7895772" cy="5029200"/>
        </p:xfrm>
        <a:graphic>
          <a:graphicData uri="http://schemas.openxmlformats.org/drawingml/2006/table">
            <a:tbl>
              <a:tblPr/>
              <a:tblGrid>
                <a:gridCol w="1930401"/>
                <a:gridCol w="2249714"/>
                <a:gridCol w="2114448"/>
                <a:gridCol w="1601209"/>
              </a:tblGrid>
              <a:tr h="3317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Population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Foreign-Born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71,945,553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13,867,376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710,231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48,849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6,392,017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925,376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37,253,956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9,949,758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5,029,196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486,615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1,360,301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224,227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1,567,582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97,642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989,415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19,309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2,700,551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506,505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2,059,179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196,006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3,831,074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367,202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2,763,885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218,142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6,724,540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810,637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36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563,626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17,108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286" y="5781580"/>
            <a:ext cx="312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2009 American Community Survey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683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 Ownership 2009 American Community Survey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84150" y="188913"/>
          <a:ext cx="11968163" cy="6062662"/>
        </p:xfrm>
        <a:graphic>
          <a:graphicData uri="http://schemas.openxmlformats.org/presentationml/2006/ole">
            <p:oleObj spid="_x0000_s49154" name="Chart" r:id="rId4" imgW="10906298" imgH="55245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Population Growth in the West</a:t>
            </a:r>
            <a:endParaRPr lang="en-US" sz="40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36" t="45280" r="37493" b="35301"/>
          <a:stretch>
            <a:fillRect/>
          </a:stretch>
        </p:blipFill>
        <p:spPr bwMode="auto">
          <a:xfrm>
            <a:off x="30624" y="1417637"/>
            <a:ext cx="9113376" cy="392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87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Median Value Owner-Occupied Housing Units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6563" y="731838"/>
          <a:ext cx="8152228" cy="495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451"/>
                <a:gridCol w="1136871"/>
                <a:gridCol w="1330256"/>
                <a:gridCol w="1294938"/>
                <a:gridCol w="1365571"/>
                <a:gridCol w="1336141"/>
              </a:tblGrid>
              <a:tr h="516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latin typeface="Arial"/>
                        </a:rPr>
                        <a:t> 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 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2006 Estimate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2007 Estimate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2008 Estimate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2009 Estimate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U.S.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$111,800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$197,000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$201,000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$196,700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$185,200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Alaska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137,400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226,800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239,300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235,200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232,900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Arizona 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109,400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251,600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245,900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228,300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187,700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California 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198,900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569,900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550,600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465,100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384,200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Colorado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160,100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247,800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242,000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241,200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237,800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Hawaii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249,300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563,500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574,600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556,600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517,600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Idaho 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102,100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174,400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184,300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183,100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171,700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Montana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95,800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165,400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175,900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179,800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176,300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New Mexico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132,500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150,200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160,800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164,400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160,900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Nevada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94,600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335,300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322,000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270,200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207,600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Oregon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145,800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251,700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266,200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271,700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257,400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Utah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142,600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200,600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226,200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235,100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224,700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Washington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158,800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284,700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311,200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latin typeface="Arial"/>
                        </a:rPr>
                        <a:t>306,800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287,200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   Wyoming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91,500</a:t>
                      </a: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158,400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178,300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186,700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latin typeface="Arial"/>
                        </a:rPr>
                        <a:t>184,000</a:t>
                      </a: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9269" name="TextBox 4"/>
          <p:cNvSpPr txBox="1">
            <a:spLocks noChangeArrowheads="1"/>
          </p:cNvSpPr>
          <p:nvPr/>
        </p:nvSpPr>
        <p:spPr bwMode="auto">
          <a:xfrm>
            <a:off x="436563" y="5716588"/>
            <a:ext cx="3125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2009 American Community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4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Median Value Owner-Occupied Housing Units</a:t>
            </a:r>
            <a:endParaRPr lang="en-US" sz="3200" dirty="0"/>
          </a:p>
        </p:txBody>
      </p:sp>
      <p:graphicFrame>
        <p:nvGraphicFramePr>
          <p:cNvPr id="6146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263" y="766763"/>
          <a:ext cx="8183562" cy="4860925"/>
        </p:xfrm>
        <a:graphic>
          <a:graphicData uri="http://schemas.openxmlformats.org/presentationml/2006/ole">
            <p:oleObj spid="_x0000_s57346" name="Chart" r:id="rId3" imgW="8819988" imgH="523893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Content Placeholder 3"/>
          <p:cNvGraphicFramePr>
            <a:graphicFrameLocks noGrp="1"/>
          </p:cNvGraphicFramePr>
          <p:nvPr>
            <p:ph idx="1"/>
          </p:nvPr>
        </p:nvGraphicFramePr>
        <p:xfrm>
          <a:off x="282575" y="798513"/>
          <a:ext cx="8591550" cy="5327650"/>
        </p:xfrm>
        <a:graphic>
          <a:graphicData uri="http://schemas.openxmlformats.org/presentationml/2006/ole">
            <p:oleObj spid="_x0000_s60418" r:id="rId3" imgW="8596105" imgH="5328366" progId="Excel.Sheet.8">
              <p:embed/>
            </p:oleObj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2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Median Value Owner-Occupied Housing Units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-1274082"/>
          <a:ext cx="12738100" cy="7515225"/>
        </p:xfrm>
        <a:graphic>
          <a:graphicData uri="http://schemas.openxmlformats.org/presentationml/2006/ole">
            <p:oleObj spid="_x0000_s52226" name="Chart" r:id="rId3" imgW="7962900" imgH="4210202" progId="MSGraph.Chart.8">
              <p:embed followColorScheme="full"/>
            </p:oleObj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46125" y="4905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0" y="195263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Household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Income:  2009 ACS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457" y="1008063"/>
            <a:ext cx="85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Dollars</a:t>
            </a:r>
            <a:endParaRPr lang="en-US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B9799B3-CB89-4C81-B43E-5871F25BAB09}" type="slidenum">
              <a:rPr lang="en-US" b="0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44</a:t>
            </a:fld>
            <a:endParaRPr lang="en-US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0" y="1524000"/>
            <a:ext cx="85598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 Census Bureau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Partnership &amp; Data Services Program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15350 Sherman Way, Suite 400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 Nuys, CA  91406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(888) 806-6389  Toll Free</a:t>
            </a:r>
          </a:p>
          <a:p>
            <a:pPr algn="ctr">
              <a:lnSpc>
                <a:spcPct val="0"/>
              </a:lnSpc>
              <a:spcBef>
                <a:spcPct val="5000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0"/>
              </a:lnSpc>
              <a:spcBef>
                <a:spcPct val="5000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sz="2400" dirty="0">
                <a:solidFill>
                  <a:srgbClr val="1C5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L.A. Regional Website:  www.census.gov/losangeles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1C5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laro.isp-partnership@census.gov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1C56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Jerry.B.Wong@census.gov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990600" y="3048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lnSpc>
                <a:spcPct val="80000"/>
              </a:lnSpc>
              <a:defRPr/>
            </a:pPr>
            <a:endParaRPr lang="en-US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Resources:  Need Assistance?</a:t>
            </a:r>
          </a:p>
        </p:txBody>
      </p:sp>
      <p:pic>
        <p:nvPicPr>
          <p:cNvPr id="124934" name="Picture 8" descr="j02840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1905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9" descr="j03998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971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9550"/>
            <a:ext cx="9144000" cy="3129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 Growth Western States</a:t>
            </a:r>
            <a:endParaRPr lang="en-US" sz="3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899" name="Group 59"/>
          <p:cNvGraphicFramePr>
            <a:graphicFrameLocks noGrp="1"/>
          </p:cNvGraphicFramePr>
          <p:nvPr/>
        </p:nvGraphicFramePr>
        <p:xfrm>
          <a:off x="464456" y="711200"/>
          <a:ext cx="7995786" cy="5037619"/>
        </p:xfrm>
        <a:graphic>
          <a:graphicData uri="http://schemas.openxmlformats.org/drawingml/2006/table">
            <a:tbl>
              <a:tblPr/>
              <a:tblGrid>
                <a:gridCol w="1654630"/>
                <a:gridCol w="1625600"/>
                <a:gridCol w="1611085"/>
                <a:gridCol w="1871296"/>
                <a:gridCol w="1233175"/>
              </a:tblGrid>
              <a:tr h="3436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Numeric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63,197,932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71,945,553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8,747,621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626,932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710,231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83,299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Arizona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5,130,632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6,392,017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1,261,385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24.6%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33,871,648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37,253,956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3,382,308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Colorado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4,301,261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5,029,196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727,935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16.9%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1,211,537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1,360,301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148,764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Idaho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1,293,953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1,567,582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273,629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21.1%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902,195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989,415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87,220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9.7%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Nevada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1,998,257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2,700,551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702,294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35.1%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Mexico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1,819,046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2,059,179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240,133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Oregon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3,421,399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3,831,074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409,675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12.0%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Utah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2,233,169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2,763,885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530,716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23.8%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5,894,121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6,724,540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830,419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3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Wyoming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493,782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563,626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69,844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C5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14.1%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"/>
            <a:ext cx="9086850" cy="60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BD80-E4E0-41D7-BEE7-C59D6D993F9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41" t="47382" r="13441" b="15039"/>
          <a:stretch>
            <a:fillRect/>
          </a:stretch>
        </p:blipFill>
        <p:spPr bwMode="auto">
          <a:xfrm>
            <a:off x="0" y="1291770"/>
            <a:ext cx="9144000" cy="40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55045"/>
            <a:ext cx="67491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               Population Growth          		for States by Decade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 19.JPG"/>
          <p:cNvPicPr>
            <a:picLocks noChangeAspect="1"/>
          </p:cNvPicPr>
          <p:nvPr/>
        </p:nvPicPr>
        <p:blipFill>
          <a:blip r:embed="rId2"/>
          <a:srcRect t="1801" r="1666" b="3261"/>
          <a:stretch>
            <a:fillRect/>
          </a:stretch>
        </p:blipFill>
        <p:spPr bwMode="auto">
          <a:xfrm>
            <a:off x="0" y="0"/>
            <a:ext cx="9144000" cy="603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304E-34AE-4F2D-9973-CB1EC4EC660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304E-34AE-4F2D-9973-CB1EC4EC660B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/>
          <a:srcRect l="10268" t="25992" r="33154" b="13969"/>
          <a:stretch>
            <a:fillRect/>
          </a:stretch>
        </p:blipFill>
        <p:spPr bwMode="auto">
          <a:xfrm>
            <a:off x="595086" y="58693"/>
            <a:ext cx="7634513" cy="56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72228" y="5710019"/>
            <a:ext cx="4136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94 Representatives from the West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1947</Words>
  <Application>Microsoft Office PowerPoint</Application>
  <PresentationFormat>On-screen Show (4:3)</PresentationFormat>
  <Paragraphs>997</Paragraphs>
  <Slides>44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Chart</vt:lpstr>
      <vt:lpstr>Microsoft Office Excel 97-2003 Worksheet</vt:lpstr>
      <vt:lpstr>Slide 1</vt:lpstr>
      <vt:lpstr>Slide 2</vt:lpstr>
      <vt:lpstr>Slide 3</vt:lpstr>
      <vt:lpstr>Population Growth in the West</vt:lpstr>
      <vt:lpstr>Population Growth Western States</vt:lpstr>
      <vt:lpstr>Slide 6</vt:lpstr>
      <vt:lpstr>Slide 7</vt:lpstr>
      <vt:lpstr>Slide 8</vt:lpstr>
      <vt:lpstr>Slide 9</vt:lpstr>
      <vt:lpstr>County Population</vt:lpstr>
      <vt:lpstr>Top Counties</vt:lpstr>
      <vt:lpstr>Top Counties</vt:lpstr>
      <vt:lpstr>Pop</vt:lpstr>
      <vt:lpstr>City Population</vt:lpstr>
      <vt:lpstr>Top Cities</vt:lpstr>
      <vt:lpstr>Slide 16</vt:lpstr>
      <vt:lpstr>Age</vt:lpstr>
      <vt:lpstr>Slide 18</vt:lpstr>
      <vt:lpstr>Age</vt:lpstr>
      <vt:lpstr>Slide 20</vt:lpstr>
      <vt:lpstr>Slide 21</vt:lpstr>
      <vt:lpstr>Slide 22</vt:lpstr>
      <vt:lpstr>Slide 23</vt:lpstr>
      <vt:lpstr>Total Dependency Ratio</vt:lpstr>
      <vt:lpstr>Diversity in the West</vt:lpstr>
      <vt:lpstr>Slide 26</vt:lpstr>
      <vt:lpstr>Minority Population</vt:lpstr>
      <vt:lpstr>Minority Population Growth Western States</vt:lpstr>
      <vt:lpstr>Minority Population by State</vt:lpstr>
      <vt:lpstr>Diversity in the West </vt:lpstr>
      <vt:lpstr>Hispanic or Latino Population</vt:lpstr>
      <vt:lpstr>Hispanic Population Growth Western States</vt:lpstr>
      <vt:lpstr>Hispanic Population by State</vt:lpstr>
      <vt:lpstr>Diversity in the West </vt:lpstr>
      <vt:lpstr>Asian Population Growth Western States</vt:lpstr>
      <vt:lpstr>Asian Population by State</vt:lpstr>
      <vt:lpstr>The Foreign-Born Population</vt:lpstr>
      <vt:lpstr>Foreign-Born Population by State</vt:lpstr>
      <vt:lpstr>Home Ownership 2009 American Community Survey </vt:lpstr>
      <vt:lpstr>Median Value Owner-Occupied Housing Units</vt:lpstr>
      <vt:lpstr>Median Value Owner-Occupied Housing Units</vt:lpstr>
      <vt:lpstr>Median Value Owner-Occupied Housing Units</vt:lpstr>
      <vt:lpstr>Slide 43</vt:lpstr>
      <vt:lpstr>Resources:  Need Assistance?</vt:lpstr>
    </vt:vector>
  </TitlesOfParts>
  <Company>DraftFCB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Hall</dc:creator>
  <cp:lastModifiedBy>wong0002</cp:lastModifiedBy>
  <cp:revision>313</cp:revision>
  <dcterms:created xsi:type="dcterms:W3CDTF">2011-03-08T18:45:57Z</dcterms:created>
  <dcterms:modified xsi:type="dcterms:W3CDTF">2011-08-11T04:43:09Z</dcterms:modified>
</cp:coreProperties>
</file>