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258" r:id="rId3"/>
    <p:sldId id="259" r:id="rId4"/>
    <p:sldId id="260" r:id="rId5"/>
    <p:sldId id="261" r:id="rId6"/>
    <p:sldId id="262" r:id="rId7"/>
    <p:sldId id="292" r:id="rId8"/>
    <p:sldId id="263" r:id="rId9"/>
    <p:sldId id="264" r:id="rId10"/>
    <p:sldId id="293" r:id="rId11"/>
    <p:sldId id="294" r:id="rId12"/>
    <p:sldId id="311" r:id="rId13"/>
    <p:sldId id="312" r:id="rId14"/>
    <p:sldId id="265" r:id="rId15"/>
    <p:sldId id="295" r:id="rId16"/>
    <p:sldId id="266" r:id="rId17"/>
    <p:sldId id="271" r:id="rId18"/>
    <p:sldId id="272" r:id="rId19"/>
    <p:sldId id="273" r:id="rId20"/>
    <p:sldId id="274" r:id="rId21"/>
    <p:sldId id="296" r:id="rId22"/>
    <p:sldId id="282" r:id="rId23"/>
    <p:sldId id="283"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284" r:id="rId39"/>
    <p:sldId id="285" r:id="rId40"/>
    <p:sldId id="286"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52" autoAdjust="0"/>
  </p:normalViewPr>
  <p:slideViewPr>
    <p:cSldViewPr>
      <p:cViewPr varScale="1">
        <p:scale>
          <a:sx n="72" d="100"/>
          <a:sy n="72" d="100"/>
        </p:scale>
        <p:origin x="-8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Number of child day care establishments in the US: 2007</a:t>
            </a:r>
          </a:p>
        </c:rich>
      </c:tx>
      <c:layout/>
      <c:overlay val="0"/>
    </c:title>
    <c:autoTitleDeleted val="0"/>
    <c:plotArea>
      <c:layout/>
      <c:barChart>
        <c:barDir val="col"/>
        <c:grouping val="clustered"/>
        <c:varyColors val="0"/>
        <c:ser>
          <c:idx val="0"/>
          <c:order val="0"/>
          <c:tx>
            <c:strRef>
              <c:f>EC2007RSz!$G$1</c:f>
              <c:strCache>
                <c:ptCount val="1"/>
                <c:pt idx="0">
                  <c:v>Number of establishments</c:v>
                </c:pt>
              </c:strCache>
            </c:strRef>
          </c:tx>
          <c:invertIfNegative val="0"/>
          <c:dLbls>
            <c:showLegendKey val="0"/>
            <c:showVal val="1"/>
            <c:showCatName val="0"/>
            <c:showSerName val="0"/>
            <c:showPercent val="0"/>
            <c:showBubbleSize val="0"/>
            <c:showLeaderLines val="0"/>
          </c:dLbls>
          <c:cat>
            <c:strRef>
              <c:f>EC2007RSz!$E$4:$E$15</c:f>
              <c:strCache>
                <c:ptCount val="12"/>
                <c:pt idx="0">
                  <c:v>Revenue less than $10,000</c:v>
                </c:pt>
                <c:pt idx="1">
                  <c:v>Revenue of $10,000 to $24,999</c:v>
                </c:pt>
                <c:pt idx="2">
                  <c:v>Revenue of $25,000 to $49,999</c:v>
                </c:pt>
                <c:pt idx="3">
                  <c:v>Revenue of $50,000 to $99,999</c:v>
                </c:pt>
                <c:pt idx="4">
                  <c:v>Revenue of $100,000 to $249,999</c:v>
                </c:pt>
                <c:pt idx="5">
                  <c:v>Revenue of $250,000 to $499,999</c:v>
                </c:pt>
                <c:pt idx="6">
                  <c:v>Revenue of $500,000 to $999,999</c:v>
                </c:pt>
                <c:pt idx="7">
                  <c:v>Revenue of $1,000,000 to $2,499,999</c:v>
                </c:pt>
                <c:pt idx="8">
                  <c:v>Revenue of $2,500,000 to $4,999,999</c:v>
                </c:pt>
                <c:pt idx="9">
                  <c:v>Revenue of $5,000,000 to $9,999,999</c:v>
                </c:pt>
                <c:pt idx="10">
                  <c:v>Revenue of $10,000,000 or more</c:v>
                </c:pt>
                <c:pt idx="11">
                  <c:v>Establishments not operated for the entire year</c:v>
                </c:pt>
              </c:strCache>
            </c:strRef>
          </c:cat>
          <c:val>
            <c:numRef>
              <c:f>EC2007RSz!$G$4:$G$15</c:f>
              <c:numCache>
                <c:formatCode>#,##0</c:formatCode>
                <c:ptCount val="12"/>
                <c:pt idx="0">
                  <c:v>1323</c:v>
                </c:pt>
                <c:pt idx="1">
                  <c:v>2100</c:v>
                </c:pt>
                <c:pt idx="2">
                  <c:v>4783</c:v>
                </c:pt>
                <c:pt idx="3">
                  <c:v>8746</c:v>
                </c:pt>
                <c:pt idx="4">
                  <c:v>15331</c:v>
                </c:pt>
                <c:pt idx="5">
                  <c:v>13698</c:v>
                </c:pt>
                <c:pt idx="6">
                  <c:v>11109</c:v>
                </c:pt>
                <c:pt idx="7">
                  <c:v>4839</c:v>
                </c:pt>
                <c:pt idx="8">
                  <c:v>652</c:v>
                </c:pt>
                <c:pt idx="9">
                  <c:v>219</c:v>
                </c:pt>
                <c:pt idx="10">
                  <c:v>82</c:v>
                </c:pt>
                <c:pt idx="11">
                  <c:v>12230</c:v>
                </c:pt>
              </c:numCache>
            </c:numRef>
          </c:val>
        </c:ser>
        <c:dLbls>
          <c:showLegendKey val="0"/>
          <c:showVal val="0"/>
          <c:showCatName val="0"/>
          <c:showSerName val="0"/>
          <c:showPercent val="0"/>
          <c:showBubbleSize val="0"/>
        </c:dLbls>
        <c:gapWidth val="150"/>
        <c:axId val="5270528"/>
        <c:axId val="5370624"/>
      </c:barChart>
      <c:catAx>
        <c:axId val="5270528"/>
        <c:scaling>
          <c:orientation val="minMax"/>
        </c:scaling>
        <c:delete val="0"/>
        <c:axPos val="b"/>
        <c:majorTickMark val="out"/>
        <c:minorTickMark val="none"/>
        <c:tickLblPos val="nextTo"/>
        <c:crossAx val="5370624"/>
        <c:crosses val="autoZero"/>
        <c:auto val="1"/>
        <c:lblAlgn val="ctr"/>
        <c:lblOffset val="100"/>
        <c:noMultiLvlLbl val="0"/>
      </c:catAx>
      <c:valAx>
        <c:axId val="5370624"/>
        <c:scaling>
          <c:orientation val="minMax"/>
        </c:scaling>
        <c:delete val="0"/>
        <c:axPos val="l"/>
        <c:majorGridlines/>
        <c:numFmt formatCode="#,##0" sourceLinked="1"/>
        <c:majorTickMark val="out"/>
        <c:minorTickMark val="none"/>
        <c:tickLblPos val="nextTo"/>
        <c:crossAx val="5270528"/>
        <c:crosses val="autoZero"/>
        <c:crossBetween val="between"/>
        <c:majorUnit val="4000"/>
      </c:valAx>
      <c:spPr>
        <a:solidFill>
          <a:schemeClr val="bg1">
            <a:lumMod val="85000"/>
          </a:schemeClr>
        </a:solidFill>
      </c:spPr>
    </c:plotArea>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Receipts/Revenue of child day care services in the US: 2007 ($1,000)</a:t>
            </a:r>
          </a:p>
        </c:rich>
      </c:tx>
      <c:layout/>
      <c:overlay val="0"/>
    </c:title>
    <c:autoTitleDeleted val="0"/>
    <c:plotArea>
      <c:layout/>
      <c:barChart>
        <c:barDir val="col"/>
        <c:grouping val="clustered"/>
        <c:varyColors val="0"/>
        <c:ser>
          <c:idx val="0"/>
          <c:order val="0"/>
          <c:tx>
            <c:strRef>
              <c:f>EC2007ESz!$H$1</c:f>
              <c:strCache>
                <c:ptCount val="1"/>
                <c:pt idx="0">
                  <c:v>Receipts/Revenue ($1,000)</c:v>
                </c:pt>
              </c:strCache>
            </c:strRef>
          </c:tx>
          <c:invertIfNegative val="0"/>
          <c:dLbls>
            <c:txPr>
              <a:bodyPr/>
              <a:lstStyle/>
              <a:p>
                <a:pPr>
                  <a:defRPr sz="1000"/>
                </a:pPr>
                <a:endParaRPr lang="en-US"/>
              </a:p>
            </c:txPr>
            <c:showLegendKey val="0"/>
            <c:showVal val="1"/>
            <c:showCatName val="0"/>
            <c:showSerName val="0"/>
            <c:showPercent val="0"/>
            <c:showBubbleSize val="0"/>
            <c:showLeaderLines val="0"/>
          </c:dLbls>
          <c:cat>
            <c:strRef>
              <c:f>EC2007ESz!$E$4:$E$15</c:f>
              <c:strCache>
                <c:ptCount val="12"/>
                <c:pt idx="0">
                  <c:v> No employees</c:v>
                </c:pt>
                <c:pt idx="1">
                  <c:v> 1 employee</c:v>
                </c:pt>
                <c:pt idx="2">
                  <c:v> 2 employees</c:v>
                </c:pt>
                <c:pt idx="3">
                  <c:v> 3 or 4 employees</c:v>
                </c:pt>
                <c:pt idx="4">
                  <c:v> 5 or 6 employees</c:v>
                </c:pt>
                <c:pt idx="5">
                  <c:v> 7 to 9 employees</c:v>
                </c:pt>
                <c:pt idx="6">
                  <c:v> 10 to 14 employees</c:v>
                </c:pt>
                <c:pt idx="7">
                  <c:v> 15 to 19 employees</c:v>
                </c:pt>
                <c:pt idx="8">
                  <c:v> 20 to 49 employees</c:v>
                </c:pt>
                <c:pt idx="9">
                  <c:v> 50 to 99 employees</c:v>
                </c:pt>
                <c:pt idx="10">
                  <c:v> 100 employees or more</c:v>
                </c:pt>
                <c:pt idx="11">
                  <c:v>Estabs not operated for the entire year</c:v>
                </c:pt>
              </c:strCache>
            </c:strRef>
          </c:cat>
          <c:val>
            <c:numRef>
              <c:f>EC2007ESz!$H$4:$H$15</c:f>
              <c:numCache>
                <c:formatCode>#,##0</c:formatCode>
                <c:ptCount val="12"/>
                <c:pt idx="0">
                  <c:v>66846</c:v>
                </c:pt>
                <c:pt idx="1">
                  <c:v>324026</c:v>
                </c:pt>
                <c:pt idx="2">
                  <c:v>365707</c:v>
                </c:pt>
                <c:pt idx="3">
                  <c:v>899668</c:v>
                </c:pt>
                <c:pt idx="4">
                  <c:v>1074334</c:v>
                </c:pt>
                <c:pt idx="5">
                  <c:v>1852921</c:v>
                </c:pt>
                <c:pt idx="6">
                  <c:v>3883562</c:v>
                </c:pt>
                <c:pt idx="7">
                  <c:v>3776650</c:v>
                </c:pt>
                <c:pt idx="8">
                  <c:v>10748754</c:v>
                </c:pt>
                <c:pt idx="9">
                  <c:v>2891242</c:v>
                </c:pt>
                <c:pt idx="10">
                  <c:v>2464962</c:v>
                </c:pt>
                <c:pt idx="11">
                  <c:v>1337235</c:v>
                </c:pt>
              </c:numCache>
            </c:numRef>
          </c:val>
        </c:ser>
        <c:dLbls>
          <c:showLegendKey val="0"/>
          <c:showVal val="0"/>
          <c:showCatName val="0"/>
          <c:showSerName val="0"/>
          <c:showPercent val="0"/>
          <c:showBubbleSize val="0"/>
        </c:dLbls>
        <c:gapWidth val="150"/>
        <c:axId val="51577984"/>
        <c:axId val="51579904"/>
      </c:barChart>
      <c:catAx>
        <c:axId val="51577984"/>
        <c:scaling>
          <c:orientation val="minMax"/>
        </c:scaling>
        <c:delete val="0"/>
        <c:axPos val="b"/>
        <c:majorTickMark val="out"/>
        <c:minorTickMark val="none"/>
        <c:tickLblPos val="nextTo"/>
        <c:crossAx val="51579904"/>
        <c:crosses val="autoZero"/>
        <c:auto val="1"/>
        <c:lblAlgn val="ctr"/>
        <c:lblOffset val="100"/>
        <c:noMultiLvlLbl val="0"/>
      </c:catAx>
      <c:valAx>
        <c:axId val="51579904"/>
        <c:scaling>
          <c:orientation val="minMax"/>
        </c:scaling>
        <c:delete val="0"/>
        <c:axPos val="l"/>
        <c:majorGridlines/>
        <c:numFmt formatCode="#,##0" sourceLinked="1"/>
        <c:majorTickMark val="out"/>
        <c:minorTickMark val="none"/>
        <c:tickLblPos val="nextTo"/>
        <c:crossAx val="51577984"/>
        <c:crosses val="autoZero"/>
        <c:crossBetween val="between"/>
      </c:valAx>
      <c:spPr>
        <a:solidFill>
          <a:schemeClr val="bg1">
            <a:lumMod val="85000"/>
          </a:schemeClr>
        </a:solidFill>
      </c:spPr>
    </c:plotArea>
    <c:plotVisOnly val="1"/>
    <c:dispBlanksAs val="gap"/>
    <c:showDLblsOverMax val="0"/>
  </c:chart>
  <c:txPr>
    <a:bodyPr/>
    <a:lstStyle/>
    <a:p>
      <a:pPr>
        <a:defRPr sz="14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3CB87-F4E6-4327-9638-33046CF2735F}" type="doc">
      <dgm:prSet loTypeId="urn:microsoft.com/office/officeart/2005/8/layout/hChevron3" loCatId="process" qsTypeId="urn:microsoft.com/office/officeart/2005/8/quickstyle/simple1" qsCatId="simple" csTypeId="urn:microsoft.com/office/officeart/2005/8/colors/colorful1" csCatId="colorful" phldr="1"/>
      <dgm:spPr/>
    </dgm:pt>
    <dgm:pt modelId="{7EA35D93-ABCC-4B06-88F0-CA3E2C5232BA}">
      <dgm:prSet phldrT="[Text]" custT="1"/>
      <dgm:spPr/>
      <dgm:t>
        <a:bodyPr/>
        <a:lstStyle/>
        <a:p>
          <a:r>
            <a:rPr lang="en-US" sz="900"/>
            <a:t>Step 1: Select my </a:t>
          </a:r>
          <a:r>
            <a:rPr lang="en-US" sz="900" b="1"/>
            <a:t>Type of Business</a:t>
          </a:r>
        </a:p>
      </dgm:t>
    </dgm:pt>
    <dgm:pt modelId="{71ADE923-A31C-43CF-9423-A8A6223CDF47}" type="parTrans" cxnId="{18FDE110-8828-41AD-BC73-C4EE0DC07146}">
      <dgm:prSet/>
      <dgm:spPr/>
      <dgm:t>
        <a:bodyPr/>
        <a:lstStyle/>
        <a:p>
          <a:endParaRPr lang="en-US"/>
        </a:p>
      </dgm:t>
    </dgm:pt>
    <dgm:pt modelId="{032442F0-6084-41F2-BEF6-381359D67E59}" type="sibTrans" cxnId="{18FDE110-8828-41AD-BC73-C4EE0DC07146}">
      <dgm:prSet/>
      <dgm:spPr/>
      <dgm:t>
        <a:bodyPr/>
        <a:lstStyle/>
        <a:p>
          <a:endParaRPr lang="en-US"/>
        </a:p>
      </dgm:t>
    </dgm:pt>
    <dgm:pt modelId="{40FA1FBC-6D49-4FE6-826C-4CAEF6D7919C}">
      <dgm:prSet phldrT="[Text]"/>
      <dgm:spPr/>
      <dgm:t>
        <a:bodyPr/>
        <a:lstStyle/>
        <a:p>
          <a:r>
            <a:rPr lang="en-US" dirty="0"/>
            <a:t>Step 3: </a:t>
          </a:r>
          <a:r>
            <a:rPr lang="en-US" b="1" dirty="0"/>
            <a:t>Refine</a:t>
          </a:r>
          <a:r>
            <a:rPr lang="en-US" dirty="0"/>
            <a:t> my business location using data</a:t>
          </a:r>
        </a:p>
      </dgm:t>
    </dgm:pt>
    <dgm:pt modelId="{A63EC3B4-9390-4B62-A5EB-9A12FED744DE}" type="parTrans" cxnId="{E12559FB-897C-4DFF-A7AD-4CFEFBD11EC5}">
      <dgm:prSet/>
      <dgm:spPr/>
      <dgm:t>
        <a:bodyPr/>
        <a:lstStyle/>
        <a:p>
          <a:endParaRPr lang="en-US"/>
        </a:p>
      </dgm:t>
    </dgm:pt>
    <dgm:pt modelId="{86C8047E-DB99-42B1-85D2-39594AA88F2D}" type="sibTrans" cxnId="{E12559FB-897C-4DFF-A7AD-4CFEFBD11EC5}">
      <dgm:prSet/>
      <dgm:spPr/>
      <dgm:t>
        <a:bodyPr/>
        <a:lstStyle/>
        <a:p>
          <a:endParaRPr lang="en-US"/>
        </a:p>
      </dgm:t>
    </dgm:pt>
    <dgm:pt modelId="{2FD2944F-476E-413C-A822-5F52B6A60397}">
      <dgm:prSet phldrT="[Text]"/>
      <dgm:spPr/>
      <dgm:t>
        <a:bodyPr/>
        <a:lstStyle/>
        <a:p>
          <a:r>
            <a:rPr lang="en-US"/>
            <a:t>Step 4: View and download a </a:t>
          </a:r>
          <a:r>
            <a:rPr lang="en-US" b="1"/>
            <a:t>Profile</a:t>
          </a:r>
          <a:r>
            <a:rPr lang="en-US"/>
            <a:t> of my Location and Type of Business</a:t>
          </a:r>
        </a:p>
      </dgm:t>
    </dgm:pt>
    <dgm:pt modelId="{6BC7BACA-0327-4049-BEB4-95235073976A}" type="parTrans" cxnId="{47D9C4F2-6F60-4075-A6DD-C0EB97FE153E}">
      <dgm:prSet/>
      <dgm:spPr/>
      <dgm:t>
        <a:bodyPr/>
        <a:lstStyle/>
        <a:p>
          <a:endParaRPr lang="en-US"/>
        </a:p>
      </dgm:t>
    </dgm:pt>
    <dgm:pt modelId="{E84380FD-97B9-46FD-84F5-ADD388F20843}" type="sibTrans" cxnId="{47D9C4F2-6F60-4075-A6DD-C0EB97FE153E}">
      <dgm:prSet/>
      <dgm:spPr/>
      <dgm:t>
        <a:bodyPr/>
        <a:lstStyle/>
        <a:p>
          <a:endParaRPr lang="en-US"/>
        </a:p>
      </dgm:t>
    </dgm:pt>
    <dgm:pt modelId="{A82924E3-F876-45C8-8490-1BB3F5C3A938}">
      <dgm:prSet custT="1"/>
      <dgm:spPr/>
      <dgm:t>
        <a:bodyPr/>
        <a:lstStyle/>
        <a:p>
          <a:r>
            <a:rPr lang="en-US" sz="900"/>
            <a:t>Step 2: Select the A</a:t>
          </a:r>
          <a:r>
            <a:rPr lang="en-US" sz="900" b="1"/>
            <a:t>rea</a:t>
          </a:r>
          <a:r>
            <a:rPr lang="en-US" sz="900"/>
            <a:t> where I'm thinking about opening my business</a:t>
          </a:r>
        </a:p>
      </dgm:t>
    </dgm:pt>
    <dgm:pt modelId="{D64CE909-8FAE-47FB-B3A2-EF15557DD36D}" type="parTrans" cxnId="{C6BED3A0-568A-4B74-8F31-3EF2D6133911}">
      <dgm:prSet/>
      <dgm:spPr/>
      <dgm:t>
        <a:bodyPr/>
        <a:lstStyle/>
        <a:p>
          <a:endParaRPr lang="en-US"/>
        </a:p>
      </dgm:t>
    </dgm:pt>
    <dgm:pt modelId="{B103728D-48D5-43BF-9F6E-384A64ACCC02}" type="sibTrans" cxnId="{C6BED3A0-568A-4B74-8F31-3EF2D6133911}">
      <dgm:prSet/>
      <dgm:spPr/>
      <dgm:t>
        <a:bodyPr/>
        <a:lstStyle/>
        <a:p>
          <a:endParaRPr lang="en-US"/>
        </a:p>
      </dgm:t>
    </dgm:pt>
    <dgm:pt modelId="{91153927-B3B5-4A04-A57D-0798EB117621}" type="pres">
      <dgm:prSet presAssocID="{4723CB87-F4E6-4327-9638-33046CF2735F}" presName="Name0" presStyleCnt="0">
        <dgm:presLayoutVars>
          <dgm:dir/>
          <dgm:resizeHandles val="exact"/>
        </dgm:presLayoutVars>
      </dgm:prSet>
      <dgm:spPr/>
    </dgm:pt>
    <dgm:pt modelId="{3A28730B-BC0A-42BF-B055-807D5F6C8782}" type="pres">
      <dgm:prSet presAssocID="{7EA35D93-ABCC-4B06-88F0-CA3E2C5232BA}" presName="parTxOnly" presStyleLbl="node1" presStyleIdx="0" presStyleCnt="4">
        <dgm:presLayoutVars>
          <dgm:bulletEnabled val="1"/>
        </dgm:presLayoutVars>
      </dgm:prSet>
      <dgm:spPr/>
      <dgm:t>
        <a:bodyPr/>
        <a:lstStyle/>
        <a:p>
          <a:endParaRPr lang="en-US"/>
        </a:p>
      </dgm:t>
    </dgm:pt>
    <dgm:pt modelId="{4B5D408C-8B92-4DD4-82B1-128C65C62160}" type="pres">
      <dgm:prSet presAssocID="{032442F0-6084-41F2-BEF6-381359D67E59}" presName="parSpace" presStyleCnt="0"/>
      <dgm:spPr/>
    </dgm:pt>
    <dgm:pt modelId="{760D6251-D04D-47BA-A0A2-E8621A4E590E}" type="pres">
      <dgm:prSet presAssocID="{A82924E3-F876-45C8-8490-1BB3F5C3A938}" presName="parTxOnly" presStyleLbl="node1" presStyleIdx="1" presStyleCnt="4">
        <dgm:presLayoutVars>
          <dgm:bulletEnabled val="1"/>
        </dgm:presLayoutVars>
      </dgm:prSet>
      <dgm:spPr/>
      <dgm:t>
        <a:bodyPr/>
        <a:lstStyle/>
        <a:p>
          <a:endParaRPr lang="en-US"/>
        </a:p>
      </dgm:t>
    </dgm:pt>
    <dgm:pt modelId="{3ACF3125-8B87-4F23-B216-1CA3EA9BD80E}" type="pres">
      <dgm:prSet presAssocID="{B103728D-48D5-43BF-9F6E-384A64ACCC02}" presName="parSpace" presStyleCnt="0"/>
      <dgm:spPr/>
    </dgm:pt>
    <dgm:pt modelId="{364B0948-F735-46F9-B3C1-DE896477B662}" type="pres">
      <dgm:prSet presAssocID="{40FA1FBC-6D49-4FE6-826C-4CAEF6D7919C}" presName="parTxOnly" presStyleLbl="node1" presStyleIdx="2" presStyleCnt="4">
        <dgm:presLayoutVars>
          <dgm:bulletEnabled val="1"/>
        </dgm:presLayoutVars>
      </dgm:prSet>
      <dgm:spPr/>
      <dgm:t>
        <a:bodyPr/>
        <a:lstStyle/>
        <a:p>
          <a:endParaRPr lang="en-US"/>
        </a:p>
      </dgm:t>
    </dgm:pt>
    <dgm:pt modelId="{AB59CF46-1F91-4160-B837-C96FA4D1BDA3}" type="pres">
      <dgm:prSet presAssocID="{86C8047E-DB99-42B1-85D2-39594AA88F2D}" presName="parSpace" presStyleCnt="0"/>
      <dgm:spPr/>
    </dgm:pt>
    <dgm:pt modelId="{11D182DC-1B78-43AA-9D15-206857DAF8E1}" type="pres">
      <dgm:prSet presAssocID="{2FD2944F-476E-413C-A822-5F52B6A60397}" presName="parTxOnly" presStyleLbl="node1" presStyleIdx="3" presStyleCnt="4">
        <dgm:presLayoutVars>
          <dgm:bulletEnabled val="1"/>
        </dgm:presLayoutVars>
      </dgm:prSet>
      <dgm:spPr/>
      <dgm:t>
        <a:bodyPr/>
        <a:lstStyle/>
        <a:p>
          <a:endParaRPr lang="en-US"/>
        </a:p>
      </dgm:t>
    </dgm:pt>
  </dgm:ptLst>
  <dgm:cxnLst>
    <dgm:cxn modelId="{81C19923-08E4-4536-8927-F9997B0753CC}" type="presOf" srcId="{4723CB87-F4E6-4327-9638-33046CF2735F}" destId="{91153927-B3B5-4A04-A57D-0798EB117621}" srcOrd="0" destOrd="0" presId="urn:microsoft.com/office/officeart/2005/8/layout/hChevron3"/>
    <dgm:cxn modelId="{F904A0FC-605A-43D3-B15D-E24BB87758FF}" type="presOf" srcId="{A82924E3-F876-45C8-8490-1BB3F5C3A938}" destId="{760D6251-D04D-47BA-A0A2-E8621A4E590E}" srcOrd="0" destOrd="0" presId="urn:microsoft.com/office/officeart/2005/8/layout/hChevron3"/>
    <dgm:cxn modelId="{E12559FB-897C-4DFF-A7AD-4CFEFBD11EC5}" srcId="{4723CB87-F4E6-4327-9638-33046CF2735F}" destId="{40FA1FBC-6D49-4FE6-826C-4CAEF6D7919C}" srcOrd="2" destOrd="0" parTransId="{A63EC3B4-9390-4B62-A5EB-9A12FED744DE}" sibTransId="{86C8047E-DB99-42B1-85D2-39594AA88F2D}"/>
    <dgm:cxn modelId="{18FDE110-8828-41AD-BC73-C4EE0DC07146}" srcId="{4723CB87-F4E6-4327-9638-33046CF2735F}" destId="{7EA35D93-ABCC-4B06-88F0-CA3E2C5232BA}" srcOrd="0" destOrd="0" parTransId="{71ADE923-A31C-43CF-9423-A8A6223CDF47}" sibTransId="{032442F0-6084-41F2-BEF6-381359D67E59}"/>
    <dgm:cxn modelId="{C6BED3A0-568A-4B74-8F31-3EF2D6133911}" srcId="{4723CB87-F4E6-4327-9638-33046CF2735F}" destId="{A82924E3-F876-45C8-8490-1BB3F5C3A938}" srcOrd="1" destOrd="0" parTransId="{D64CE909-8FAE-47FB-B3A2-EF15557DD36D}" sibTransId="{B103728D-48D5-43BF-9F6E-384A64ACCC02}"/>
    <dgm:cxn modelId="{A7F0C066-CA2C-45D5-8C1F-E408860544D2}" type="presOf" srcId="{7EA35D93-ABCC-4B06-88F0-CA3E2C5232BA}" destId="{3A28730B-BC0A-42BF-B055-807D5F6C8782}" srcOrd="0" destOrd="0" presId="urn:microsoft.com/office/officeart/2005/8/layout/hChevron3"/>
    <dgm:cxn modelId="{0E1CA91A-D123-447B-95F7-D5BA7A80797F}" type="presOf" srcId="{2FD2944F-476E-413C-A822-5F52B6A60397}" destId="{11D182DC-1B78-43AA-9D15-206857DAF8E1}" srcOrd="0" destOrd="0" presId="urn:microsoft.com/office/officeart/2005/8/layout/hChevron3"/>
    <dgm:cxn modelId="{47D9C4F2-6F60-4075-A6DD-C0EB97FE153E}" srcId="{4723CB87-F4E6-4327-9638-33046CF2735F}" destId="{2FD2944F-476E-413C-A822-5F52B6A60397}" srcOrd="3" destOrd="0" parTransId="{6BC7BACA-0327-4049-BEB4-95235073976A}" sibTransId="{E84380FD-97B9-46FD-84F5-ADD388F20843}"/>
    <dgm:cxn modelId="{6098D768-0BD7-4697-9216-B7296E224C2E}" type="presOf" srcId="{40FA1FBC-6D49-4FE6-826C-4CAEF6D7919C}" destId="{364B0948-F735-46F9-B3C1-DE896477B662}" srcOrd="0" destOrd="0" presId="urn:microsoft.com/office/officeart/2005/8/layout/hChevron3"/>
    <dgm:cxn modelId="{A841332B-111F-4FEF-B410-A2758893527D}" type="presParOf" srcId="{91153927-B3B5-4A04-A57D-0798EB117621}" destId="{3A28730B-BC0A-42BF-B055-807D5F6C8782}" srcOrd="0" destOrd="0" presId="urn:microsoft.com/office/officeart/2005/8/layout/hChevron3"/>
    <dgm:cxn modelId="{8B828A76-AEBB-4427-B1F1-26E62030D942}" type="presParOf" srcId="{91153927-B3B5-4A04-A57D-0798EB117621}" destId="{4B5D408C-8B92-4DD4-82B1-128C65C62160}" srcOrd="1" destOrd="0" presId="urn:microsoft.com/office/officeart/2005/8/layout/hChevron3"/>
    <dgm:cxn modelId="{FCD5B740-7EDC-41DF-8849-59D51A6A4B71}" type="presParOf" srcId="{91153927-B3B5-4A04-A57D-0798EB117621}" destId="{760D6251-D04D-47BA-A0A2-E8621A4E590E}" srcOrd="2" destOrd="0" presId="urn:microsoft.com/office/officeart/2005/8/layout/hChevron3"/>
    <dgm:cxn modelId="{4DD07883-D37C-4C7B-B74C-EB34725B66F4}" type="presParOf" srcId="{91153927-B3B5-4A04-A57D-0798EB117621}" destId="{3ACF3125-8B87-4F23-B216-1CA3EA9BD80E}" srcOrd="3" destOrd="0" presId="urn:microsoft.com/office/officeart/2005/8/layout/hChevron3"/>
    <dgm:cxn modelId="{A8AE418D-9FF7-454E-BEDC-3A2483FC02B2}" type="presParOf" srcId="{91153927-B3B5-4A04-A57D-0798EB117621}" destId="{364B0948-F735-46F9-B3C1-DE896477B662}" srcOrd="4" destOrd="0" presId="urn:microsoft.com/office/officeart/2005/8/layout/hChevron3"/>
    <dgm:cxn modelId="{981EB919-D0E3-4009-ADD6-8FB278BFAA54}" type="presParOf" srcId="{91153927-B3B5-4A04-A57D-0798EB117621}" destId="{AB59CF46-1F91-4160-B837-C96FA4D1BDA3}" srcOrd="5" destOrd="0" presId="urn:microsoft.com/office/officeart/2005/8/layout/hChevron3"/>
    <dgm:cxn modelId="{12BA1571-0DC1-4C36-B888-4197C21BF6F1}" type="presParOf" srcId="{91153927-B3B5-4A04-A57D-0798EB117621}" destId="{11D182DC-1B78-43AA-9D15-206857DAF8E1}"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23CB87-F4E6-4327-9638-33046CF2735F}" type="doc">
      <dgm:prSet loTypeId="urn:microsoft.com/office/officeart/2005/8/layout/hChevron3" loCatId="process" qsTypeId="urn:microsoft.com/office/officeart/2005/8/quickstyle/simple1" qsCatId="simple" csTypeId="urn:microsoft.com/office/officeart/2005/8/colors/colorful1" csCatId="colorful" phldr="1"/>
      <dgm:spPr/>
    </dgm:pt>
    <dgm:pt modelId="{7EA35D93-ABCC-4B06-88F0-CA3E2C5232BA}">
      <dgm:prSet phldrT="[Text]" custT="1"/>
      <dgm:spPr/>
      <dgm:t>
        <a:bodyPr/>
        <a:lstStyle/>
        <a:p>
          <a:r>
            <a:rPr lang="en-US" sz="1000" dirty="0"/>
            <a:t>Step 1: Select my </a:t>
          </a:r>
          <a:r>
            <a:rPr lang="en-US" sz="1000" b="1" dirty="0"/>
            <a:t>Type of Business</a:t>
          </a:r>
        </a:p>
      </dgm:t>
    </dgm:pt>
    <dgm:pt modelId="{71ADE923-A31C-43CF-9423-A8A6223CDF47}" type="parTrans" cxnId="{18FDE110-8828-41AD-BC73-C4EE0DC07146}">
      <dgm:prSet/>
      <dgm:spPr/>
      <dgm:t>
        <a:bodyPr/>
        <a:lstStyle/>
        <a:p>
          <a:endParaRPr lang="en-US"/>
        </a:p>
      </dgm:t>
    </dgm:pt>
    <dgm:pt modelId="{032442F0-6084-41F2-BEF6-381359D67E59}" type="sibTrans" cxnId="{18FDE110-8828-41AD-BC73-C4EE0DC07146}">
      <dgm:prSet/>
      <dgm:spPr/>
      <dgm:t>
        <a:bodyPr/>
        <a:lstStyle/>
        <a:p>
          <a:endParaRPr lang="en-US"/>
        </a:p>
      </dgm:t>
    </dgm:pt>
    <dgm:pt modelId="{40FA1FBC-6D49-4FE6-826C-4CAEF6D7919C}">
      <dgm:prSet phldrT="[Text]"/>
      <dgm:spPr>
        <a:solidFill>
          <a:schemeClr val="accent4">
            <a:hueOff val="0"/>
            <a:satOff val="0"/>
            <a:lumOff val="0"/>
            <a:alpha val="50000"/>
          </a:schemeClr>
        </a:solidFill>
      </dgm:spPr>
      <dgm:t>
        <a:bodyPr/>
        <a:lstStyle/>
        <a:p>
          <a:r>
            <a:rPr lang="en-US" dirty="0"/>
            <a:t>Step 3: </a:t>
          </a:r>
          <a:r>
            <a:rPr lang="en-US" b="1" dirty="0"/>
            <a:t>Refine</a:t>
          </a:r>
          <a:r>
            <a:rPr lang="en-US" dirty="0"/>
            <a:t> my business location using data</a:t>
          </a:r>
        </a:p>
      </dgm:t>
    </dgm:pt>
    <dgm:pt modelId="{A63EC3B4-9390-4B62-A5EB-9A12FED744DE}" type="parTrans" cxnId="{E12559FB-897C-4DFF-A7AD-4CFEFBD11EC5}">
      <dgm:prSet/>
      <dgm:spPr/>
      <dgm:t>
        <a:bodyPr/>
        <a:lstStyle/>
        <a:p>
          <a:endParaRPr lang="en-US"/>
        </a:p>
      </dgm:t>
    </dgm:pt>
    <dgm:pt modelId="{86C8047E-DB99-42B1-85D2-39594AA88F2D}" type="sibTrans" cxnId="{E12559FB-897C-4DFF-A7AD-4CFEFBD11EC5}">
      <dgm:prSet/>
      <dgm:spPr/>
      <dgm:t>
        <a:bodyPr/>
        <a:lstStyle/>
        <a:p>
          <a:endParaRPr lang="en-US"/>
        </a:p>
      </dgm:t>
    </dgm:pt>
    <dgm:pt modelId="{2FD2944F-476E-413C-A822-5F52B6A60397}">
      <dgm:prSet phldrT="[Text]"/>
      <dgm:spPr>
        <a:solidFill>
          <a:schemeClr val="accent5">
            <a:hueOff val="0"/>
            <a:satOff val="0"/>
            <a:lumOff val="0"/>
            <a:alpha val="50000"/>
          </a:schemeClr>
        </a:solidFill>
      </dgm:spPr>
      <dgm:t>
        <a:bodyPr/>
        <a:lstStyle/>
        <a:p>
          <a:r>
            <a:rPr lang="en-US"/>
            <a:t>Step 4: View a </a:t>
          </a:r>
          <a:r>
            <a:rPr lang="en-US" b="1"/>
            <a:t>Profile</a:t>
          </a:r>
          <a:r>
            <a:rPr lang="en-US"/>
            <a:t> of my Location and Type of Business</a:t>
          </a:r>
        </a:p>
      </dgm:t>
    </dgm:pt>
    <dgm:pt modelId="{6BC7BACA-0327-4049-BEB4-95235073976A}" type="parTrans" cxnId="{47D9C4F2-6F60-4075-A6DD-C0EB97FE153E}">
      <dgm:prSet/>
      <dgm:spPr/>
      <dgm:t>
        <a:bodyPr/>
        <a:lstStyle/>
        <a:p>
          <a:endParaRPr lang="en-US"/>
        </a:p>
      </dgm:t>
    </dgm:pt>
    <dgm:pt modelId="{E84380FD-97B9-46FD-84F5-ADD388F20843}" type="sibTrans" cxnId="{47D9C4F2-6F60-4075-A6DD-C0EB97FE153E}">
      <dgm:prSet/>
      <dgm:spPr/>
      <dgm:t>
        <a:bodyPr/>
        <a:lstStyle/>
        <a:p>
          <a:endParaRPr lang="en-US"/>
        </a:p>
      </dgm:t>
    </dgm:pt>
    <dgm:pt modelId="{A82924E3-F876-45C8-8490-1BB3F5C3A938}">
      <dgm:prSet custT="1"/>
      <dgm:spPr>
        <a:solidFill>
          <a:schemeClr val="accent3">
            <a:hueOff val="0"/>
            <a:satOff val="0"/>
            <a:lumOff val="0"/>
            <a:alpha val="50000"/>
          </a:schemeClr>
        </a:solidFill>
      </dgm:spPr>
      <dgm:t>
        <a:bodyPr/>
        <a:lstStyle/>
        <a:p>
          <a:r>
            <a:rPr lang="en-US" sz="900"/>
            <a:t>Step 2: Select the Geographic A</a:t>
          </a:r>
          <a:r>
            <a:rPr lang="en-US" sz="900" b="1"/>
            <a:t>rea</a:t>
          </a:r>
          <a:r>
            <a:rPr lang="en-US" sz="900"/>
            <a:t> being considered</a:t>
          </a:r>
        </a:p>
      </dgm:t>
    </dgm:pt>
    <dgm:pt modelId="{D64CE909-8FAE-47FB-B3A2-EF15557DD36D}" type="parTrans" cxnId="{C6BED3A0-568A-4B74-8F31-3EF2D6133911}">
      <dgm:prSet/>
      <dgm:spPr/>
      <dgm:t>
        <a:bodyPr/>
        <a:lstStyle/>
        <a:p>
          <a:endParaRPr lang="en-US"/>
        </a:p>
      </dgm:t>
    </dgm:pt>
    <dgm:pt modelId="{B103728D-48D5-43BF-9F6E-384A64ACCC02}" type="sibTrans" cxnId="{C6BED3A0-568A-4B74-8F31-3EF2D6133911}">
      <dgm:prSet/>
      <dgm:spPr/>
      <dgm:t>
        <a:bodyPr/>
        <a:lstStyle/>
        <a:p>
          <a:endParaRPr lang="en-US"/>
        </a:p>
      </dgm:t>
    </dgm:pt>
    <dgm:pt modelId="{91153927-B3B5-4A04-A57D-0798EB117621}" type="pres">
      <dgm:prSet presAssocID="{4723CB87-F4E6-4327-9638-33046CF2735F}" presName="Name0" presStyleCnt="0">
        <dgm:presLayoutVars>
          <dgm:dir/>
          <dgm:resizeHandles val="exact"/>
        </dgm:presLayoutVars>
      </dgm:prSet>
      <dgm:spPr/>
    </dgm:pt>
    <dgm:pt modelId="{3A28730B-BC0A-42BF-B055-807D5F6C8782}" type="pres">
      <dgm:prSet presAssocID="{7EA35D93-ABCC-4B06-88F0-CA3E2C5232BA}" presName="parTxOnly" presStyleLbl="node1" presStyleIdx="0" presStyleCnt="4" custScaleY="145281">
        <dgm:presLayoutVars>
          <dgm:bulletEnabled val="1"/>
        </dgm:presLayoutVars>
      </dgm:prSet>
      <dgm:spPr/>
      <dgm:t>
        <a:bodyPr/>
        <a:lstStyle/>
        <a:p>
          <a:endParaRPr lang="en-US"/>
        </a:p>
      </dgm:t>
    </dgm:pt>
    <dgm:pt modelId="{4B5D408C-8B92-4DD4-82B1-128C65C62160}" type="pres">
      <dgm:prSet presAssocID="{032442F0-6084-41F2-BEF6-381359D67E59}" presName="parSpace" presStyleCnt="0"/>
      <dgm:spPr/>
    </dgm:pt>
    <dgm:pt modelId="{760D6251-D04D-47BA-A0A2-E8621A4E590E}" type="pres">
      <dgm:prSet presAssocID="{A82924E3-F876-45C8-8490-1BB3F5C3A938}" presName="parTxOnly" presStyleLbl="node1" presStyleIdx="1" presStyleCnt="4">
        <dgm:presLayoutVars>
          <dgm:bulletEnabled val="1"/>
        </dgm:presLayoutVars>
      </dgm:prSet>
      <dgm:spPr/>
      <dgm:t>
        <a:bodyPr/>
        <a:lstStyle/>
        <a:p>
          <a:endParaRPr lang="en-US"/>
        </a:p>
      </dgm:t>
    </dgm:pt>
    <dgm:pt modelId="{3ACF3125-8B87-4F23-B216-1CA3EA9BD80E}" type="pres">
      <dgm:prSet presAssocID="{B103728D-48D5-43BF-9F6E-384A64ACCC02}" presName="parSpace" presStyleCnt="0"/>
      <dgm:spPr/>
    </dgm:pt>
    <dgm:pt modelId="{364B0948-F735-46F9-B3C1-DE896477B662}" type="pres">
      <dgm:prSet presAssocID="{40FA1FBC-6D49-4FE6-826C-4CAEF6D7919C}" presName="parTxOnly" presStyleLbl="node1" presStyleIdx="2" presStyleCnt="4">
        <dgm:presLayoutVars>
          <dgm:bulletEnabled val="1"/>
        </dgm:presLayoutVars>
      </dgm:prSet>
      <dgm:spPr/>
      <dgm:t>
        <a:bodyPr/>
        <a:lstStyle/>
        <a:p>
          <a:endParaRPr lang="en-US"/>
        </a:p>
      </dgm:t>
    </dgm:pt>
    <dgm:pt modelId="{AB59CF46-1F91-4160-B837-C96FA4D1BDA3}" type="pres">
      <dgm:prSet presAssocID="{86C8047E-DB99-42B1-85D2-39594AA88F2D}" presName="parSpace" presStyleCnt="0"/>
      <dgm:spPr/>
    </dgm:pt>
    <dgm:pt modelId="{11D182DC-1B78-43AA-9D15-206857DAF8E1}" type="pres">
      <dgm:prSet presAssocID="{2FD2944F-476E-413C-A822-5F52B6A60397}" presName="parTxOnly" presStyleLbl="node1" presStyleIdx="3" presStyleCnt="4">
        <dgm:presLayoutVars>
          <dgm:bulletEnabled val="1"/>
        </dgm:presLayoutVars>
      </dgm:prSet>
      <dgm:spPr/>
      <dgm:t>
        <a:bodyPr/>
        <a:lstStyle/>
        <a:p>
          <a:endParaRPr lang="en-US"/>
        </a:p>
      </dgm:t>
    </dgm:pt>
  </dgm:ptLst>
  <dgm:cxnLst>
    <dgm:cxn modelId="{CEAE46CC-3472-480D-BF93-950382F4D696}" type="presOf" srcId="{7EA35D93-ABCC-4B06-88F0-CA3E2C5232BA}" destId="{3A28730B-BC0A-42BF-B055-807D5F6C8782}" srcOrd="0" destOrd="0" presId="urn:microsoft.com/office/officeart/2005/8/layout/hChevron3"/>
    <dgm:cxn modelId="{C63538A1-701A-4E54-BC8A-7F045D0C3652}" type="presOf" srcId="{4723CB87-F4E6-4327-9638-33046CF2735F}" destId="{91153927-B3B5-4A04-A57D-0798EB117621}" srcOrd="0" destOrd="0" presId="urn:microsoft.com/office/officeart/2005/8/layout/hChevron3"/>
    <dgm:cxn modelId="{BFB2CB90-349A-4693-9311-3D08B1A10B75}" type="presOf" srcId="{A82924E3-F876-45C8-8490-1BB3F5C3A938}" destId="{760D6251-D04D-47BA-A0A2-E8621A4E590E}" srcOrd="0" destOrd="0" presId="urn:microsoft.com/office/officeart/2005/8/layout/hChevron3"/>
    <dgm:cxn modelId="{E12559FB-897C-4DFF-A7AD-4CFEFBD11EC5}" srcId="{4723CB87-F4E6-4327-9638-33046CF2735F}" destId="{40FA1FBC-6D49-4FE6-826C-4CAEF6D7919C}" srcOrd="2" destOrd="0" parTransId="{A63EC3B4-9390-4B62-A5EB-9A12FED744DE}" sibTransId="{86C8047E-DB99-42B1-85D2-39594AA88F2D}"/>
    <dgm:cxn modelId="{18FDE110-8828-41AD-BC73-C4EE0DC07146}" srcId="{4723CB87-F4E6-4327-9638-33046CF2735F}" destId="{7EA35D93-ABCC-4B06-88F0-CA3E2C5232BA}" srcOrd="0" destOrd="0" parTransId="{71ADE923-A31C-43CF-9423-A8A6223CDF47}" sibTransId="{032442F0-6084-41F2-BEF6-381359D67E59}"/>
    <dgm:cxn modelId="{C6BED3A0-568A-4B74-8F31-3EF2D6133911}" srcId="{4723CB87-F4E6-4327-9638-33046CF2735F}" destId="{A82924E3-F876-45C8-8490-1BB3F5C3A938}" srcOrd="1" destOrd="0" parTransId="{D64CE909-8FAE-47FB-B3A2-EF15557DD36D}" sibTransId="{B103728D-48D5-43BF-9F6E-384A64ACCC02}"/>
    <dgm:cxn modelId="{16B98BE4-5FAC-4296-9988-356444593CF0}" type="presOf" srcId="{2FD2944F-476E-413C-A822-5F52B6A60397}" destId="{11D182DC-1B78-43AA-9D15-206857DAF8E1}" srcOrd="0" destOrd="0" presId="urn:microsoft.com/office/officeart/2005/8/layout/hChevron3"/>
    <dgm:cxn modelId="{47D9C4F2-6F60-4075-A6DD-C0EB97FE153E}" srcId="{4723CB87-F4E6-4327-9638-33046CF2735F}" destId="{2FD2944F-476E-413C-A822-5F52B6A60397}" srcOrd="3" destOrd="0" parTransId="{6BC7BACA-0327-4049-BEB4-95235073976A}" sibTransId="{E84380FD-97B9-46FD-84F5-ADD388F20843}"/>
    <dgm:cxn modelId="{315C2676-7A95-4120-8B26-717F9283D7A1}" type="presOf" srcId="{40FA1FBC-6D49-4FE6-826C-4CAEF6D7919C}" destId="{364B0948-F735-46F9-B3C1-DE896477B662}" srcOrd="0" destOrd="0" presId="urn:microsoft.com/office/officeart/2005/8/layout/hChevron3"/>
    <dgm:cxn modelId="{847050F5-AEED-4033-90BB-07E9E5DD05F5}" type="presParOf" srcId="{91153927-B3B5-4A04-A57D-0798EB117621}" destId="{3A28730B-BC0A-42BF-B055-807D5F6C8782}" srcOrd="0" destOrd="0" presId="urn:microsoft.com/office/officeart/2005/8/layout/hChevron3"/>
    <dgm:cxn modelId="{15F3D0A6-190D-45AF-A604-6E6E79ED1EA6}" type="presParOf" srcId="{91153927-B3B5-4A04-A57D-0798EB117621}" destId="{4B5D408C-8B92-4DD4-82B1-128C65C62160}" srcOrd="1" destOrd="0" presId="urn:microsoft.com/office/officeart/2005/8/layout/hChevron3"/>
    <dgm:cxn modelId="{9109D054-9D63-4163-8A05-5CA2444A5132}" type="presParOf" srcId="{91153927-B3B5-4A04-A57D-0798EB117621}" destId="{760D6251-D04D-47BA-A0A2-E8621A4E590E}" srcOrd="2" destOrd="0" presId="urn:microsoft.com/office/officeart/2005/8/layout/hChevron3"/>
    <dgm:cxn modelId="{CEBC2211-D794-43B6-A03E-505894448BF6}" type="presParOf" srcId="{91153927-B3B5-4A04-A57D-0798EB117621}" destId="{3ACF3125-8B87-4F23-B216-1CA3EA9BD80E}" srcOrd="3" destOrd="0" presId="urn:microsoft.com/office/officeart/2005/8/layout/hChevron3"/>
    <dgm:cxn modelId="{7E5A49B6-024C-4246-9529-CB990CA7BB85}" type="presParOf" srcId="{91153927-B3B5-4A04-A57D-0798EB117621}" destId="{364B0948-F735-46F9-B3C1-DE896477B662}" srcOrd="4" destOrd="0" presId="urn:microsoft.com/office/officeart/2005/8/layout/hChevron3"/>
    <dgm:cxn modelId="{EAEC9263-8B0A-4583-A2BB-09DFBD60B262}" type="presParOf" srcId="{91153927-B3B5-4A04-A57D-0798EB117621}" destId="{AB59CF46-1F91-4160-B837-C96FA4D1BDA3}" srcOrd="5" destOrd="0" presId="urn:microsoft.com/office/officeart/2005/8/layout/hChevron3"/>
    <dgm:cxn modelId="{732E3D10-9879-4931-BC19-6E197D7DAC79}" type="presParOf" srcId="{91153927-B3B5-4A04-A57D-0798EB117621}" destId="{11D182DC-1B78-43AA-9D15-206857DAF8E1}"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23CB87-F4E6-4327-9638-33046CF2735F}" type="doc">
      <dgm:prSet loTypeId="urn:microsoft.com/office/officeart/2005/8/layout/hChevron3" loCatId="process" qsTypeId="urn:microsoft.com/office/officeart/2005/8/quickstyle/simple1" qsCatId="simple" csTypeId="urn:microsoft.com/office/officeart/2005/8/colors/colorful1" csCatId="colorful" phldr="1"/>
      <dgm:spPr/>
    </dgm:pt>
    <dgm:pt modelId="{7EA35D93-ABCC-4B06-88F0-CA3E2C5232BA}">
      <dgm:prSet phldrT="[Text]" custT="1"/>
      <dgm:spPr/>
      <dgm:t>
        <a:bodyPr/>
        <a:lstStyle/>
        <a:p>
          <a:r>
            <a:rPr lang="en-US" sz="1000" dirty="0"/>
            <a:t>Step 1: Select my </a:t>
          </a:r>
          <a:r>
            <a:rPr lang="en-US" sz="1000" b="1" dirty="0"/>
            <a:t>Type of Business</a:t>
          </a:r>
        </a:p>
      </dgm:t>
    </dgm:pt>
    <dgm:pt modelId="{71ADE923-A31C-43CF-9423-A8A6223CDF47}" type="parTrans" cxnId="{18FDE110-8828-41AD-BC73-C4EE0DC07146}">
      <dgm:prSet/>
      <dgm:spPr/>
      <dgm:t>
        <a:bodyPr/>
        <a:lstStyle/>
        <a:p>
          <a:endParaRPr lang="en-US"/>
        </a:p>
      </dgm:t>
    </dgm:pt>
    <dgm:pt modelId="{032442F0-6084-41F2-BEF6-381359D67E59}" type="sibTrans" cxnId="{18FDE110-8828-41AD-BC73-C4EE0DC07146}">
      <dgm:prSet/>
      <dgm:spPr/>
      <dgm:t>
        <a:bodyPr/>
        <a:lstStyle/>
        <a:p>
          <a:endParaRPr lang="en-US"/>
        </a:p>
      </dgm:t>
    </dgm:pt>
    <dgm:pt modelId="{40FA1FBC-6D49-4FE6-826C-4CAEF6D7919C}">
      <dgm:prSet phldrT="[Text]"/>
      <dgm:spPr>
        <a:solidFill>
          <a:schemeClr val="accent4">
            <a:hueOff val="0"/>
            <a:satOff val="0"/>
            <a:lumOff val="0"/>
            <a:alpha val="50000"/>
          </a:schemeClr>
        </a:solidFill>
      </dgm:spPr>
      <dgm:t>
        <a:bodyPr/>
        <a:lstStyle/>
        <a:p>
          <a:r>
            <a:rPr lang="en-US" dirty="0"/>
            <a:t>Step 3: </a:t>
          </a:r>
          <a:r>
            <a:rPr lang="en-US" b="1" dirty="0"/>
            <a:t>Refine</a:t>
          </a:r>
          <a:r>
            <a:rPr lang="en-US" dirty="0"/>
            <a:t> my business location using data</a:t>
          </a:r>
        </a:p>
      </dgm:t>
    </dgm:pt>
    <dgm:pt modelId="{A63EC3B4-9390-4B62-A5EB-9A12FED744DE}" type="parTrans" cxnId="{E12559FB-897C-4DFF-A7AD-4CFEFBD11EC5}">
      <dgm:prSet/>
      <dgm:spPr/>
      <dgm:t>
        <a:bodyPr/>
        <a:lstStyle/>
        <a:p>
          <a:endParaRPr lang="en-US"/>
        </a:p>
      </dgm:t>
    </dgm:pt>
    <dgm:pt modelId="{86C8047E-DB99-42B1-85D2-39594AA88F2D}" type="sibTrans" cxnId="{E12559FB-897C-4DFF-A7AD-4CFEFBD11EC5}">
      <dgm:prSet/>
      <dgm:spPr/>
      <dgm:t>
        <a:bodyPr/>
        <a:lstStyle/>
        <a:p>
          <a:endParaRPr lang="en-US"/>
        </a:p>
      </dgm:t>
    </dgm:pt>
    <dgm:pt modelId="{2FD2944F-476E-413C-A822-5F52B6A60397}">
      <dgm:prSet phldrT="[Text]"/>
      <dgm:spPr>
        <a:solidFill>
          <a:schemeClr val="accent5">
            <a:hueOff val="0"/>
            <a:satOff val="0"/>
            <a:lumOff val="0"/>
            <a:alpha val="50000"/>
          </a:schemeClr>
        </a:solidFill>
      </dgm:spPr>
      <dgm:t>
        <a:bodyPr/>
        <a:lstStyle/>
        <a:p>
          <a:r>
            <a:rPr lang="en-US"/>
            <a:t>Step 4: View a </a:t>
          </a:r>
          <a:r>
            <a:rPr lang="en-US" b="1"/>
            <a:t>Profile</a:t>
          </a:r>
          <a:r>
            <a:rPr lang="en-US"/>
            <a:t> of my Location and Type of Business</a:t>
          </a:r>
        </a:p>
      </dgm:t>
    </dgm:pt>
    <dgm:pt modelId="{6BC7BACA-0327-4049-BEB4-95235073976A}" type="parTrans" cxnId="{47D9C4F2-6F60-4075-A6DD-C0EB97FE153E}">
      <dgm:prSet/>
      <dgm:spPr/>
      <dgm:t>
        <a:bodyPr/>
        <a:lstStyle/>
        <a:p>
          <a:endParaRPr lang="en-US"/>
        </a:p>
      </dgm:t>
    </dgm:pt>
    <dgm:pt modelId="{E84380FD-97B9-46FD-84F5-ADD388F20843}" type="sibTrans" cxnId="{47D9C4F2-6F60-4075-A6DD-C0EB97FE153E}">
      <dgm:prSet/>
      <dgm:spPr/>
      <dgm:t>
        <a:bodyPr/>
        <a:lstStyle/>
        <a:p>
          <a:endParaRPr lang="en-US"/>
        </a:p>
      </dgm:t>
    </dgm:pt>
    <dgm:pt modelId="{A82924E3-F876-45C8-8490-1BB3F5C3A938}">
      <dgm:prSet custT="1"/>
      <dgm:spPr>
        <a:solidFill>
          <a:schemeClr val="accent3">
            <a:hueOff val="0"/>
            <a:satOff val="0"/>
            <a:lumOff val="0"/>
            <a:alpha val="50000"/>
          </a:schemeClr>
        </a:solidFill>
      </dgm:spPr>
      <dgm:t>
        <a:bodyPr/>
        <a:lstStyle/>
        <a:p>
          <a:r>
            <a:rPr lang="en-US" sz="900"/>
            <a:t>Step 2: Select the Geographic A</a:t>
          </a:r>
          <a:r>
            <a:rPr lang="en-US" sz="900" b="1"/>
            <a:t>rea</a:t>
          </a:r>
          <a:r>
            <a:rPr lang="en-US" sz="900"/>
            <a:t> being considered</a:t>
          </a:r>
        </a:p>
      </dgm:t>
    </dgm:pt>
    <dgm:pt modelId="{D64CE909-8FAE-47FB-B3A2-EF15557DD36D}" type="parTrans" cxnId="{C6BED3A0-568A-4B74-8F31-3EF2D6133911}">
      <dgm:prSet/>
      <dgm:spPr/>
      <dgm:t>
        <a:bodyPr/>
        <a:lstStyle/>
        <a:p>
          <a:endParaRPr lang="en-US"/>
        </a:p>
      </dgm:t>
    </dgm:pt>
    <dgm:pt modelId="{B103728D-48D5-43BF-9F6E-384A64ACCC02}" type="sibTrans" cxnId="{C6BED3A0-568A-4B74-8F31-3EF2D6133911}">
      <dgm:prSet/>
      <dgm:spPr/>
      <dgm:t>
        <a:bodyPr/>
        <a:lstStyle/>
        <a:p>
          <a:endParaRPr lang="en-US"/>
        </a:p>
      </dgm:t>
    </dgm:pt>
    <dgm:pt modelId="{91153927-B3B5-4A04-A57D-0798EB117621}" type="pres">
      <dgm:prSet presAssocID="{4723CB87-F4E6-4327-9638-33046CF2735F}" presName="Name0" presStyleCnt="0">
        <dgm:presLayoutVars>
          <dgm:dir/>
          <dgm:resizeHandles val="exact"/>
        </dgm:presLayoutVars>
      </dgm:prSet>
      <dgm:spPr/>
    </dgm:pt>
    <dgm:pt modelId="{3A28730B-BC0A-42BF-B055-807D5F6C8782}" type="pres">
      <dgm:prSet presAssocID="{7EA35D93-ABCC-4B06-88F0-CA3E2C5232BA}" presName="parTxOnly" presStyleLbl="node1" presStyleIdx="0" presStyleCnt="4" custScaleY="145281">
        <dgm:presLayoutVars>
          <dgm:bulletEnabled val="1"/>
        </dgm:presLayoutVars>
      </dgm:prSet>
      <dgm:spPr/>
      <dgm:t>
        <a:bodyPr/>
        <a:lstStyle/>
        <a:p>
          <a:endParaRPr lang="en-US"/>
        </a:p>
      </dgm:t>
    </dgm:pt>
    <dgm:pt modelId="{4B5D408C-8B92-4DD4-82B1-128C65C62160}" type="pres">
      <dgm:prSet presAssocID="{032442F0-6084-41F2-BEF6-381359D67E59}" presName="parSpace" presStyleCnt="0"/>
      <dgm:spPr/>
    </dgm:pt>
    <dgm:pt modelId="{760D6251-D04D-47BA-A0A2-E8621A4E590E}" type="pres">
      <dgm:prSet presAssocID="{A82924E3-F876-45C8-8490-1BB3F5C3A938}" presName="parTxOnly" presStyleLbl="node1" presStyleIdx="1" presStyleCnt="4">
        <dgm:presLayoutVars>
          <dgm:bulletEnabled val="1"/>
        </dgm:presLayoutVars>
      </dgm:prSet>
      <dgm:spPr/>
      <dgm:t>
        <a:bodyPr/>
        <a:lstStyle/>
        <a:p>
          <a:endParaRPr lang="en-US"/>
        </a:p>
      </dgm:t>
    </dgm:pt>
    <dgm:pt modelId="{3ACF3125-8B87-4F23-B216-1CA3EA9BD80E}" type="pres">
      <dgm:prSet presAssocID="{B103728D-48D5-43BF-9F6E-384A64ACCC02}" presName="parSpace" presStyleCnt="0"/>
      <dgm:spPr/>
    </dgm:pt>
    <dgm:pt modelId="{364B0948-F735-46F9-B3C1-DE896477B662}" type="pres">
      <dgm:prSet presAssocID="{40FA1FBC-6D49-4FE6-826C-4CAEF6D7919C}" presName="parTxOnly" presStyleLbl="node1" presStyleIdx="2" presStyleCnt="4">
        <dgm:presLayoutVars>
          <dgm:bulletEnabled val="1"/>
        </dgm:presLayoutVars>
      </dgm:prSet>
      <dgm:spPr/>
      <dgm:t>
        <a:bodyPr/>
        <a:lstStyle/>
        <a:p>
          <a:endParaRPr lang="en-US"/>
        </a:p>
      </dgm:t>
    </dgm:pt>
    <dgm:pt modelId="{AB59CF46-1F91-4160-B837-C96FA4D1BDA3}" type="pres">
      <dgm:prSet presAssocID="{86C8047E-DB99-42B1-85D2-39594AA88F2D}" presName="parSpace" presStyleCnt="0"/>
      <dgm:spPr/>
    </dgm:pt>
    <dgm:pt modelId="{11D182DC-1B78-43AA-9D15-206857DAF8E1}" type="pres">
      <dgm:prSet presAssocID="{2FD2944F-476E-413C-A822-5F52B6A60397}" presName="parTxOnly" presStyleLbl="node1" presStyleIdx="3" presStyleCnt="4">
        <dgm:presLayoutVars>
          <dgm:bulletEnabled val="1"/>
        </dgm:presLayoutVars>
      </dgm:prSet>
      <dgm:spPr/>
      <dgm:t>
        <a:bodyPr/>
        <a:lstStyle/>
        <a:p>
          <a:endParaRPr lang="en-US"/>
        </a:p>
      </dgm:t>
    </dgm:pt>
  </dgm:ptLst>
  <dgm:cxnLst>
    <dgm:cxn modelId="{924D2B0A-8A15-417A-A2AF-B4DD1C7E2262}" type="presOf" srcId="{A82924E3-F876-45C8-8490-1BB3F5C3A938}" destId="{760D6251-D04D-47BA-A0A2-E8621A4E590E}" srcOrd="0" destOrd="0" presId="urn:microsoft.com/office/officeart/2005/8/layout/hChevron3"/>
    <dgm:cxn modelId="{E12559FB-897C-4DFF-A7AD-4CFEFBD11EC5}" srcId="{4723CB87-F4E6-4327-9638-33046CF2735F}" destId="{40FA1FBC-6D49-4FE6-826C-4CAEF6D7919C}" srcOrd="2" destOrd="0" parTransId="{A63EC3B4-9390-4B62-A5EB-9A12FED744DE}" sibTransId="{86C8047E-DB99-42B1-85D2-39594AA88F2D}"/>
    <dgm:cxn modelId="{18FDE110-8828-41AD-BC73-C4EE0DC07146}" srcId="{4723CB87-F4E6-4327-9638-33046CF2735F}" destId="{7EA35D93-ABCC-4B06-88F0-CA3E2C5232BA}" srcOrd="0" destOrd="0" parTransId="{71ADE923-A31C-43CF-9423-A8A6223CDF47}" sibTransId="{032442F0-6084-41F2-BEF6-381359D67E59}"/>
    <dgm:cxn modelId="{C6BED3A0-568A-4B74-8F31-3EF2D6133911}" srcId="{4723CB87-F4E6-4327-9638-33046CF2735F}" destId="{A82924E3-F876-45C8-8490-1BB3F5C3A938}" srcOrd="1" destOrd="0" parTransId="{D64CE909-8FAE-47FB-B3A2-EF15557DD36D}" sibTransId="{B103728D-48D5-43BF-9F6E-384A64ACCC02}"/>
    <dgm:cxn modelId="{47D9C4F2-6F60-4075-A6DD-C0EB97FE153E}" srcId="{4723CB87-F4E6-4327-9638-33046CF2735F}" destId="{2FD2944F-476E-413C-A822-5F52B6A60397}" srcOrd="3" destOrd="0" parTransId="{6BC7BACA-0327-4049-BEB4-95235073976A}" sibTransId="{E84380FD-97B9-46FD-84F5-ADD388F20843}"/>
    <dgm:cxn modelId="{F4CC6742-ACD4-4E42-A5A0-2F570E1EBD68}" type="presOf" srcId="{2FD2944F-476E-413C-A822-5F52B6A60397}" destId="{11D182DC-1B78-43AA-9D15-206857DAF8E1}" srcOrd="0" destOrd="0" presId="urn:microsoft.com/office/officeart/2005/8/layout/hChevron3"/>
    <dgm:cxn modelId="{1A636E0C-8DC2-4589-AF95-E7A29260FAE0}" type="presOf" srcId="{40FA1FBC-6D49-4FE6-826C-4CAEF6D7919C}" destId="{364B0948-F735-46F9-B3C1-DE896477B662}" srcOrd="0" destOrd="0" presId="urn:microsoft.com/office/officeart/2005/8/layout/hChevron3"/>
    <dgm:cxn modelId="{F8577D08-6BD8-4FB3-A20F-0AB4591C71AA}" type="presOf" srcId="{4723CB87-F4E6-4327-9638-33046CF2735F}" destId="{91153927-B3B5-4A04-A57D-0798EB117621}" srcOrd="0" destOrd="0" presId="urn:microsoft.com/office/officeart/2005/8/layout/hChevron3"/>
    <dgm:cxn modelId="{CFBAF1D4-B1B1-44EC-9269-F816A94C80EB}" type="presOf" srcId="{7EA35D93-ABCC-4B06-88F0-CA3E2C5232BA}" destId="{3A28730B-BC0A-42BF-B055-807D5F6C8782}" srcOrd="0" destOrd="0" presId="urn:microsoft.com/office/officeart/2005/8/layout/hChevron3"/>
    <dgm:cxn modelId="{32AEA7BC-45C7-4407-BFF3-E4CA61C11A2A}" type="presParOf" srcId="{91153927-B3B5-4A04-A57D-0798EB117621}" destId="{3A28730B-BC0A-42BF-B055-807D5F6C8782}" srcOrd="0" destOrd="0" presId="urn:microsoft.com/office/officeart/2005/8/layout/hChevron3"/>
    <dgm:cxn modelId="{13700E51-8905-4EEA-8D53-C5A0FD086012}" type="presParOf" srcId="{91153927-B3B5-4A04-A57D-0798EB117621}" destId="{4B5D408C-8B92-4DD4-82B1-128C65C62160}" srcOrd="1" destOrd="0" presId="urn:microsoft.com/office/officeart/2005/8/layout/hChevron3"/>
    <dgm:cxn modelId="{CDE41D2B-E872-4EF0-B3A8-EEB879CF041A}" type="presParOf" srcId="{91153927-B3B5-4A04-A57D-0798EB117621}" destId="{760D6251-D04D-47BA-A0A2-E8621A4E590E}" srcOrd="2" destOrd="0" presId="urn:microsoft.com/office/officeart/2005/8/layout/hChevron3"/>
    <dgm:cxn modelId="{FE8D7B75-1155-4AED-AA05-FDA8FFA0F7AE}" type="presParOf" srcId="{91153927-B3B5-4A04-A57D-0798EB117621}" destId="{3ACF3125-8B87-4F23-B216-1CA3EA9BD80E}" srcOrd="3" destOrd="0" presId="urn:microsoft.com/office/officeart/2005/8/layout/hChevron3"/>
    <dgm:cxn modelId="{712DD875-A176-40C1-8720-A812EEEF2BC5}" type="presParOf" srcId="{91153927-B3B5-4A04-A57D-0798EB117621}" destId="{364B0948-F735-46F9-B3C1-DE896477B662}" srcOrd="4" destOrd="0" presId="urn:microsoft.com/office/officeart/2005/8/layout/hChevron3"/>
    <dgm:cxn modelId="{4E02EE9A-5F75-4136-B910-757DD2554DE2}" type="presParOf" srcId="{91153927-B3B5-4A04-A57D-0798EB117621}" destId="{AB59CF46-1F91-4160-B837-C96FA4D1BDA3}" srcOrd="5" destOrd="0" presId="urn:microsoft.com/office/officeart/2005/8/layout/hChevron3"/>
    <dgm:cxn modelId="{502B2FFF-56E0-4466-995A-001CEA99D038}" type="presParOf" srcId="{91153927-B3B5-4A04-A57D-0798EB117621}" destId="{11D182DC-1B78-43AA-9D15-206857DAF8E1}"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23CB87-F4E6-4327-9638-33046CF2735F}" type="doc">
      <dgm:prSet loTypeId="urn:microsoft.com/office/officeart/2005/8/layout/hChevron3" loCatId="process" qsTypeId="urn:microsoft.com/office/officeart/2005/8/quickstyle/simple1" qsCatId="simple" csTypeId="urn:microsoft.com/office/officeart/2005/8/colors/colorful1" csCatId="colorful" phldr="1"/>
      <dgm:spPr/>
    </dgm:pt>
    <dgm:pt modelId="{7EA35D93-ABCC-4B06-88F0-CA3E2C5232BA}">
      <dgm:prSet phldrT="[Text]" custT="1"/>
      <dgm:spPr/>
      <dgm:t>
        <a:bodyPr/>
        <a:lstStyle/>
        <a:p>
          <a:r>
            <a:rPr lang="en-US" sz="900"/>
            <a:t>Step 1: Select my </a:t>
          </a:r>
          <a:r>
            <a:rPr lang="en-US" sz="900" b="1"/>
            <a:t>Type of Business</a:t>
          </a:r>
        </a:p>
      </dgm:t>
    </dgm:pt>
    <dgm:pt modelId="{71ADE923-A31C-43CF-9423-A8A6223CDF47}" type="parTrans" cxnId="{18FDE110-8828-41AD-BC73-C4EE0DC07146}">
      <dgm:prSet/>
      <dgm:spPr/>
      <dgm:t>
        <a:bodyPr/>
        <a:lstStyle/>
        <a:p>
          <a:endParaRPr lang="en-US"/>
        </a:p>
      </dgm:t>
    </dgm:pt>
    <dgm:pt modelId="{032442F0-6084-41F2-BEF6-381359D67E59}" type="sibTrans" cxnId="{18FDE110-8828-41AD-BC73-C4EE0DC07146}">
      <dgm:prSet/>
      <dgm:spPr/>
      <dgm:t>
        <a:bodyPr/>
        <a:lstStyle/>
        <a:p>
          <a:endParaRPr lang="en-US"/>
        </a:p>
      </dgm:t>
    </dgm:pt>
    <dgm:pt modelId="{40FA1FBC-6D49-4FE6-826C-4CAEF6D7919C}">
      <dgm:prSet phldrT="[Text]"/>
      <dgm:spPr>
        <a:solidFill>
          <a:schemeClr val="accent4">
            <a:hueOff val="0"/>
            <a:satOff val="0"/>
            <a:lumOff val="0"/>
            <a:alpha val="50000"/>
          </a:schemeClr>
        </a:solidFill>
      </dgm:spPr>
      <dgm:t>
        <a:bodyPr/>
        <a:lstStyle/>
        <a:p>
          <a:r>
            <a:rPr lang="en-US"/>
            <a:t>Step 3: </a:t>
          </a:r>
          <a:r>
            <a:rPr lang="en-US" b="1"/>
            <a:t>Refine</a:t>
          </a:r>
          <a:r>
            <a:rPr lang="en-US"/>
            <a:t> my business location using data</a:t>
          </a:r>
        </a:p>
      </dgm:t>
    </dgm:pt>
    <dgm:pt modelId="{A63EC3B4-9390-4B62-A5EB-9A12FED744DE}" type="parTrans" cxnId="{E12559FB-897C-4DFF-A7AD-4CFEFBD11EC5}">
      <dgm:prSet/>
      <dgm:spPr/>
      <dgm:t>
        <a:bodyPr/>
        <a:lstStyle/>
        <a:p>
          <a:endParaRPr lang="en-US"/>
        </a:p>
      </dgm:t>
    </dgm:pt>
    <dgm:pt modelId="{86C8047E-DB99-42B1-85D2-39594AA88F2D}" type="sibTrans" cxnId="{E12559FB-897C-4DFF-A7AD-4CFEFBD11EC5}">
      <dgm:prSet/>
      <dgm:spPr/>
      <dgm:t>
        <a:bodyPr/>
        <a:lstStyle/>
        <a:p>
          <a:endParaRPr lang="en-US"/>
        </a:p>
      </dgm:t>
    </dgm:pt>
    <dgm:pt modelId="{2FD2944F-476E-413C-A822-5F52B6A60397}">
      <dgm:prSet phldrT="[Text]"/>
      <dgm:spPr>
        <a:solidFill>
          <a:schemeClr val="accent5">
            <a:hueOff val="0"/>
            <a:satOff val="0"/>
            <a:lumOff val="0"/>
            <a:alpha val="50000"/>
          </a:schemeClr>
        </a:solidFill>
      </dgm:spPr>
      <dgm:t>
        <a:bodyPr/>
        <a:lstStyle/>
        <a:p>
          <a:r>
            <a:rPr lang="en-US"/>
            <a:t>Step 4: View a </a:t>
          </a:r>
          <a:r>
            <a:rPr lang="en-US" b="1"/>
            <a:t>Profile</a:t>
          </a:r>
          <a:r>
            <a:rPr lang="en-US"/>
            <a:t> of my Location and Type of Business</a:t>
          </a:r>
        </a:p>
      </dgm:t>
    </dgm:pt>
    <dgm:pt modelId="{6BC7BACA-0327-4049-BEB4-95235073976A}" type="parTrans" cxnId="{47D9C4F2-6F60-4075-A6DD-C0EB97FE153E}">
      <dgm:prSet/>
      <dgm:spPr/>
      <dgm:t>
        <a:bodyPr/>
        <a:lstStyle/>
        <a:p>
          <a:endParaRPr lang="en-US"/>
        </a:p>
      </dgm:t>
    </dgm:pt>
    <dgm:pt modelId="{E84380FD-97B9-46FD-84F5-ADD388F20843}" type="sibTrans" cxnId="{47D9C4F2-6F60-4075-A6DD-C0EB97FE153E}">
      <dgm:prSet/>
      <dgm:spPr/>
      <dgm:t>
        <a:bodyPr/>
        <a:lstStyle/>
        <a:p>
          <a:endParaRPr lang="en-US"/>
        </a:p>
      </dgm:t>
    </dgm:pt>
    <dgm:pt modelId="{A82924E3-F876-45C8-8490-1BB3F5C3A938}">
      <dgm:prSet custT="1"/>
      <dgm:spPr/>
      <dgm:t>
        <a:bodyPr/>
        <a:lstStyle/>
        <a:p>
          <a:r>
            <a:rPr lang="en-US" sz="1000"/>
            <a:t>Step 2: Step 2: Select the Geographic A</a:t>
          </a:r>
          <a:r>
            <a:rPr lang="en-US" sz="1000" b="1"/>
            <a:t>rea</a:t>
          </a:r>
          <a:r>
            <a:rPr lang="en-US" sz="1000"/>
            <a:t> being considered</a:t>
          </a:r>
        </a:p>
      </dgm:t>
    </dgm:pt>
    <dgm:pt modelId="{D64CE909-8FAE-47FB-B3A2-EF15557DD36D}" type="parTrans" cxnId="{C6BED3A0-568A-4B74-8F31-3EF2D6133911}">
      <dgm:prSet/>
      <dgm:spPr/>
      <dgm:t>
        <a:bodyPr/>
        <a:lstStyle/>
        <a:p>
          <a:endParaRPr lang="en-US"/>
        </a:p>
      </dgm:t>
    </dgm:pt>
    <dgm:pt modelId="{B103728D-48D5-43BF-9F6E-384A64ACCC02}" type="sibTrans" cxnId="{C6BED3A0-568A-4B74-8F31-3EF2D6133911}">
      <dgm:prSet/>
      <dgm:spPr/>
      <dgm:t>
        <a:bodyPr/>
        <a:lstStyle/>
        <a:p>
          <a:endParaRPr lang="en-US"/>
        </a:p>
      </dgm:t>
    </dgm:pt>
    <dgm:pt modelId="{91153927-B3B5-4A04-A57D-0798EB117621}" type="pres">
      <dgm:prSet presAssocID="{4723CB87-F4E6-4327-9638-33046CF2735F}" presName="Name0" presStyleCnt="0">
        <dgm:presLayoutVars>
          <dgm:dir/>
          <dgm:resizeHandles val="exact"/>
        </dgm:presLayoutVars>
      </dgm:prSet>
      <dgm:spPr/>
    </dgm:pt>
    <dgm:pt modelId="{3A28730B-BC0A-42BF-B055-807D5F6C8782}" type="pres">
      <dgm:prSet presAssocID="{7EA35D93-ABCC-4B06-88F0-CA3E2C5232BA}" presName="parTxOnly" presStyleLbl="node1" presStyleIdx="0" presStyleCnt="4">
        <dgm:presLayoutVars>
          <dgm:bulletEnabled val="1"/>
        </dgm:presLayoutVars>
      </dgm:prSet>
      <dgm:spPr/>
      <dgm:t>
        <a:bodyPr/>
        <a:lstStyle/>
        <a:p>
          <a:endParaRPr lang="en-US"/>
        </a:p>
      </dgm:t>
    </dgm:pt>
    <dgm:pt modelId="{4B5D408C-8B92-4DD4-82B1-128C65C62160}" type="pres">
      <dgm:prSet presAssocID="{032442F0-6084-41F2-BEF6-381359D67E59}" presName="parSpace" presStyleCnt="0"/>
      <dgm:spPr/>
    </dgm:pt>
    <dgm:pt modelId="{760D6251-D04D-47BA-A0A2-E8621A4E590E}" type="pres">
      <dgm:prSet presAssocID="{A82924E3-F876-45C8-8490-1BB3F5C3A938}" presName="parTxOnly" presStyleLbl="node1" presStyleIdx="1" presStyleCnt="4" custScaleY="146795">
        <dgm:presLayoutVars>
          <dgm:bulletEnabled val="1"/>
        </dgm:presLayoutVars>
      </dgm:prSet>
      <dgm:spPr/>
      <dgm:t>
        <a:bodyPr/>
        <a:lstStyle/>
        <a:p>
          <a:endParaRPr lang="en-US"/>
        </a:p>
      </dgm:t>
    </dgm:pt>
    <dgm:pt modelId="{3ACF3125-8B87-4F23-B216-1CA3EA9BD80E}" type="pres">
      <dgm:prSet presAssocID="{B103728D-48D5-43BF-9F6E-384A64ACCC02}" presName="parSpace" presStyleCnt="0"/>
      <dgm:spPr/>
    </dgm:pt>
    <dgm:pt modelId="{364B0948-F735-46F9-B3C1-DE896477B662}" type="pres">
      <dgm:prSet presAssocID="{40FA1FBC-6D49-4FE6-826C-4CAEF6D7919C}" presName="parTxOnly" presStyleLbl="node1" presStyleIdx="2" presStyleCnt="4">
        <dgm:presLayoutVars>
          <dgm:bulletEnabled val="1"/>
        </dgm:presLayoutVars>
      </dgm:prSet>
      <dgm:spPr/>
      <dgm:t>
        <a:bodyPr/>
        <a:lstStyle/>
        <a:p>
          <a:endParaRPr lang="en-US"/>
        </a:p>
      </dgm:t>
    </dgm:pt>
    <dgm:pt modelId="{AB59CF46-1F91-4160-B837-C96FA4D1BDA3}" type="pres">
      <dgm:prSet presAssocID="{86C8047E-DB99-42B1-85D2-39594AA88F2D}" presName="parSpace" presStyleCnt="0"/>
      <dgm:spPr/>
    </dgm:pt>
    <dgm:pt modelId="{11D182DC-1B78-43AA-9D15-206857DAF8E1}" type="pres">
      <dgm:prSet presAssocID="{2FD2944F-476E-413C-A822-5F52B6A60397}" presName="parTxOnly" presStyleLbl="node1" presStyleIdx="3" presStyleCnt="4">
        <dgm:presLayoutVars>
          <dgm:bulletEnabled val="1"/>
        </dgm:presLayoutVars>
      </dgm:prSet>
      <dgm:spPr/>
      <dgm:t>
        <a:bodyPr/>
        <a:lstStyle/>
        <a:p>
          <a:endParaRPr lang="en-US"/>
        </a:p>
      </dgm:t>
    </dgm:pt>
  </dgm:ptLst>
  <dgm:cxnLst>
    <dgm:cxn modelId="{2FEB23CC-A718-4EDF-AA47-590A2A6720FC}" type="presOf" srcId="{A82924E3-F876-45C8-8490-1BB3F5C3A938}" destId="{760D6251-D04D-47BA-A0A2-E8621A4E590E}" srcOrd="0" destOrd="0" presId="urn:microsoft.com/office/officeart/2005/8/layout/hChevron3"/>
    <dgm:cxn modelId="{19508D20-97A7-4037-9C83-6D1CA8308393}" type="presOf" srcId="{40FA1FBC-6D49-4FE6-826C-4CAEF6D7919C}" destId="{364B0948-F735-46F9-B3C1-DE896477B662}" srcOrd="0" destOrd="0" presId="urn:microsoft.com/office/officeart/2005/8/layout/hChevron3"/>
    <dgm:cxn modelId="{FC3693B0-C323-4398-A77A-4C703649B807}" type="presOf" srcId="{7EA35D93-ABCC-4B06-88F0-CA3E2C5232BA}" destId="{3A28730B-BC0A-42BF-B055-807D5F6C8782}" srcOrd="0" destOrd="0" presId="urn:microsoft.com/office/officeart/2005/8/layout/hChevron3"/>
    <dgm:cxn modelId="{7C3C5925-C14E-4336-B2EB-B49488835228}" type="presOf" srcId="{2FD2944F-476E-413C-A822-5F52B6A60397}" destId="{11D182DC-1B78-43AA-9D15-206857DAF8E1}" srcOrd="0" destOrd="0" presId="urn:microsoft.com/office/officeart/2005/8/layout/hChevron3"/>
    <dgm:cxn modelId="{81CC364D-82DF-42DF-9F3A-04A657BB56A7}" type="presOf" srcId="{4723CB87-F4E6-4327-9638-33046CF2735F}" destId="{91153927-B3B5-4A04-A57D-0798EB117621}" srcOrd="0" destOrd="0" presId="urn:microsoft.com/office/officeart/2005/8/layout/hChevron3"/>
    <dgm:cxn modelId="{E12559FB-897C-4DFF-A7AD-4CFEFBD11EC5}" srcId="{4723CB87-F4E6-4327-9638-33046CF2735F}" destId="{40FA1FBC-6D49-4FE6-826C-4CAEF6D7919C}" srcOrd="2" destOrd="0" parTransId="{A63EC3B4-9390-4B62-A5EB-9A12FED744DE}" sibTransId="{86C8047E-DB99-42B1-85D2-39594AA88F2D}"/>
    <dgm:cxn modelId="{18FDE110-8828-41AD-BC73-C4EE0DC07146}" srcId="{4723CB87-F4E6-4327-9638-33046CF2735F}" destId="{7EA35D93-ABCC-4B06-88F0-CA3E2C5232BA}" srcOrd="0" destOrd="0" parTransId="{71ADE923-A31C-43CF-9423-A8A6223CDF47}" sibTransId="{032442F0-6084-41F2-BEF6-381359D67E59}"/>
    <dgm:cxn modelId="{C6BED3A0-568A-4B74-8F31-3EF2D6133911}" srcId="{4723CB87-F4E6-4327-9638-33046CF2735F}" destId="{A82924E3-F876-45C8-8490-1BB3F5C3A938}" srcOrd="1" destOrd="0" parTransId="{D64CE909-8FAE-47FB-B3A2-EF15557DD36D}" sibTransId="{B103728D-48D5-43BF-9F6E-384A64ACCC02}"/>
    <dgm:cxn modelId="{47D9C4F2-6F60-4075-A6DD-C0EB97FE153E}" srcId="{4723CB87-F4E6-4327-9638-33046CF2735F}" destId="{2FD2944F-476E-413C-A822-5F52B6A60397}" srcOrd="3" destOrd="0" parTransId="{6BC7BACA-0327-4049-BEB4-95235073976A}" sibTransId="{E84380FD-97B9-46FD-84F5-ADD388F20843}"/>
    <dgm:cxn modelId="{9B2391EB-F105-4302-B446-A0FEC81AACB6}" type="presParOf" srcId="{91153927-B3B5-4A04-A57D-0798EB117621}" destId="{3A28730B-BC0A-42BF-B055-807D5F6C8782}" srcOrd="0" destOrd="0" presId="urn:microsoft.com/office/officeart/2005/8/layout/hChevron3"/>
    <dgm:cxn modelId="{15466042-E230-464C-8731-4084D61A0BED}" type="presParOf" srcId="{91153927-B3B5-4A04-A57D-0798EB117621}" destId="{4B5D408C-8B92-4DD4-82B1-128C65C62160}" srcOrd="1" destOrd="0" presId="urn:microsoft.com/office/officeart/2005/8/layout/hChevron3"/>
    <dgm:cxn modelId="{CBD97B8D-4A53-44FE-8418-2D454C7AA8EB}" type="presParOf" srcId="{91153927-B3B5-4A04-A57D-0798EB117621}" destId="{760D6251-D04D-47BA-A0A2-E8621A4E590E}" srcOrd="2" destOrd="0" presId="urn:microsoft.com/office/officeart/2005/8/layout/hChevron3"/>
    <dgm:cxn modelId="{2E584F2B-C495-402B-A4CD-30ACF2523449}" type="presParOf" srcId="{91153927-B3B5-4A04-A57D-0798EB117621}" destId="{3ACF3125-8B87-4F23-B216-1CA3EA9BD80E}" srcOrd="3" destOrd="0" presId="urn:microsoft.com/office/officeart/2005/8/layout/hChevron3"/>
    <dgm:cxn modelId="{9ABAEBA9-943A-41FA-A52B-F9D476D21F16}" type="presParOf" srcId="{91153927-B3B5-4A04-A57D-0798EB117621}" destId="{364B0948-F735-46F9-B3C1-DE896477B662}" srcOrd="4" destOrd="0" presId="urn:microsoft.com/office/officeart/2005/8/layout/hChevron3"/>
    <dgm:cxn modelId="{A4A0967E-F097-4824-BDA4-524C94CFAC6D}" type="presParOf" srcId="{91153927-B3B5-4A04-A57D-0798EB117621}" destId="{AB59CF46-1F91-4160-B837-C96FA4D1BDA3}" srcOrd="5" destOrd="0" presId="urn:microsoft.com/office/officeart/2005/8/layout/hChevron3"/>
    <dgm:cxn modelId="{54943DCC-F0DC-49E6-A172-134301A6C129}" type="presParOf" srcId="{91153927-B3B5-4A04-A57D-0798EB117621}" destId="{11D182DC-1B78-43AA-9D15-206857DAF8E1}"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23CB87-F4E6-4327-9638-33046CF2735F}" type="doc">
      <dgm:prSet loTypeId="urn:microsoft.com/office/officeart/2005/8/layout/hChevron3" loCatId="process" qsTypeId="urn:microsoft.com/office/officeart/2005/8/quickstyle/simple1" qsCatId="simple" csTypeId="urn:microsoft.com/office/officeart/2005/8/colors/colorful1" csCatId="colorful" phldr="1"/>
      <dgm:spPr/>
    </dgm:pt>
    <dgm:pt modelId="{7EA35D93-ABCC-4B06-88F0-CA3E2C5232BA}">
      <dgm:prSet phldrT="[Text]" custT="1"/>
      <dgm:spPr/>
      <dgm:t>
        <a:bodyPr/>
        <a:lstStyle/>
        <a:p>
          <a:r>
            <a:rPr lang="en-US" sz="900"/>
            <a:t>Step 1: Select my </a:t>
          </a:r>
          <a:r>
            <a:rPr lang="en-US" sz="900" b="1"/>
            <a:t>Type of Business</a:t>
          </a:r>
        </a:p>
      </dgm:t>
    </dgm:pt>
    <dgm:pt modelId="{71ADE923-A31C-43CF-9423-A8A6223CDF47}" type="parTrans" cxnId="{18FDE110-8828-41AD-BC73-C4EE0DC07146}">
      <dgm:prSet/>
      <dgm:spPr/>
      <dgm:t>
        <a:bodyPr/>
        <a:lstStyle/>
        <a:p>
          <a:endParaRPr lang="en-US"/>
        </a:p>
      </dgm:t>
    </dgm:pt>
    <dgm:pt modelId="{032442F0-6084-41F2-BEF6-381359D67E59}" type="sibTrans" cxnId="{18FDE110-8828-41AD-BC73-C4EE0DC07146}">
      <dgm:prSet/>
      <dgm:spPr/>
      <dgm:t>
        <a:bodyPr/>
        <a:lstStyle/>
        <a:p>
          <a:endParaRPr lang="en-US"/>
        </a:p>
      </dgm:t>
    </dgm:pt>
    <dgm:pt modelId="{40FA1FBC-6D49-4FE6-826C-4CAEF6D7919C}">
      <dgm:prSet phldrT="[Text]" custT="1"/>
      <dgm:spPr/>
      <dgm:t>
        <a:bodyPr/>
        <a:lstStyle/>
        <a:p>
          <a:r>
            <a:rPr lang="en-US" sz="1000"/>
            <a:t>Step 3: </a:t>
          </a:r>
          <a:r>
            <a:rPr lang="en-US" sz="1000" b="1"/>
            <a:t>Refine</a:t>
          </a:r>
          <a:r>
            <a:rPr lang="en-US" sz="1000"/>
            <a:t> my business location using data</a:t>
          </a:r>
        </a:p>
      </dgm:t>
    </dgm:pt>
    <dgm:pt modelId="{A63EC3B4-9390-4B62-A5EB-9A12FED744DE}" type="parTrans" cxnId="{E12559FB-897C-4DFF-A7AD-4CFEFBD11EC5}">
      <dgm:prSet/>
      <dgm:spPr/>
      <dgm:t>
        <a:bodyPr/>
        <a:lstStyle/>
        <a:p>
          <a:endParaRPr lang="en-US"/>
        </a:p>
      </dgm:t>
    </dgm:pt>
    <dgm:pt modelId="{86C8047E-DB99-42B1-85D2-39594AA88F2D}" type="sibTrans" cxnId="{E12559FB-897C-4DFF-A7AD-4CFEFBD11EC5}">
      <dgm:prSet/>
      <dgm:spPr/>
      <dgm:t>
        <a:bodyPr/>
        <a:lstStyle/>
        <a:p>
          <a:endParaRPr lang="en-US"/>
        </a:p>
      </dgm:t>
    </dgm:pt>
    <dgm:pt modelId="{2FD2944F-476E-413C-A822-5F52B6A60397}">
      <dgm:prSet phldrT="[Text]"/>
      <dgm:spPr>
        <a:solidFill>
          <a:schemeClr val="accent5">
            <a:hueOff val="0"/>
            <a:satOff val="0"/>
            <a:lumOff val="0"/>
            <a:alpha val="50000"/>
          </a:schemeClr>
        </a:solidFill>
      </dgm:spPr>
      <dgm:t>
        <a:bodyPr/>
        <a:lstStyle/>
        <a:p>
          <a:r>
            <a:rPr lang="en-US"/>
            <a:t>Step 4: View a </a:t>
          </a:r>
          <a:r>
            <a:rPr lang="en-US" b="1"/>
            <a:t>Profile</a:t>
          </a:r>
          <a:r>
            <a:rPr lang="en-US"/>
            <a:t> of my Location and Type of Business</a:t>
          </a:r>
        </a:p>
      </dgm:t>
    </dgm:pt>
    <dgm:pt modelId="{6BC7BACA-0327-4049-BEB4-95235073976A}" type="parTrans" cxnId="{47D9C4F2-6F60-4075-A6DD-C0EB97FE153E}">
      <dgm:prSet/>
      <dgm:spPr/>
      <dgm:t>
        <a:bodyPr/>
        <a:lstStyle/>
        <a:p>
          <a:endParaRPr lang="en-US"/>
        </a:p>
      </dgm:t>
    </dgm:pt>
    <dgm:pt modelId="{E84380FD-97B9-46FD-84F5-ADD388F20843}" type="sibTrans" cxnId="{47D9C4F2-6F60-4075-A6DD-C0EB97FE153E}">
      <dgm:prSet/>
      <dgm:spPr/>
      <dgm:t>
        <a:bodyPr/>
        <a:lstStyle/>
        <a:p>
          <a:endParaRPr lang="en-US"/>
        </a:p>
      </dgm:t>
    </dgm:pt>
    <dgm:pt modelId="{A82924E3-F876-45C8-8490-1BB3F5C3A938}">
      <dgm:prSet custT="1"/>
      <dgm:spPr/>
      <dgm:t>
        <a:bodyPr/>
        <a:lstStyle/>
        <a:p>
          <a:r>
            <a:rPr lang="en-US" sz="900"/>
            <a:t>Step 2: Select the Geographic A</a:t>
          </a:r>
          <a:r>
            <a:rPr lang="en-US" sz="900" b="1"/>
            <a:t>rea</a:t>
          </a:r>
          <a:r>
            <a:rPr lang="en-US" sz="900"/>
            <a:t> being considered</a:t>
          </a:r>
        </a:p>
      </dgm:t>
    </dgm:pt>
    <dgm:pt modelId="{D64CE909-8FAE-47FB-B3A2-EF15557DD36D}" type="parTrans" cxnId="{C6BED3A0-568A-4B74-8F31-3EF2D6133911}">
      <dgm:prSet/>
      <dgm:spPr/>
      <dgm:t>
        <a:bodyPr/>
        <a:lstStyle/>
        <a:p>
          <a:endParaRPr lang="en-US"/>
        </a:p>
      </dgm:t>
    </dgm:pt>
    <dgm:pt modelId="{B103728D-48D5-43BF-9F6E-384A64ACCC02}" type="sibTrans" cxnId="{C6BED3A0-568A-4B74-8F31-3EF2D6133911}">
      <dgm:prSet/>
      <dgm:spPr/>
      <dgm:t>
        <a:bodyPr/>
        <a:lstStyle/>
        <a:p>
          <a:endParaRPr lang="en-US"/>
        </a:p>
      </dgm:t>
    </dgm:pt>
    <dgm:pt modelId="{91153927-B3B5-4A04-A57D-0798EB117621}" type="pres">
      <dgm:prSet presAssocID="{4723CB87-F4E6-4327-9638-33046CF2735F}" presName="Name0" presStyleCnt="0">
        <dgm:presLayoutVars>
          <dgm:dir/>
          <dgm:resizeHandles val="exact"/>
        </dgm:presLayoutVars>
      </dgm:prSet>
      <dgm:spPr/>
    </dgm:pt>
    <dgm:pt modelId="{3A28730B-BC0A-42BF-B055-807D5F6C8782}" type="pres">
      <dgm:prSet presAssocID="{7EA35D93-ABCC-4B06-88F0-CA3E2C5232BA}" presName="parTxOnly" presStyleLbl="node1" presStyleIdx="0" presStyleCnt="4">
        <dgm:presLayoutVars>
          <dgm:bulletEnabled val="1"/>
        </dgm:presLayoutVars>
      </dgm:prSet>
      <dgm:spPr/>
      <dgm:t>
        <a:bodyPr/>
        <a:lstStyle/>
        <a:p>
          <a:endParaRPr lang="en-US"/>
        </a:p>
      </dgm:t>
    </dgm:pt>
    <dgm:pt modelId="{4B5D408C-8B92-4DD4-82B1-128C65C62160}" type="pres">
      <dgm:prSet presAssocID="{032442F0-6084-41F2-BEF6-381359D67E59}" presName="parSpace" presStyleCnt="0"/>
      <dgm:spPr/>
    </dgm:pt>
    <dgm:pt modelId="{760D6251-D04D-47BA-A0A2-E8621A4E590E}" type="pres">
      <dgm:prSet presAssocID="{A82924E3-F876-45C8-8490-1BB3F5C3A938}" presName="parTxOnly" presStyleLbl="node1" presStyleIdx="1" presStyleCnt="4">
        <dgm:presLayoutVars>
          <dgm:bulletEnabled val="1"/>
        </dgm:presLayoutVars>
      </dgm:prSet>
      <dgm:spPr/>
      <dgm:t>
        <a:bodyPr/>
        <a:lstStyle/>
        <a:p>
          <a:endParaRPr lang="en-US"/>
        </a:p>
      </dgm:t>
    </dgm:pt>
    <dgm:pt modelId="{3ACF3125-8B87-4F23-B216-1CA3EA9BD80E}" type="pres">
      <dgm:prSet presAssocID="{B103728D-48D5-43BF-9F6E-384A64ACCC02}" presName="parSpace" presStyleCnt="0"/>
      <dgm:spPr/>
    </dgm:pt>
    <dgm:pt modelId="{364B0948-F735-46F9-B3C1-DE896477B662}" type="pres">
      <dgm:prSet presAssocID="{40FA1FBC-6D49-4FE6-826C-4CAEF6D7919C}" presName="parTxOnly" presStyleLbl="node1" presStyleIdx="2" presStyleCnt="4" custScaleY="148308">
        <dgm:presLayoutVars>
          <dgm:bulletEnabled val="1"/>
        </dgm:presLayoutVars>
      </dgm:prSet>
      <dgm:spPr/>
      <dgm:t>
        <a:bodyPr/>
        <a:lstStyle/>
        <a:p>
          <a:endParaRPr lang="en-US"/>
        </a:p>
      </dgm:t>
    </dgm:pt>
    <dgm:pt modelId="{AB59CF46-1F91-4160-B837-C96FA4D1BDA3}" type="pres">
      <dgm:prSet presAssocID="{86C8047E-DB99-42B1-85D2-39594AA88F2D}" presName="parSpace" presStyleCnt="0"/>
      <dgm:spPr/>
    </dgm:pt>
    <dgm:pt modelId="{11D182DC-1B78-43AA-9D15-206857DAF8E1}" type="pres">
      <dgm:prSet presAssocID="{2FD2944F-476E-413C-A822-5F52B6A60397}" presName="parTxOnly" presStyleLbl="node1" presStyleIdx="3" presStyleCnt="4">
        <dgm:presLayoutVars>
          <dgm:bulletEnabled val="1"/>
        </dgm:presLayoutVars>
      </dgm:prSet>
      <dgm:spPr/>
      <dgm:t>
        <a:bodyPr/>
        <a:lstStyle/>
        <a:p>
          <a:endParaRPr lang="en-US"/>
        </a:p>
      </dgm:t>
    </dgm:pt>
  </dgm:ptLst>
  <dgm:cxnLst>
    <dgm:cxn modelId="{AC34FAC3-F8E3-45F6-AA7E-91537B20AA55}" type="presOf" srcId="{40FA1FBC-6D49-4FE6-826C-4CAEF6D7919C}" destId="{364B0948-F735-46F9-B3C1-DE896477B662}" srcOrd="0" destOrd="0" presId="urn:microsoft.com/office/officeart/2005/8/layout/hChevron3"/>
    <dgm:cxn modelId="{62953668-E073-42CD-8823-04BF016483C3}" type="presOf" srcId="{7EA35D93-ABCC-4B06-88F0-CA3E2C5232BA}" destId="{3A28730B-BC0A-42BF-B055-807D5F6C8782}" srcOrd="0" destOrd="0" presId="urn:microsoft.com/office/officeart/2005/8/layout/hChevron3"/>
    <dgm:cxn modelId="{E12559FB-897C-4DFF-A7AD-4CFEFBD11EC5}" srcId="{4723CB87-F4E6-4327-9638-33046CF2735F}" destId="{40FA1FBC-6D49-4FE6-826C-4CAEF6D7919C}" srcOrd="2" destOrd="0" parTransId="{A63EC3B4-9390-4B62-A5EB-9A12FED744DE}" sibTransId="{86C8047E-DB99-42B1-85D2-39594AA88F2D}"/>
    <dgm:cxn modelId="{18FDE110-8828-41AD-BC73-C4EE0DC07146}" srcId="{4723CB87-F4E6-4327-9638-33046CF2735F}" destId="{7EA35D93-ABCC-4B06-88F0-CA3E2C5232BA}" srcOrd="0" destOrd="0" parTransId="{71ADE923-A31C-43CF-9423-A8A6223CDF47}" sibTransId="{032442F0-6084-41F2-BEF6-381359D67E59}"/>
    <dgm:cxn modelId="{F9250C53-35BD-4326-A291-7FB8FAF648F3}" type="presOf" srcId="{A82924E3-F876-45C8-8490-1BB3F5C3A938}" destId="{760D6251-D04D-47BA-A0A2-E8621A4E590E}" srcOrd="0" destOrd="0" presId="urn:microsoft.com/office/officeart/2005/8/layout/hChevron3"/>
    <dgm:cxn modelId="{C6BED3A0-568A-4B74-8F31-3EF2D6133911}" srcId="{4723CB87-F4E6-4327-9638-33046CF2735F}" destId="{A82924E3-F876-45C8-8490-1BB3F5C3A938}" srcOrd="1" destOrd="0" parTransId="{D64CE909-8FAE-47FB-B3A2-EF15557DD36D}" sibTransId="{B103728D-48D5-43BF-9F6E-384A64ACCC02}"/>
    <dgm:cxn modelId="{47D9C4F2-6F60-4075-A6DD-C0EB97FE153E}" srcId="{4723CB87-F4E6-4327-9638-33046CF2735F}" destId="{2FD2944F-476E-413C-A822-5F52B6A60397}" srcOrd="3" destOrd="0" parTransId="{6BC7BACA-0327-4049-BEB4-95235073976A}" sibTransId="{E84380FD-97B9-46FD-84F5-ADD388F20843}"/>
    <dgm:cxn modelId="{08A70372-4493-4952-8348-438B14FCD3BF}" type="presOf" srcId="{2FD2944F-476E-413C-A822-5F52B6A60397}" destId="{11D182DC-1B78-43AA-9D15-206857DAF8E1}" srcOrd="0" destOrd="0" presId="urn:microsoft.com/office/officeart/2005/8/layout/hChevron3"/>
    <dgm:cxn modelId="{5DA02D87-A6BF-4A2F-AE41-AD6B07D84AE7}" type="presOf" srcId="{4723CB87-F4E6-4327-9638-33046CF2735F}" destId="{91153927-B3B5-4A04-A57D-0798EB117621}" srcOrd="0" destOrd="0" presId="urn:microsoft.com/office/officeart/2005/8/layout/hChevron3"/>
    <dgm:cxn modelId="{86A22BFA-79D0-4FF9-9C33-71F426E0F366}" type="presParOf" srcId="{91153927-B3B5-4A04-A57D-0798EB117621}" destId="{3A28730B-BC0A-42BF-B055-807D5F6C8782}" srcOrd="0" destOrd="0" presId="urn:microsoft.com/office/officeart/2005/8/layout/hChevron3"/>
    <dgm:cxn modelId="{A442E991-C4F8-46D3-B75D-0B5F7CF192C3}" type="presParOf" srcId="{91153927-B3B5-4A04-A57D-0798EB117621}" destId="{4B5D408C-8B92-4DD4-82B1-128C65C62160}" srcOrd="1" destOrd="0" presId="urn:microsoft.com/office/officeart/2005/8/layout/hChevron3"/>
    <dgm:cxn modelId="{B2DFD194-4C24-41E8-9C52-45F611009242}" type="presParOf" srcId="{91153927-B3B5-4A04-A57D-0798EB117621}" destId="{760D6251-D04D-47BA-A0A2-E8621A4E590E}" srcOrd="2" destOrd="0" presId="urn:microsoft.com/office/officeart/2005/8/layout/hChevron3"/>
    <dgm:cxn modelId="{C3E8D921-FE89-4D2E-BA9D-6527807AAD6C}" type="presParOf" srcId="{91153927-B3B5-4A04-A57D-0798EB117621}" destId="{3ACF3125-8B87-4F23-B216-1CA3EA9BD80E}" srcOrd="3" destOrd="0" presId="urn:microsoft.com/office/officeart/2005/8/layout/hChevron3"/>
    <dgm:cxn modelId="{CA908B88-424A-4AC3-B0C6-E9D51A283566}" type="presParOf" srcId="{91153927-B3B5-4A04-A57D-0798EB117621}" destId="{364B0948-F735-46F9-B3C1-DE896477B662}" srcOrd="4" destOrd="0" presId="urn:microsoft.com/office/officeart/2005/8/layout/hChevron3"/>
    <dgm:cxn modelId="{3AB9260F-B1D5-4699-8F07-5F6624B61219}" type="presParOf" srcId="{91153927-B3B5-4A04-A57D-0798EB117621}" destId="{AB59CF46-1F91-4160-B837-C96FA4D1BDA3}" srcOrd="5" destOrd="0" presId="urn:microsoft.com/office/officeart/2005/8/layout/hChevron3"/>
    <dgm:cxn modelId="{DDF2609F-B5CE-4061-8C4B-57EF005B3021}" type="presParOf" srcId="{91153927-B3B5-4A04-A57D-0798EB117621}" destId="{11D182DC-1B78-43AA-9D15-206857DAF8E1}"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23CB87-F4E6-4327-9638-33046CF2735F}" type="doc">
      <dgm:prSet loTypeId="urn:microsoft.com/office/officeart/2005/8/layout/hChevron3" loCatId="process" qsTypeId="urn:microsoft.com/office/officeart/2005/8/quickstyle/simple1" qsCatId="simple" csTypeId="urn:microsoft.com/office/officeart/2005/8/colors/colorful1" csCatId="colorful" phldr="1"/>
      <dgm:spPr/>
    </dgm:pt>
    <dgm:pt modelId="{7EA35D93-ABCC-4B06-88F0-CA3E2C5232BA}">
      <dgm:prSet phldrT="[Text]" custT="1"/>
      <dgm:spPr/>
      <dgm:t>
        <a:bodyPr/>
        <a:lstStyle/>
        <a:p>
          <a:r>
            <a:rPr lang="en-US" sz="900"/>
            <a:t>Step 1: Select my </a:t>
          </a:r>
          <a:r>
            <a:rPr lang="en-US" sz="900" b="1"/>
            <a:t>Type of Business</a:t>
          </a:r>
        </a:p>
      </dgm:t>
    </dgm:pt>
    <dgm:pt modelId="{71ADE923-A31C-43CF-9423-A8A6223CDF47}" type="parTrans" cxnId="{18FDE110-8828-41AD-BC73-C4EE0DC07146}">
      <dgm:prSet/>
      <dgm:spPr/>
      <dgm:t>
        <a:bodyPr/>
        <a:lstStyle/>
        <a:p>
          <a:endParaRPr lang="en-US"/>
        </a:p>
      </dgm:t>
    </dgm:pt>
    <dgm:pt modelId="{032442F0-6084-41F2-BEF6-381359D67E59}" type="sibTrans" cxnId="{18FDE110-8828-41AD-BC73-C4EE0DC07146}">
      <dgm:prSet/>
      <dgm:spPr/>
      <dgm:t>
        <a:bodyPr/>
        <a:lstStyle/>
        <a:p>
          <a:endParaRPr lang="en-US"/>
        </a:p>
      </dgm:t>
    </dgm:pt>
    <dgm:pt modelId="{40FA1FBC-6D49-4FE6-826C-4CAEF6D7919C}">
      <dgm:prSet phldrT="[Text]" custT="1"/>
      <dgm:spPr/>
      <dgm:t>
        <a:bodyPr/>
        <a:lstStyle/>
        <a:p>
          <a:r>
            <a:rPr lang="en-US" sz="1000"/>
            <a:t>Step 3: </a:t>
          </a:r>
          <a:r>
            <a:rPr lang="en-US" sz="1000" b="1"/>
            <a:t>Refine</a:t>
          </a:r>
          <a:r>
            <a:rPr lang="en-US" sz="1000"/>
            <a:t> my business location using data</a:t>
          </a:r>
        </a:p>
      </dgm:t>
    </dgm:pt>
    <dgm:pt modelId="{A63EC3B4-9390-4B62-A5EB-9A12FED744DE}" type="parTrans" cxnId="{E12559FB-897C-4DFF-A7AD-4CFEFBD11EC5}">
      <dgm:prSet/>
      <dgm:spPr/>
      <dgm:t>
        <a:bodyPr/>
        <a:lstStyle/>
        <a:p>
          <a:endParaRPr lang="en-US"/>
        </a:p>
      </dgm:t>
    </dgm:pt>
    <dgm:pt modelId="{86C8047E-DB99-42B1-85D2-39594AA88F2D}" type="sibTrans" cxnId="{E12559FB-897C-4DFF-A7AD-4CFEFBD11EC5}">
      <dgm:prSet/>
      <dgm:spPr/>
      <dgm:t>
        <a:bodyPr/>
        <a:lstStyle/>
        <a:p>
          <a:endParaRPr lang="en-US"/>
        </a:p>
      </dgm:t>
    </dgm:pt>
    <dgm:pt modelId="{2FD2944F-476E-413C-A822-5F52B6A60397}">
      <dgm:prSet phldrT="[Text]"/>
      <dgm:spPr>
        <a:solidFill>
          <a:schemeClr val="accent5">
            <a:hueOff val="0"/>
            <a:satOff val="0"/>
            <a:lumOff val="0"/>
            <a:alpha val="50000"/>
          </a:schemeClr>
        </a:solidFill>
      </dgm:spPr>
      <dgm:t>
        <a:bodyPr/>
        <a:lstStyle/>
        <a:p>
          <a:r>
            <a:rPr lang="en-US"/>
            <a:t>Step 4: View a </a:t>
          </a:r>
          <a:r>
            <a:rPr lang="en-US" b="1"/>
            <a:t>Profile</a:t>
          </a:r>
          <a:r>
            <a:rPr lang="en-US"/>
            <a:t> of my Location and Type of Business</a:t>
          </a:r>
        </a:p>
      </dgm:t>
    </dgm:pt>
    <dgm:pt modelId="{6BC7BACA-0327-4049-BEB4-95235073976A}" type="parTrans" cxnId="{47D9C4F2-6F60-4075-A6DD-C0EB97FE153E}">
      <dgm:prSet/>
      <dgm:spPr/>
      <dgm:t>
        <a:bodyPr/>
        <a:lstStyle/>
        <a:p>
          <a:endParaRPr lang="en-US"/>
        </a:p>
      </dgm:t>
    </dgm:pt>
    <dgm:pt modelId="{E84380FD-97B9-46FD-84F5-ADD388F20843}" type="sibTrans" cxnId="{47D9C4F2-6F60-4075-A6DD-C0EB97FE153E}">
      <dgm:prSet/>
      <dgm:spPr/>
      <dgm:t>
        <a:bodyPr/>
        <a:lstStyle/>
        <a:p>
          <a:endParaRPr lang="en-US"/>
        </a:p>
      </dgm:t>
    </dgm:pt>
    <dgm:pt modelId="{A82924E3-F876-45C8-8490-1BB3F5C3A938}">
      <dgm:prSet custT="1"/>
      <dgm:spPr/>
      <dgm:t>
        <a:bodyPr/>
        <a:lstStyle/>
        <a:p>
          <a:r>
            <a:rPr lang="en-US" sz="900"/>
            <a:t>Step 2: Select the Geographic A</a:t>
          </a:r>
          <a:r>
            <a:rPr lang="en-US" sz="900" b="1"/>
            <a:t>rea</a:t>
          </a:r>
          <a:r>
            <a:rPr lang="en-US" sz="900"/>
            <a:t> being considered</a:t>
          </a:r>
        </a:p>
      </dgm:t>
    </dgm:pt>
    <dgm:pt modelId="{D64CE909-8FAE-47FB-B3A2-EF15557DD36D}" type="parTrans" cxnId="{C6BED3A0-568A-4B74-8F31-3EF2D6133911}">
      <dgm:prSet/>
      <dgm:spPr/>
      <dgm:t>
        <a:bodyPr/>
        <a:lstStyle/>
        <a:p>
          <a:endParaRPr lang="en-US"/>
        </a:p>
      </dgm:t>
    </dgm:pt>
    <dgm:pt modelId="{B103728D-48D5-43BF-9F6E-384A64ACCC02}" type="sibTrans" cxnId="{C6BED3A0-568A-4B74-8F31-3EF2D6133911}">
      <dgm:prSet/>
      <dgm:spPr/>
      <dgm:t>
        <a:bodyPr/>
        <a:lstStyle/>
        <a:p>
          <a:endParaRPr lang="en-US"/>
        </a:p>
      </dgm:t>
    </dgm:pt>
    <dgm:pt modelId="{91153927-B3B5-4A04-A57D-0798EB117621}" type="pres">
      <dgm:prSet presAssocID="{4723CB87-F4E6-4327-9638-33046CF2735F}" presName="Name0" presStyleCnt="0">
        <dgm:presLayoutVars>
          <dgm:dir/>
          <dgm:resizeHandles val="exact"/>
        </dgm:presLayoutVars>
      </dgm:prSet>
      <dgm:spPr/>
    </dgm:pt>
    <dgm:pt modelId="{3A28730B-BC0A-42BF-B055-807D5F6C8782}" type="pres">
      <dgm:prSet presAssocID="{7EA35D93-ABCC-4B06-88F0-CA3E2C5232BA}" presName="parTxOnly" presStyleLbl="node1" presStyleIdx="0" presStyleCnt="4">
        <dgm:presLayoutVars>
          <dgm:bulletEnabled val="1"/>
        </dgm:presLayoutVars>
      </dgm:prSet>
      <dgm:spPr/>
      <dgm:t>
        <a:bodyPr/>
        <a:lstStyle/>
        <a:p>
          <a:endParaRPr lang="en-US"/>
        </a:p>
      </dgm:t>
    </dgm:pt>
    <dgm:pt modelId="{4B5D408C-8B92-4DD4-82B1-128C65C62160}" type="pres">
      <dgm:prSet presAssocID="{032442F0-6084-41F2-BEF6-381359D67E59}" presName="parSpace" presStyleCnt="0"/>
      <dgm:spPr/>
    </dgm:pt>
    <dgm:pt modelId="{760D6251-D04D-47BA-A0A2-E8621A4E590E}" type="pres">
      <dgm:prSet presAssocID="{A82924E3-F876-45C8-8490-1BB3F5C3A938}" presName="parTxOnly" presStyleLbl="node1" presStyleIdx="1" presStyleCnt="4">
        <dgm:presLayoutVars>
          <dgm:bulletEnabled val="1"/>
        </dgm:presLayoutVars>
      </dgm:prSet>
      <dgm:spPr/>
      <dgm:t>
        <a:bodyPr/>
        <a:lstStyle/>
        <a:p>
          <a:endParaRPr lang="en-US"/>
        </a:p>
      </dgm:t>
    </dgm:pt>
    <dgm:pt modelId="{3ACF3125-8B87-4F23-B216-1CA3EA9BD80E}" type="pres">
      <dgm:prSet presAssocID="{B103728D-48D5-43BF-9F6E-384A64ACCC02}" presName="parSpace" presStyleCnt="0"/>
      <dgm:spPr/>
    </dgm:pt>
    <dgm:pt modelId="{364B0948-F735-46F9-B3C1-DE896477B662}" type="pres">
      <dgm:prSet presAssocID="{40FA1FBC-6D49-4FE6-826C-4CAEF6D7919C}" presName="parTxOnly" presStyleLbl="node1" presStyleIdx="2" presStyleCnt="4" custScaleY="148308">
        <dgm:presLayoutVars>
          <dgm:bulletEnabled val="1"/>
        </dgm:presLayoutVars>
      </dgm:prSet>
      <dgm:spPr/>
      <dgm:t>
        <a:bodyPr/>
        <a:lstStyle/>
        <a:p>
          <a:endParaRPr lang="en-US"/>
        </a:p>
      </dgm:t>
    </dgm:pt>
    <dgm:pt modelId="{AB59CF46-1F91-4160-B837-C96FA4D1BDA3}" type="pres">
      <dgm:prSet presAssocID="{86C8047E-DB99-42B1-85D2-39594AA88F2D}" presName="parSpace" presStyleCnt="0"/>
      <dgm:spPr/>
    </dgm:pt>
    <dgm:pt modelId="{11D182DC-1B78-43AA-9D15-206857DAF8E1}" type="pres">
      <dgm:prSet presAssocID="{2FD2944F-476E-413C-A822-5F52B6A60397}" presName="parTxOnly" presStyleLbl="node1" presStyleIdx="3" presStyleCnt="4">
        <dgm:presLayoutVars>
          <dgm:bulletEnabled val="1"/>
        </dgm:presLayoutVars>
      </dgm:prSet>
      <dgm:spPr/>
      <dgm:t>
        <a:bodyPr/>
        <a:lstStyle/>
        <a:p>
          <a:endParaRPr lang="en-US"/>
        </a:p>
      </dgm:t>
    </dgm:pt>
  </dgm:ptLst>
  <dgm:cxnLst>
    <dgm:cxn modelId="{13F3C804-E96E-4A4B-8ABC-637E69C96A42}" type="presOf" srcId="{4723CB87-F4E6-4327-9638-33046CF2735F}" destId="{91153927-B3B5-4A04-A57D-0798EB117621}" srcOrd="0" destOrd="0" presId="urn:microsoft.com/office/officeart/2005/8/layout/hChevron3"/>
    <dgm:cxn modelId="{0EE3396C-A41D-472D-AFE5-DC69CE54ED1B}" type="presOf" srcId="{40FA1FBC-6D49-4FE6-826C-4CAEF6D7919C}" destId="{364B0948-F735-46F9-B3C1-DE896477B662}" srcOrd="0" destOrd="0" presId="urn:microsoft.com/office/officeart/2005/8/layout/hChevron3"/>
    <dgm:cxn modelId="{E12559FB-897C-4DFF-A7AD-4CFEFBD11EC5}" srcId="{4723CB87-F4E6-4327-9638-33046CF2735F}" destId="{40FA1FBC-6D49-4FE6-826C-4CAEF6D7919C}" srcOrd="2" destOrd="0" parTransId="{A63EC3B4-9390-4B62-A5EB-9A12FED744DE}" sibTransId="{86C8047E-DB99-42B1-85D2-39594AA88F2D}"/>
    <dgm:cxn modelId="{18FDE110-8828-41AD-BC73-C4EE0DC07146}" srcId="{4723CB87-F4E6-4327-9638-33046CF2735F}" destId="{7EA35D93-ABCC-4B06-88F0-CA3E2C5232BA}" srcOrd="0" destOrd="0" parTransId="{71ADE923-A31C-43CF-9423-A8A6223CDF47}" sibTransId="{032442F0-6084-41F2-BEF6-381359D67E59}"/>
    <dgm:cxn modelId="{C6BED3A0-568A-4B74-8F31-3EF2D6133911}" srcId="{4723CB87-F4E6-4327-9638-33046CF2735F}" destId="{A82924E3-F876-45C8-8490-1BB3F5C3A938}" srcOrd="1" destOrd="0" parTransId="{D64CE909-8FAE-47FB-B3A2-EF15557DD36D}" sibTransId="{B103728D-48D5-43BF-9F6E-384A64ACCC02}"/>
    <dgm:cxn modelId="{8CB54430-ECB1-4E96-812A-9CBC82C80E94}" type="presOf" srcId="{A82924E3-F876-45C8-8490-1BB3F5C3A938}" destId="{760D6251-D04D-47BA-A0A2-E8621A4E590E}" srcOrd="0" destOrd="0" presId="urn:microsoft.com/office/officeart/2005/8/layout/hChevron3"/>
    <dgm:cxn modelId="{AB35E358-8AAB-4B17-96BF-4DE78CDB71E8}" type="presOf" srcId="{7EA35D93-ABCC-4B06-88F0-CA3E2C5232BA}" destId="{3A28730B-BC0A-42BF-B055-807D5F6C8782}" srcOrd="0" destOrd="0" presId="urn:microsoft.com/office/officeart/2005/8/layout/hChevron3"/>
    <dgm:cxn modelId="{47D9C4F2-6F60-4075-A6DD-C0EB97FE153E}" srcId="{4723CB87-F4E6-4327-9638-33046CF2735F}" destId="{2FD2944F-476E-413C-A822-5F52B6A60397}" srcOrd="3" destOrd="0" parTransId="{6BC7BACA-0327-4049-BEB4-95235073976A}" sibTransId="{E84380FD-97B9-46FD-84F5-ADD388F20843}"/>
    <dgm:cxn modelId="{BD4181E3-35A2-4A68-893B-D8DCF25F3CCE}" type="presOf" srcId="{2FD2944F-476E-413C-A822-5F52B6A60397}" destId="{11D182DC-1B78-43AA-9D15-206857DAF8E1}" srcOrd="0" destOrd="0" presId="urn:microsoft.com/office/officeart/2005/8/layout/hChevron3"/>
    <dgm:cxn modelId="{CC6E6FAD-3B2A-43DA-BDE0-04CE24F72D0C}" type="presParOf" srcId="{91153927-B3B5-4A04-A57D-0798EB117621}" destId="{3A28730B-BC0A-42BF-B055-807D5F6C8782}" srcOrd="0" destOrd="0" presId="urn:microsoft.com/office/officeart/2005/8/layout/hChevron3"/>
    <dgm:cxn modelId="{1D56ED8F-7C5E-4206-BEF8-46A0452B9468}" type="presParOf" srcId="{91153927-B3B5-4A04-A57D-0798EB117621}" destId="{4B5D408C-8B92-4DD4-82B1-128C65C62160}" srcOrd="1" destOrd="0" presId="urn:microsoft.com/office/officeart/2005/8/layout/hChevron3"/>
    <dgm:cxn modelId="{0E469F70-3470-4BAE-A480-EADD0BEFA56F}" type="presParOf" srcId="{91153927-B3B5-4A04-A57D-0798EB117621}" destId="{760D6251-D04D-47BA-A0A2-E8621A4E590E}" srcOrd="2" destOrd="0" presId="urn:microsoft.com/office/officeart/2005/8/layout/hChevron3"/>
    <dgm:cxn modelId="{6233AB7B-ADB1-47B1-8365-F015293F448D}" type="presParOf" srcId="{91153927-B3B5-4A04-A57D-0798EB117621}" destId="{3ACF3125-8B87-4F23-B216-1CA3EA9BD80E}" srcOrd="3" destOrd="0" presId="urn:microsoft.com/office/officeart/2005/8/layout/hChevron3"/>
    <dgm:cxn modelId="{9AB773B7-1B1B-4BF5-AB6E-98D817085B94}" type="presParOf" srcId="{91153927-B3B5-4A04-A57D-0798EB117621}" destId="{364B0948-F735-46F9-B3C1-DE896477B662}" srcOrd="4" destOrd="0" presId="urn:microsoft.com/office/officeart/2005/8/layout/hChevron3"/>
    <dgm:cxn modelId="{AE7C75B6-A83B-4BF9-98B6-BE16E1254978}" type="presParOf" srcId="{91153927-B3B5-4A04-A57D-0798EB117621}" destId="{AB59CF46-1F91-4160-B837-C96FA4D1BDA3}" srcOrd="5" destOrd="0" presId="urn:microsoft.com/office/officeart/2005/8/layout/hChevron3"/>
    <dgm:cxn modelId="{DCC08F48-A05E-4612-9C4B-8EE342721232}" type="presParOf" srcId="{91153927-B3B5-4A04-A57D-0798EB117621}" destId="{11D182DC-1B78-43AA-9D15-206857DAF8E1}"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23CB87-F4E6-4327-9638-33046CF2735F}" type="doc">
      <dgm:prSet loTypeId="urn:microsoft.com/office/officeart/2005/8/layout/hChevron3" loCatId="process" qsTypeId="urn:microsoft.com/office/officeart/2005/8/quickstyle/simple1" qsCatId="simple" csTypeId="urn:microsoft.com/office/officeart/2005/8/colors/colorful1" csCatId="colorful" phldr="1"/>
      <dgm:spPr/>
    </dgm:pt>
    <dgm:pt modelId="{7EA35D93-ABCC-4B06-88F0-CA3E2C5232BA}">
      <dgm:prSet phldrT="[Text]" custT="1"/>
      <dgm:spPr/>
      <dgm:t>
        <a:bodyPr/>
        <a:lstStyle/>
        <a:p>
          <a:r>
            <a:rPr lang="en-US" sz="900"/>
            <a:t>Step 1: Select my </a:t>
          </a:r>
          <a:r>
            <a:rPr lang="en-US" sz="900" b="1"/>
            <a:t>Type of Business</a:t>
          </a:r>
        </a:p>
      </dgm:t>
    </dgm:pt>
    <dgm:pt modelId="{71ADE923-A31C-43CF-9423-A8A6223CDF47}" type="parTrans" cxnId="{18FDE110-8828-41AD-BC73-C4EE0DC07146}">
      <dgm:prSet/>
      <dgm:spPr/>
      <dgm:t>
        <a:bodyPr/>
        <a:lstStyle/>
        <a:p>
          <a:endParaRPr lang="en-US"/>
        </a:p>
      </dgm:t>
    </dgm:pt>
    <dgm:pt modelId="{032442F0-6084-41F2-BEF6-381359D67E59}" type="sibTrans" cxnId="{18FDE110-8828-41AD-BC73-C4EE0DC07146}">
      <dgm:prSet/>
      <dgm:spPr/>
      <dgm:t>
        <a:bodyPr/>
        <a:lstStyle/>
        <a:p>
          <a:endParaRPr lang="en-US"/>
        </a:p>
      </dgm:t>
    </dgm:pt>
    <dgm:pt modelId="{40FA1FBC-6D49-4FE6-826C-4CAEF6D7919C}">
      <dgm:prSet phldrT="[Text]" custT="1"/>
      <dgm:spPr/>
      <dgm:t>
        <a:bodyPr/>
        <a:lstStyle/>
        <a:p>
          <a:r>
            <a:rPr lang="en-US" sz="1000"/>
            <a:t>Step 3: </a:t>
          </a:r>
          <a:r>
            <a:rPr lang="en-US" sz="1000" b="1"/>
            <a:t>Refine</a:t>
          </a:r>
          <a:r>
            <a:rPr lang="en-US" sz="1000"/>
            <a:t> my business location using data</a:t>
          </a:r>
        </a:p>
      </dgm:t>
    </dgm:pt>
    <dgm:pt modelId="{A63EC3B4-9390-4B62-A5EB-9A12FED744DE}" type="parTrans" cxnId="{E12559FB-897C-4DFF-A7AD-4CFEFBD11EC5}">
      <dgm:prSet/>
      <dgm:spPr/>
      <dgm:t>
        <a:bodyPr/>
        <a:lstStyle/>
        <a:p>
          <a:endParaRPr lang="en-US"/>
        </a:p>
      </dgm:t>
    </dgm:pt>
    <dgm:pt modelId="{86C8047E-DB99-42B1-85D2-39594AA88F2D}" type="sibTrans" cxnId="{E12559FB-897C-4DFF-A7AD-4CFEFBD11EC5}">
      <dgm:prSet/>
      <dgm:spPr/>
      <dgm:t>
        <a:bodyPr/>
        <a:lstStyle/>
        <a:p>
          <a:endParaRPr lang="en-US"/>
        </a:p>
      </dgm:t>
    </dgm:pt>
    <dgm:pt modelId="{2FD2944F-476E-413C-A822-5F52B6A60397}">
      <dgm:prSet phldrT="[Text]"/>
      <dgm:spPr>
        <a:solidFill>
          <a:schemeClr val="accent5">
            <a:hueOff val="0"/>
            <a:satOff val="0"/>
            <a:lumOff val="0"/>
            <a:alpha val="50000"/>
          </a:schemeClr>
        </a:solidFill>
      </dgm:spPr>
      <dgm:t>
        <a:bodyPr/>
        <a:lstStyle/>
        <a:p>
          <a:r>
            <a:rPr lang="en-US"/>
            <a:t>Step 4: View a </a:t>
          </a:r>
          <a:r>
            <a:rPr lang="en-US" b="1"/>
            <a:t>Profile</a:t>
          </a:r>
          <a:r>
            <a:rPr lang="en-US"/>
            <a:t> of my Location and Type of Business</a:t>
          </a:r>
        </a:p>
      </dgm:t>
    </dgm:pt>
    <dgm:pt modelId="{6BC7BACA-0327-4049-BEB4-95235073976A}" type="parTrans" cxnId="{47D9C4F2-6F60-4075-A6DD-C0EB97FE153E}">
      <dgm:prSet/>
      <dgm:spPr/>
      <dgm:t>
        <a:bodyPr/>
        <a:lstStyle/>
        <a:p>
          <a:endParaRPr lang="en-US"/>
        </a:p>
      </dgm:t>
    </dgm:pt>
    <dgm:pt modelId="{E84380FD-97B9-46FD-84F5-ADD388F20843}" type="sibTrans" cxnId="{47D9C4F2-6F60-4075-A6DD-C0EB97FE153E}">
      <dgm:prSet/>
      <dgm:spPr/>
      <dgm:t>
        <a:bodyPr/>
        <a:lstStyle/>
        <a:p>
          <a:endParaRPr lang="en-US"/>
        </a:p>
      </dgm:t>
    </dgm:pt>
    <dgm:pt modelId="{A82924E3-F876-45C8-8490-1BB3F5C3A938}">
      <dgm:prSet custT="1"/>
      <dgm:spPr/>
      <dgm:t>
        <a:bodyPr/>
        <a:lstStyle/>
        <a:p>
          <a:r>
            <a:rPr lang="en-US" sz="900"/>
            <a:t>Step 2: Select the Geographic A</a:t>
          </a:r>
          <a:r>
            <a:rPr lang="en-US" sz="900" b="1"/>
            <a:t>rea</a:t>
          </a:r>
          <a:r>
            <a:rPr lang="en-US" sz="900"/>
            <a:t> being considered</a:t>
          </a:r>
        </a:p>
      </dgm:t>
    </dgm:pt>
    <dgm:pt modelId="{D64CE909-8FAE-47FB-B3A2-EF15557DD36D}" type="parTrans" cxnId="{C6BED3A0-568A-4B74-8F31-3EF2D6133911}">
      <dgm:prSet/>
      <dgm:spPr/>
      <dgm:t>
        <a:bodyPr/>
        <a:lstStyle/>
        <a:p>
          <a:endParaRPr lang="en-US"/>
        </a:p>
      </dgm:t>
    </dgm:pt>
    <dgm:pt modelId="{B103728D-48D5-43BF-9F6E-384A64ACCC02}" type="sibTrans" cxnId="{C6BED3A0-568A-4B74-8F31-3EF2D6133911}">
      <dgm:prSet/>
      <dgm:spPr/>
      <dgm:t>
        <a:bodyPr/>
        <a:lstStyle/>
        <a:p>
          <a:endParaRPr lang="en-US"/>
        </a:p>
      </dgm:t>
    </dgm:pt>
    <dgm:pt modelId="{91153927-B3B5-4A04-A57D-0798EB117621}" type="pres">
      <dgm:prSet presAssocID="{4723CB87-F4E6-4327-9638-33046CF2735F}" presName="Name0" presStyleCnt="0">
        <dgm:presLayoutVars>
          <dgm:dir/>
          <dgm:resizeHandles val="exact"/>
        </dgm:presLayoutVars>
      </dgm:prSet>
      <dgm:spPr/>
    </dgm:pt>
    <dgm:pt modelId="{3A28730B-BC0A-42BF-B055-807D5F6C8782}" type="pres">
      <dgm:prSet presAssocID="{7EA35D93-ABCC-4B06-88F0-CA3E2C5232BA}" presName="parTxOnly" presStyleLbl="node1" presStyleIdx="0" presStyleCnt="4">
        <dgm:presLayoutVars>
          <dgm:bulletEnabled val="1"/>
        </dgm:presLayoutVars>
      </dgm:prSet>
      <dgm:spPr/>
      <dgm:t>
        <a:bodyPr/>
        <a:lstStyle/>
        <a:p>
          <a:endParaRPr lang="en-US"/>
        </a:p>
      </dgm:t>
    </dgm:pt>
    <dgm:pt modelId="{4B5D408C-8B92-4DD4-82B1-128C65C62160}" type="pres">
      <dgm:prSet presAssocID="{032442F0-6084-41F2-BEF6-381359D67E59}" presName="parSpace" presStyleCnt="0"/>
      <dgm:spPr/>
    </dgm:pt>
    <dgm:pt modelId="{760D6251-D04D-47BA-A0A2-E8621A4E590E}" type="pres">
      <dgm:prSet presAssocID="{A82924E3-F876-45C8-8490-1BB3F5C3A938}" presName="parTxOnly" presStyleLbl="node1" presStyleIdx="1" presStyleCnt="4">
        <dgm:presLayoutVars>
          <dgm:bulletEnabled val="1"/>
        </dgm:presLayoutVars>
      </dgm:prSet>
      <dgm:spPr/>
      <dgm:t>
        <a:bodyPr/>
        <a:lstStyle/>
        <a:p>
          <a:endParaRPr lang="en-US"/>
        </a:p>
      </dgm:t>
    </dgm:pt>
    <dgm:pt modelId="{3ACF3125-8B87-4F23-B216-1CA3EA9BD80E}" type="pres">
      <dgm:prSet presAssocID="{B103728D-48D5-43BF-9F6E-384A64ACCC02}" presName="parSpace" presStyleCnt="0"/>
      <dgm:spPr/>
    </dgm:pt>
    <dgm:pt modelId="{364B0948-F735-46F9-B3C1-DE896477B662}" type="pres">
      <dgm:prSet presAssocID="{40FA1FBC-6D49-4FE6-826C-4CAEF6D7919C}" presName="parTxOnly" presStyleLbl="node1" presStyleIdx="2" presStyleCnt="4" custScaleY="148308">
        <dgm:presLayoutVars>
          <dgm:bulletEnabled val="1"/>
        </dgm:presLayoutVars>
      </dgm:prSet>
      <dgm:spPr/>
      <dgm:t>
        <a:bodyPr/>
        <a:lstStyle/>
        <a:p>
          <a:endParaRPr lang="en-US"/>
        </a:p>
      </dgm:t>
    </dgm:pt>
    <dgm:pt modelId="{AB59CF46-1F91-4160-B837-C96FA4D1BDA3}" type="pres">
      <dgm:prSet presAssocID="{86C8047E-DB99-42B1-85D2-39594AA88F2D}" presName="parSpace" presStyleCnt="0"/>
      <dgm:spPr/>
    </dgm:pt>
    <dgm:pt modelId="{11D182DC-1B78-43AA-9D15-206857DAF8E1}" type="pres">
      <dgm:prSet presAssocID="{2FD2944F-476E-413C-A822-5F52B6A60397}" presName="parTxOnly" presStyleLbl="node1" presStyleIdx="3" presStyleCnt="4">
        <dgm:presLayoutVars>
          <dgm:bulletEnabled val="1"/>
        </dgm:presLayoutVars>
      </dgm:prSet>
      <dgm:spPr/>
      <dgm:t>
        <a:bodyPr/>
        <a:lstStyle/>
        <a:p>
          <a:endParaRPr lang="en-US"/>
        </a:p>
      </dgm:t>
    </dgm:pt>
  </dgm:ptLst>
  <dgm:cxnLst>
    <dgm:cxn modelId="{C80D30E8-AA2D-4395-8208-EDE3AC00FD76}" type="presOf" srcId="{7EA35D93-ABCC-4B06-88F0-CA3E2C5232BA}" destId="{3A28730B-BC0A-42BF-B055-807D5F6C8782}" srcOrd="0" destOrd="0" presId="urn:microsoft.com/office/officeart/2005/8/layout/hChevron3"/>
    <dgm:cxn modelId="{E12559FB-897C-4DFF-A7AD-4CFEFBD11EC5}" srcId="{4723CB87-F4E6-4327-9638-33046CF2735F}" destId="{40FA1FBC-6D49-4FE6-826C-4CAEF6D7919C}" srcOrd="2" destOrd="0" parTransId="{A63EC3B4-9390-4B62-A5EB-9A12FED744DE}" sibTransId="{86C8047E-DB99-42B1-85D2-39594AA88F2D}"/>
    <dgm:cxn modelId="{2DFB632D-CBF9-437A-B4ED-27DD679E8AEF}" type="presOf" srcId="{2FD2944F-476E-413C-A822-5F52B6A60397}" destId="{11D182DC-1B78-43AA-9D15-206857DAF8E1}" srcOrd="0" destOrd="0" presId="urn:microsoft.com/office/officeart/2005/8/layout/hChevron3"/>
    <dgm:cxn modelId="{47D9C4F2-6F60-4075-A6DD-C0EB97FE153E}" srcId="{4723CB87-F4E6-4327-9638-33046CF2735F}" destId="{2FD2944F-476E-413C-A822-5F52B6A60397}" srcOrd="3" destOrd="0" parTransId="{6BC7BACA-0327-4049-BEB4-95235073976A}" sibTransId="{E84380FD-97B9-46FD-84F5-ADD388F20843}"/>
    <dgm:cxn modelId="{A39190DA-2BA1-49FC-B7B4-4F1FE1D18F9D}" type="presOf" srcId="{40FA1FBC-6D49-4FE6-826C-4CAEF6D7919C}" destId="{364B0948-F735-46F9-B3C1-DE896477B662}" srcOrd="0" destOrd="0" presId="urn:microsoft.com/office/officeart/2005/8/layout/hChevron3"/>
    <dgm:cxn modelId="{509FCD62-59FF-43BE-85F8-22A6B66F3698}" type="presOf" srcId="{A82924E3-F876-45C8-8490-1BB3F5C3A938}" destId="{760D6251-D04D-47BA-A0A2-E8621A4E590E}" srcOrd="0" destOrd="0" presId="urn:microsoft.com/office/officeart/2005/8/layout/hChevron3"/>
    <dgm:cxn modelId="{C6BED3A0-568A-4B74-8F31-3EF2D6133911}" srcId="{4723CB87-F4E6-4327-9638-33046CF2735F}" destId="{A82924E3-F876-45C8-8490-1BB3F5C3A938}" srcOrd="1" destOrd="0" parTransId="{D64CE909-8FAE-47FB-B3A2-EF15557DD36D}" sibTransId="{B103728D-48D5-43BF-9F6E-384A64ACCC02}"/>
    <dgm:cxn modelId="{463A8876-A014-4920-9D34-76D9D55D0AE2}" type="presOf" srcId="{4723CB87-F4E6-4327-9638-33046CF2735F}" destId="{91153927-B3B5-4A04-A57D-0798EB117621}" srcOrd="0" destOrd="0" presId="urn:microsoft.com/office/officeart/2005/8/layout/hChevron3"/>
    <dgm:cxn modelId="{18FDE110-8828-41AD-BC73-C4EE0DC07146}" srcId="{4723CB87-F4E6-4327-9638-33046CF2735F}" destId="{7EA35D93-ABCC-4B06-88F0-CA3E2C5232BA}" srcOrd="0" destOrd="0" parTransId="{71ADE923-A31C-43CF-9423-A8A6223CDF47}" sibTransId="{032442F0-6084-41F2-BEF6-381359D67E59}"/>
    <dgm:cxn modelId="{B8E0A069-8A53-4A30-90F7-FCA406243D04}" type="presParOf" srcId="{91153927-B3B5-4A04-A57D-0798EB117621}" destId="{3A28730B-BC0A-42BF-B055-807D5F6C8782}" srcOrd="0" destOrd="0" presId="urn:microsoft.com/office/officeart/2005/8/layout/hChevron3"/>
    <dgm:cxn modelId="{5FFE49D3-8F3F-457C-8A6F-657558C9BAA8}" type="presParOf" srcId="{91153927-B3B5-4A04-A57D-0798EB117621}" destId="{4B5D408C-8B92-4DD4-82B1-128C65C62160}" srcOrd="1" destOrd="0" presId="urn:microsoft.com/office/officeart/2005/8/layout/hChevron3"/>
    <dgm:cxn modelId="{913B93F0-8F6B-4415-8282-05375C15525A}" type="presParOf" srcId="{91153927-B3B5-4A04-A57D-0798EB117621}" destId="{760D6251-D04D-47BA-A0A2-E8621A4E590E}" srcOrd="2" destOrd="0" presId="urn:microsoft.com/office/officeart/2005/8/layout/hChevron3"/>
    <dgm:cxn modelId="{5E63CFDE-4597-4C39-92D4-C938197EFC5D}" type="presParOf" srcId="{91153927-B3B5-4A04-A57D-0798EB117621}" destId="{3ACF3125-8B87-4F23-B216-1CA3EA9BD80E}" srcOrd="3" destOrd="0" presId="urn:microsoft.com/office/officeart/2005/8/layout/hChevron3"/>
    <dgm:cxn modelId="{84C5F524-F909-4662-9949-A32E0C88B415}" type="presParOf" srcId="{91153927-B3B5-4A04-A57D-0798EB117621}" destId="{364B0948-F735-46F9-B3C1-DE896477B662}" srcOrd="4" destOrd="0" presId="urn:microsoft.com/office/officeart/2005/8/layout/hChevron3"/>
    <dgm:cxn modelId="{490330AC-F88D-4953-AAC6-454EDA3FFFA1}" type="presParOf" srcId="{91153927-B3B5-4A04-A57D-0798EB117621}" destId="{AB59CF46-1F91-4160-B837-C96FA4D1BDA3}" srcOrd="5" destOrd="0" presId="urn:microsoft.com/office/officeart/2005/8/layout/hChevron3"/>
    <dgm:cxn modelId="{F6AFE3B1-F54E-433B-8305-EFBFCE7FA06A}" type="presParOf" srcId="{91153927-B3B5-4A04-A57D-0798EB117621}" destId="{11D182DC-1B78-43AA-9D15-206857DAF8E1}"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23CB87-F4E6-4327-9638-33046CF2735F}" type="doc">
      <dgm:prSet loTypeId="urn:microsoft.com/office/officeart/2005/8/layout/hChevron3" loCatId="process" qsTypeId="urn:microsoft.com/office/officeart/2005/8/quickstyle/simple1" qsCatId="simple" csTypeId="urn:microsoft.com/office/officeart/2005/8/colors/colorful1" csCatId="colorful" phldr="1"/>
      <dgm:spPr/>
    </dgm:pt>
    <dgm:pt modelId="{7EA35D93-ABCC-4B06-88F0-CA3E2C5232BA}">
      <dgm:prSet phldrT="[Text]" custT="1"/>
      <dgm:spPr/>
      <dgm:t>
        <a:bodyPr/>
        <a:lstStyle/>
        <a:p>
          <a:r>
            <a:rPr lang="en-US" sz="900"/>
            <a:t>Step 1: Select my </a:t>
          </a:r>
          <a:r>
            <a:rPr lang="en-US" sz="900" b="1"/>
            <a:t>Type of Business</a:t>
          </a:r>
        </a:p>
      </dgm:t>
    </dgm:pt>
    <dgm:pt modelId="{71ADE923-A31C-43CF-9423-A8A6223CDF47}" type="parTrans" cxnId="{18FDE110-8828-41AD-BC73-C4EE0DC07146}">
      <dgm:prSet/>
      <dgm:spPr/>
      <dgm:t>
        <a:bodyPr/>
        <a:lstStyle/>
        <a:p>
          <a:endParaRPr lang="en-US"/>
        </a:p>
      </dgm:t>
    </dgm:pt>
    <dgm:pt modelId="{032442F0-6084-41F2-BEF6-381359D67E59}" type="sibTrans" cxnId="{18FDE110-8828-41AD-BC73-C4EE0DC07146}">
      <dgm:prSet/>
      <dgm:spPr/>
      <dgm:t>
        <a:bodyPr/>
        <a:lstStyle/>
        <a:p>
          <a:endParaRPr lang="en-US"/>
        </a:p>
      </dgm:t>
    </dgm:pt>
    <dgm:pt modelId="{40FA1FBC-6D49-4FE6-826C-4CAEF6D7919C}">
      <dgm:prSet phldrT="[Text]"/>
      <dgm:spPr/>
      <dgm:t>
        <a:bodyPr/>
        <a:lstStyle/>
        <a:p>
          <a:r>
            <a:rPr lang="en-US"/>
            <a:t>Step 3: </a:t>
          </a:r>
          <a:r>
            <a:rPr lang="en-US" b="1"/>
            <a:t>Refine</a:t>
          </a:r>
          <a:r>
            <a:rPr lang="en-US"/>
            <a:t> my business location using data</a:t>
          </a:r>
        </a:p>
      </dgm:t>
    </dgm:pt>
    <dgm:pt modelId="{A63EC3B4-9390-4B62-A5EB-9A12FED744DE}" type="parTrans" cxnId="{E12559FB-897C-4DFF-A7AD-4CFEFBD11EC5}">
      <dgm:prSet/>
      <dgm:spPr/>
      <dgm:t>
        <a:bodyPr/>
        <a:lstStyle/>
        <a:p>
          <a:endParaRPr lang="en-US"/>
        </a:p>
      </dgm:t>
    </dgm:pt>
    <dgm:pt modelId="{86C8047E-DB99-42B1-85D2-39594AA88F2D}" type="sibTrans" cxnId="{E12559FB-897C-4DFF-A7AD-4CFEFBD11EC5}">
      <dgm:prSet/>
      <dgm:spPr/>
      <dgm:t>
        <a:bodyPr/>
        <a:lstStyle/>
        <a:p>
          <a:endParaRPr lang="en-US"/>
        </a:p>
      </dgm:t>
    </dgm:pt>
    <dgm:pt modelId="{2FD2944F-476E-413C-A822-5F52B6A60397}">
      <dgm:prSet phldrT="[Text]" custT="1"/>
      <dgm:spPr/>
      <dgm:t>
        <a:bodyPr/>
        <a:lstStyle/>
        <a:p>
          <a:r>
            <a:rPr lang="en-US" sz="1000"/>
            <a:t>Step 4: View a </a:t>
          </a:r>
          <a:r>
            <a:rPr lang="en-US" sz="1000" b="1"/>
            <a:t>Profile</a:t>
          </a:r>
          <a:r>
            <a:rPr lang="en-US" sz="1000"/>
            <a:t> of my Location and Type of Business</a:t>
          </a:r>
        </a:p>
      </dgm:t>
    </dgm:pt>
    <dgm:pt modelId="{6BC7BACA-0327-4049-BEB4-95235073976A}" type="parTrans" cxnId="{47D9C4F2-6F60-4075-A6DD-C0EB97FE153E}">
      <dgm:prSet/>
      <dgm:spPr/>
      <dgm:t>
        <a:bodyPr/>
        <a:lstStyle/>
        <a:p>
          <a:endParaRPr lang="en-US"/>
        </a:p>
      </dgm:t>
    </dgm:pt>
    <dgm:pt modelId="{E84380FD-97B9-46FD-84F5-ADD388F20843}" type="sibTrans" cxnId="{47D9C4F2-6F60-4075-A6DD-C0EB97FE153E}">
      <dgm:prSet/>
      <dgm:spPr/>
      <dgm:t>
        <a:bodyPr/>
        <a:lstStyle/>
        <a:p>
          <a:endParaRPr lang="en-US"/>
        </a:p>
      </dgm:t>
    </dgm:pt>
    <dgm:pt modelId="{A82924E3-F876-45C8-8490-1BB3F5C3A938}">
      <dgm:prSet custT="1"/>
      <dgm:spPr/>
      <dgm:t>
        <a:bodyPr/>
        <a:lstStyle/>
        <a:p>
          <a:r>
            <a:rPr lang="en-US" sz="900"/>
            <a:t>Step 2: Select the Geographic A</a:t>
          </a:r>
          <a:r>
            <a:rPr lang="en-US" sz="900" b="1"/>
            <a:t>rea</a:t>
          </a:r>
          <a:r>
            <a:rPr lang="en-US" sz="900"/>
            <a:t> being considered</a:t>
          </a:r>
        </a:p>
      </dgm:t>
    </dgm:pt>
    <dgm:pt modelId="{D64CE909-8FAE-47FB-B3A2-EF15557DD36D}" type="parTrans" cxnId="{C6BED3A0-568A-4B74-8F31-3EF2D6133911}">
      <dgm:prSet/>
      <dgm:spPr/>
      <dgm:t>
        <a:bodyPr/>
        <a:lstStyle/>
        <a:p>
          <a:endParaRPr lang="en-US"/>
        </a:p>
      </dgm:t>
    </dgm:pt>
    <dgm:pt modelId="{B103728D-48D5-43BF-9F6E-384A64ACCC02}" type="sibTrans" cxnId="{C6BED3A0-568A-4B74-8F31-3EF2D6133911}">
      <dgm:prSet/>
      <dgm:spPr/>
      <dgm:t>
        <a:bodyPr/>
        <a:lstStyle/>
        <a:p>
          <a:endParaRPr lang="en-US"/>
        </a:p>
      </dgm:t>
    </dgm:pt>
    <dgm:pt modelId="{91153927-B3B5-4A04-A57D-0798EB117621}" type="pres">
      <dgm:prSet presAssocID="{4723CB87-F4E6-4327-9638-33046CF2735F}" presName="Name0" presStyleCnt="0">
        <dgm:presLayoutVars>
          <dgm:dir/>
          <dgm:resizeHandles val="exact"/>
        </dgm:presLayoutVars>
      </dgm:prSet>
      <dgm:spPr/>
    </dgm:pt>
    <dgm:pt modelId="{3A28730B-BC0A-42BF-B055-807D5F6C8782}" type="pres">
      <dgm:prSet presAssocID="{7EA35D93-ABCC-4B06-88F0-CA3E2C5232BA}" presName="parTxOnly" presStyleLbl="node1" presStyleIdx="0" presStyleCnt="4">
        <dgm:presLayoutVars>
          <dgm:bulletEnabled val="1"/>
        </dgm:presLayoutVars>
      </dgm:prSet>
      <dgm:spPr/>
      <dgm:t>
        <a:bodyPr/>
        <a:lstStyle/>
        <a:p>
          <a:endParaRPr lang="en-US"/>
        </a:p>
      </dgm:t>
    </dgm:pt>
    <dgm:pt modelId="{4B5D408C-8B92-4DD4-82B1-128C65C62160}" type="pres">
      <dgm:prSet presAssocID="{032442F0-6084-41F2-BEF6-381359D67E59}" presName="parSpace" presStyleCnt="0"/>
      <dgm:spPr/>
    </dgm:pt>
    <dgm:pt modelId="{760D6251-D04D-47BA-A0A2-E8621A4E590E}" type="pres">
      <dgm:prSet presAssocID="{A82924E3-F876-45C8-8490-1BB3F5C3A938}" presName="parTxOnly" presStyleLbl="node1" presStyleIdx="1" presStyleCnt="4">
        <dgm:presLayoutVars>
          <dgm:bulletEnabled val="1"/>
        </dgm:presLayoutVars>
      </dgm:prSet>
      <dgm:spPr/>
      <dgm:t>
        <a:bodyPr/>
        <a:lstStyle/>
        <a:p>
          <a:endParaRPr lang="en-US"/>
        </a:p>
      </dgm:t>
    </dgm:pt>
    <dgm:pt modelId="{3ACF3125-8B87-4F23-B216-1CA3EA9BD80E}" type="pres">
      <dgm:prSet presAssocID="{B103728D-48D5-43BF-9F6E-384A64ACCC02}" presName="parSpace" presStyleCnt="0"/>
      <dgm:spPr/>
    </dgm:pt>
    <dgm:pt modelId="{364B0948-F735-46F9-B3C1-DE896477B662}" type="pres">
      <dgm:prSet presAssocID="{40FA1FBC-6D49-4FE6-826C-4CAEF6D7919C}" presName="parTxOnly" presStyleLbl="node1" presStyleIdx="2" presStyleCnt="4">
        <dgm:presLayoutVars>
          <dgm:bulletEnabled val="1"/>
        </dgm:presLayoutVars>
      </dgm:prSet>
      <dgm:spPr/>
      <dgm:t>
        <a:bodyPr/>
        <a:lstStyle/>
        <a:p>
          <a:endParaRPr lang="en-US"/>
        </a:p>
      </dgm:t>
    </dgm:pt>
    <dgm:pt modelId="{AB59CF46-1F91-4160-B837-C96FA4D1BDA3}" type="pres">
      <dgm:prSet presAssocID="{86C8047E-DB99-42B1-85D2-39594AA88F2D}" presName="parSpace" presStyleCnt="0"/>
      <dgm:spPr/>
    </dgm:pt>
    <dgm:pt modelId="{11D182DC-1B78-43AA-9D15-206857DAF8E1}" type="pres">
      <dgm:prSet presAssocID="{2FD2944F-476E-413C-A822-5F52B6A60397}" presName="parTxOnly" presStyleLbl="node1" presStyleIdx="3" presStyleCnt="4" custScaleX="105933" custScaleY="146795" custLinFactNeighborX="-3027" custLinFactNeighborY="1513">
        <dgm:presLayoutVars>
          <dgm:bulletEnabled val="1"/>
        </dgm:presLayoutVars>
      </dgm:prSet>
      <dgm:spPr/>
      <dgm:t>
        <a:bodyPr/>
        <a:lstStyle/>
        <a:p>
          <a:endParaRPr lang="en-US"/>
        </a:p>
      </dgm:t>
    </dgm:pt>
  </dgm:ptLst>
  <dgm:cxnLst>
    <dgm:cxn modelId="{F0003342-2EA0-42C2-839A-C28E7D8AAB5C}" type="presOf" srcId="{A82924E3-F876-45C8-8490-1BB3F5C3A938}" destId="{760D6251-D04D-47BA-A0A2-E8621A4E590E}" srcOrd="0" destOrd="0" presId="urn:microsoft.com/office/officeart/2005/8/layout/hChevron3"/>
    <dgm:cxn modelId="{7CAEE9A5-A017-4F7E-8835-1230AB7C2963}" type="presOf" srcId="{7EA35D93-ABCC-4B06-88F0-CA3E2C5232BA}" destId="{3A28730B-BC0A-42BF-B055-807D5F6C8782}" srcOrd="0" destOrd="0" presId="urn:microsoft.com/office/officeart/2005/8/layout/hChevron3"/>
    <dgm:cxn modelId="{EE84026A-2ADD-4973-9A41-F20DD7ADB33D}" type="presOf" srcId="{4723CB87-F4E6-4327-9638-33046CF2735F}" destId="{91153927-B3B5-4A04-A57D-0798EB117621}" srcOrd="0" destOrd="0" presId="urn:microsoft.com/office/officeart/2005/8/layout/hChevron3"/>
    <dgm:cxn modelId="{E12559FB-897C-4DFF-A7AD-4CFEFBD11EC5}" srcId="{4723CB87-F4E6-4327-9638-33046CF2735F}" destId="{40FA1FBC-6D49-4FE6-826C-4CAEF6D7919C}" srcOrd="2" destOrd="0" parTransId="{A63EC3B4-9390-4B62-A5EB-9A12FED744DE}" sibTransId="{86C8047E-DB99-42B1-85D2-39594AA88F2D}"/>
    <dgm:cxn modelId="{18FDE110-8828-41AD-BC73-C4EE0DC07146}" srcId="{4723CB87-F4E6-4327-9638-33046CF2735F}" destId="{7EA35D93-ABCC-4B06-88F0-CA3E2C5232BA}" srcOrd="0" destOrd="0" parTransId="{71ADE923-A31C-43CF-9423-A8A6223CDF47}" sibTransId="{032442F0-6084-41F2-BEF6-381359D67E59}"/>
    <dgm:cxn modelId="{C6BED3A0-568A-4B74-8F31-3EF2D6133911}" srcId="{4723CB87-F4E6-4327-9638-33046CF2735F}" destId="{A82924E3-F876-45C8-8490-1BB3F5C3A938}" srcOrd="1" destOrd="0" parTransId="{D64CE909-8FAE-47FB-B3A2-EF15557DD36D}" sibTransId="{B103728D-48D5-43BF-9F6E-384A64ACCC02}"/>
    <dgm:cxn modelId="{47D9C4F2-6F60-4075-A6DD-C0EB97FE153E}" srcId="{4723CB87-F4E6-4327-9638-33046CF2735F}" destId="{2FD2944F-476E-413C-A822-5F52B6A60397}" srcOrd="3" destOrd="0" parTransId="{6BC7BACA-0327-4049-BEB4-95235073976A}" sibTransId="{E84380FD-97B9-46FD-84F5-ADD388F20843}"/>
    <dgm:cxn modelId="{45C53357-9D13-4611-AE57-03AD80F201E1}" type="presOf" srcId="{40FA1FBC-6D49-4FE6-826C-4CAEF6D7919C}" destId="{364B0948-F735-46F9-B3C1-DE896477B662}" srcOrd="0" destOrd="0" presId="urn:microsoft.com/office/officeart/2005/8/layout/hChevron3"/>
    <dgm:cxn modelId="{08C86AE7-5B88-4590-AA98-4FCC789BC0B7}" type="presOf" srcId="{2FD2944F-476E-413C-A822-5F52B6A60397}" destId="{11D182DC-1B78-43AA-9D15-206857DAF8E1}" srcOrd="0" destOrd="0" presId="urn:microsoft.com/office/officeart/2005/8/layout/hChevron3"/>
    <dgm:cxn modelId="{221FDC22-E0EB-45DB-9888-5E23845310E0}" type="presParOf" srcId="{91153927-B3B5-4A04-A57D-0798EB117621}" destId="{3A28730B-BC0A-42BF-B055-807D5F6C8782}" srcOrd="0" destOrd="0" presId="urn:microsoft.com/office/officeart/2005/8/layout/hChevron3"/>
    <dgm:cxn modelId="{9398FAB3-2DC1-4581-B2D3-01782E501AFA}" type="presParOf" srcId="{91153927-B3B5-4A04-A57D-0798EB117621}" destId="{4B5D408C-8B92-4DD4-82B1-128C65C62160}" srcOrd="1" destOrd="0" presId="urn:microsoft.com/office/officeart/2005/8/layout/hChevron3"/>
    <dgm:cxn modelId="{D52D4F3B-9C2C-4E97-83E1-3EE3B57D1308}" type="presParOf" srcId="{91153927-B3B5-4A04-A57D-0798EB117621}" destId="{760D6251-D04D-47BA-A0A2-E8621A4E590E}" srcOrd="2" destOrd="0" presId="urn:microsoft.com/office/officeart/2005/8/layout/hChevron3"/>
    <dgm:cxn modelId="{4E82970C-44A3-45D8-8FF2-0CD53A7985CE}" type="presParOf" srcId="{91153927-B3B5-4A04-A57D-0798EB117621}" destId="{3ACF3125-8B87-4F23-B216-1CA3EA9BD80E}" srcOrd="3" destOrd="0" presId="urn:microsoft.com/office/officeart/2005/8/layout/hChevron3"/>
    <dgm:cxn modelId="{E702A33C-2495-4826-A1F5-318BA7164A24}" type="presParOf" srcId="{91153927-B3B5-4A04-A57D-0798EB117621}" destId="{364B0948-F735-46F9-B3C1-DE896477B662}" srcOrd="4" destOrd="0" presId="urn:microsoft.com/office/officeart/2005/8/layout/hChevron3"/>
    <dgm:cxn modelId="{2762BA91-FF99-4BAE-9881-97F03300AB9F}" type="presParOf" srcId="{91153927-B3B5-4A04-A57D-0798EB117621}" destId="{AB59CF46-1F91-4160-B837-C96FA4D1BDA3}" srcOrd="5" destOrd="0" presId="urn:microsoft.com/office/officeart/2005/8/layout/hChevron3"/>
    <dgm:cxn modelId="{1D3FAACF-1F4E-49AA-9C01-ABDF87D8C8D5}" type="presParOf" srcId="{91153927-B3B5-4A04-A57D-0798EB117621}" destId="{11D182DC-1B78-43AA-9D15-206857DAF8E1}"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8730B-BC0A-42BF-B055-807D5F6C8782}">
      <dsp:nvSpPr>
        <dsp:cNvPr id="0" name=""/>
        <dsp:cNvSpPr/>
      </dsp:nvSpPr>
      <dsp:spPr>
        <a:xfrm>
          <a:off x="1568" y="54393"/>
          <a:ext cx="1573503" cy="62940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en-US" sz="900" kern="1200"/>
            <a:t>Step 1: Select my </a:t>
          </a:r>
          <a:r>
            <a:rPr lang="en-US" sz="900" b="1" kern="1200"/>
            <a:t>Type of Business</a:t>
          </a:r>
        </a:p>
      </dsp:txBody>
      <dsp:txXfrm>
        <a:off x="1568" y="54393"/>
        <a:ext cx="1416153" cy="629401"/>
      </dsp:txXfrm>
    </dsp:sp>
    <dsp:sp modelId="{760D6251-D04D-47BA-A0A2-E8621A4E590E}">
      <dsp:nvSpPr>
        <dsp:cNvPr id="0" name=""/>
        <dsp:cNvSpPr/>
      </dsp:nvSpPr>
      <dsp:spPr>
        <a:xfrm>
          <a:off x="1260371" y="54393"/>
          <a:ext cx="1573503" cy="62940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a:t>Step 2: Select the A</a:t>
          </a:r>
          <a:r>
            <a:rPr lang="en-US" sz="900" b="1" kern="1200"/>
            <a:t>rea</a:t>
          </a:r>
          <a:r>
            <a:rPr lang="en-US" sz="900" kern="1200"/>
            <a:t> where I'm thinking about opening my business</a:t>
          </a:r>
        </a:p>
      </dsp:txBody>
      <dsp:txXfrm>
        <a:off x="1575072" y="54393"/>
        <a:ext cx="944102" cy="629401"/>
      </dsp:txXfrm>
    </dsp:sp>
    <dsp:sp modelId="{364B0948-F735-46F9-B3C1-DE896477B662}">
      <dsp:nvSpPr>
        <dsp:cNvPr id="0" name=""/>
        <dsp:cNvSpPr/>
      </dsp:nvSpPr>
      <dsp:spPr>
        <a:xfrm>
          <a:off x="2519174" y="54393"/>
          <a:ext cx="1573503" cy="62940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a:t>Step 3: </a:t>
          </a:r>
          <a:r>
            <a:rPr lang="en-US" sz="900" b="1" kern="1200" dirty="0"/>
            <a:t>Refine</a:t>
          </a:r>
          <a:r>
            <a:rPr lang="en-US" sz="900" kern="1200" dirty="0"/>
            <a:t> my business location using data</a:t>
          </a:r>
        </a:p>
      </dsp:txBody>
      <dsp:txXfrm>
        <a:off x="2833875" y="54393"/>
        <a:ext cx="944102" cy="629401"/>
      </dsp:txXfrm>
    </dsp:sp>
    <dsp:sp modelId="{11D182DC-1B78-43AA-9D15-206857DAF8E1}">
      <dsp:nvSpPr>
        <dsp:cNvPr id="0" name=""/>
        <dsp:cNvSpPr/>
      </dsp:nvSpPr>
      <dsp:spPr>
        <a:xfrm>
          <a:off x="3777977" y="54393"/>
          <a:ext cx="1573503" cy="629401"/>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a:t>Step 4: View and download a </a:t>
          </a:r>
          <a:r>
            <a:rPr lang="en-US" sz="900" b="1" kern="1200"/>
            <a:t>Profile</a:t>
          </a:r>
          <a:r>
            <a:rPr lang="en-US" sz="900" kern="1200"/>
            <a:t> of my Location and Type of Business</a:t>
          </a:r>
        </a:p>
      </dsp:txBody>
      <dsp:txXfrm>
        <a:off x="4092678" y="54393"/>
        <a:ext cx="944102" cy="629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8730B-BC0A-42BF-B055-807D5F6C8782}">
      <dsp:nvSpPr>
        <dsp:cNvPr id="0" name=""/>
        <dsp:cNvSpPr/>
      </dsp:nvSpPr>
      <dsp:spPr>
        <a:xfrm>
          <a:off x="1473" y="0"/>
          <a:ext cx="1478309" cy="76200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en-US" sz="1000" kern="1200" dirty="0"/>
            <a:t>Step 1: Select my </a:t>
          </a:r>
          <a:r>
            <a:rPr lang="en-US" sz="1000" b="1" kern="1200" dirty="0"/>
            <a:t>Type of Business</a:t>
          </a:r>
        </a:p>
      </dsp:txBody>
      <dsp:txXfrm>
        <a:off x="1473" y="0"/>
        <a:ext cx="1287809" cy="762000"/>
      </dsp:txXfrm>
    </dsp:sp>
    <dsp:sp modelId="{760D6251-D04D-47BA-A0A2-E8621A4E590E}">
      <dsp:nvSpPr>
        <dsp:cNvPr id="0" name=""/>
        <dsp:cNvSpPr/>
      </dsp:nvSpPr>
      <dsp:spPr>
        <a:xfrm>
          <a:off x="1184121" y="85338"/>
          <a:ext cx="1478309" cy="591323"/>
        </a:xfrm>
        <a:prstGeom prst="chevron">
          <a:avLst/>
        </a:prstGeom>
        <a:solidFill>
          <a:schemeClr val="accent3">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a:t>Step 2: Select the Geographic A</a:t>
          </a:r>
          <a:r>
            <a:rPr lang="en-US" sz="900" b="1" kern="1200"/>
            <a:t>rea</a:t>
          </a:r>
          <a:r>
            <a:rPr lang="en-US" sz="900" kern="1200"/>
            <a:t> being considered</a:t>
          </a:r>
        </a:p>
      </dsp:txBody>
      <dsp:txXfrm>
        <a:off x="1479783" y="85338"/>
        <a:ext cx="886986" cy="591323"/>
      </dsp:txXfrm>
    </dsp:sp>
    <dsp:sp modelId="{364B0948-F735-46F9-B3C1-DE896477B662}">
      <dsp:nvSpPr>
        <dsp:cNvPr id="0" name=""/>
        <dsp:cNvSpPr/>
      </dsp:nvSpPr>
      <dsp:spPr>
        <a:xfrm>
          <a:off x="2366769" y="85338"/>
          <a:ext cx="1478309" cy="591323"/>
        </a:xfrm>
        <a:prstGeom prst="chevron">
          <a:avLst/>
        </a:prstGeom>
        <a:solidFill>
          <a:schemeClr val="accent4">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a:t>Step 3: </a:t>
          </a:r>
          <a:r>
            <a:rPr lang="en-US" sz="900" b="1" kern="1200" dirty="0"/>
            <a:t>Refine</a:t>
          </a:r>
          <a:r>
            <a:rPr lang="en-US" sz="900" kern="1200" dirty="0"/>
            <a:t> my business location using data</a:t>
          </a:r>
        </a:p>
      </dsp:txBody>
      <dsp:txXfrm>
        <a:off x="2662431" y="85338"/>
        <a:ext cx="886986" cy="591323"/>
      </dsp:txXfrm>
    </dsp:sp>
    <dsp:sp modelId="{11D182DC-1B78-43AA-9D15-206857DAF8E1}">
      <dsp:nvSpPr>
        <dsp:cNvPr id="0" name=""/>
        <dsp:cNvSpPr/>
      </dsp:nvSpPr>
      <dsp:spPr>
        <a:xfrm>
          <a:off x="3549416" y="85338"/>
          <a:ext cx="1478309" cy="591323"/>
        </a:xfrm>
        <a:prstGeom prst="chevron">
          <a:avLst/>
        </a:prstGeom>
        <a:solidFill>
          <a:schemeClr val="accent5">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a:t>Step 4: View a </a:t>
          </a:r>
          <a:r>
            <a:rPr lang="en-US" sz="900" b="1" kern="1200"/>
            <a:t>Profile</a:t>
          </a:r>
          <a:r>
            <a:rPr lang="en-US" sz="900" kern="1200"/>
            <a:t> of my Location and Type of Business</a:t>
          </a:r>
        </a:p>
      </dsp:txBody>
      <dsp:txXfrm>
        <a:off x="3845078" y="85338"/>
        <a:ext cx="886986" cy="591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8730B-BC0A-42BF-B055-807D5F6C8782}">
      <dsp:nvSpPr>
        <dsp:cNvPr id="0" name=""/>
        <dsp:cNvSpPr/>
      </dsp:nvSpPr>
      <dsp:spPr>
        <a:xfrm>
          <a:off x="1473" y="0"/>
          <a:ext cx="1478309" cy="76200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en-US" sz="1000" kern="1200" dirty="0"/>
            <a:t>Step 1: Select my </a:t>
          </a:r>
          <a:r>
            <a:rPr lang="en-US" sz="1000" b="1" kern="1200" dirty="0"/>
            <a:t>Type of Business</a:t>
          </a:r>
        </a:p>
      </dsp:txBody>
      <dsp:txXfrm>
        <a:off x="1473" y="0"/>
        <a:ext cx="1287809" cy="762000"/>
      </dsp:txXfrm>
    </dsp:sp>
    <dsp:sp modelId="{760D6251-D04D-47BA-A0A2-E8621A4E590E}">
      <dsp:nvSpPr>
        <dsp:cNvPr id="0" name=""/>
        <dsp:cNvSpPr/>
      </dsp:nvSpPr>
      <dsp:spPr>
        <a:xfrm>
          <a:off x="1184121" y="85338"/>
          <a:ext cx="1478309" cy="591323"/>
        </a:xfrm>
        <a:prstGeom prst="chevron">
          <a:avLst/>
        </a:prstGeom>
        <a:solidFill>
          <a:schemeClr val="accent3">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a:t>Step 2: Select the Geographic A</a:t>
          </a:r>
          <a:r>
            <a:rPr lang="en-US" sz="900" b="1" kern="1200"/>
            <a:t>rea</a:t>
          </a:r>
          <a:r>
            <a:rPr lang="en-US" sz="900" kern="1200"/>
            <a:t> being considered</a:t>
          </a:r>
        </a:p>
      </dsp:txBody>
      <dsp:txXfrm>
        <a:off x="1479783" y="85338"/>
        <a:ext cx="886986" cy="591323"/>
      </dsp:txXfrm>
    </dsp:sp>
    <dsp:sp modelId="{364B0948-F735-46F9-B3C1-DE896477B662}">
      <dsp:nvSpPr>
        <dsp:cNvPr id="0" name=""/>
        <dsp:cNvSpPr/>
      </dsp:nvSpPr>
      <dsp:spPr>
        <a:xfrm>
          <a:off x="2366769" y="85338"/>
          <a:ext cx="1478309" cy="591323"/>
        </a:xfrm>
        <a:prstGeom prst="chevron">
          <a:avLst/>
        </a:prstGeom>
        <a:solidFill>
          <a:schemeClr val="accent4">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a:t>Step 3: </a:t>
          </a:r>
          <a:r>
            <a:rPr lang="en-US" sz="900" b="1" kern="1200" dirty="0"/>
            <a:t>Refine</a:t>
          </a:r>
          <a:r>
            <a:rPr lang="en-US" sz="900" kern="1200" dirty="0"/>
            <a:t> my business location using data</a:t>
          </a:r>
        </a:p>
      </dsp:txBody>
      <dsp:txXfrm>
        <a:off x="2662431" y="85338"/>
        <a:ext cx="886986" cy="591323"/>
      </dsp:txXfrm>
    </dsp:sp>
    <dsp:sp modelId="{11D182DC-1B78-43AA-9D15-206857DAF8E1}">
      <dsp:nvSpPr>
        <dsp:cNvPr id="0" name=""/>
        <dsp:cNvSpPr/>
      </dsp:nvSpPr>
      <dsp:spPr>
        <a:xfrm>
          <a:off x="3549416" y="85338"/>
          <a:ext cx="1478309" cy="591323"/>
        </a:xfrm>
        <a:prstGeom prst="chevron">
          <a:avLst/>
        </a:prstGeom>
        <a:solidFill>
          <a:schemeClr val="accent5">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a:t>Step 4: View a </a:t>
          </a:r>
          <a:r>
            <a:rPr lang="en-US" sz="900" b="1" kern="1200"/>
            <a:t>Profile</a:t>
          </a:r>
          <a:r>
            <a:rPr lang="en-US" sz="900" kern="1200"/>
            <a:t> of my Location and Type of Business</a:t>
          </a:r>
        </a:p>
      </dsp:txBody>
      <dsp:txXfrm>
        <a:off x="3845078" y="85338"/>
        <a:ext cx="886986" cy="5913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8730B-BC0A-42BF-B055-807D5F6C8782}">
      <dsp:nvSpPr>
        <dsp:cNvPr id="0" name=""/>
        <dsp:cNvSpPr/>
      </dsp:nvSpPr>
      <dsp:spPr>
        <a:xfrm>
          <a:off x="1568" y="156786"/>
          <a:ext cx="1573503" cy="62940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en-US" sz="900" kern="1200"/>
            <a:t>Step 1: Select my </a:t>
          </a:r>
          <a:r>
            <a:rPr lang="en-US" sz="900" b="1" kern="1200"/>
            <a:t>Type of Business</a:t>
          </a:r>
        </a:p>
      </dsp:txBody>
      <dsp:txXfrm>
        <a:off x="1568" y="156786"/>
        <a:ext cx="1416153" cy="629401"/>
      </dsp:txXfrm>
    </dsp:sp>
    <dsp:sp modelId="{760D6251-D04D-47BA-A0A2-E8621A4E590E}">
      <dsp:nvSpPr>
        <dsp:cNvPr id="0" name=""/>
        <dsp:cNvSpPr/>
      </dsp:nvSpPr>
      <dsp:spPr>
        <a:xfrm>
          <a:off x="1260371" y="9522"/>
          <a:ext cx="1573503" cy="92393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a:t>Step 2: Step 2: Select the Geographic A</a:t>
          </a:r>
          <a:r>
            <a:rPr lang="en-US" sz="1000" b="1" kern="1200"/>
            <a:t>rea</a:t>
          </a:r>
          <a:r>
            <a:rPr lang="en-US" sz="1000" kern="1200"/>
            <a:t> being considered</a:t>
          </a:r>
        </a:p>
      </dsp:txBody>
      <dsp:txXfrm>
        <a:off x="1722336" y="9522"/>
        <a:ext cx="649573" cy="923930"/>
      </dsp:txXfrm>
    </dsp:sp>
    <dsp:sp modelId="{364B0948-F735-46F9-B3C1-DE896477B662}">
      <dsp:nvSpPr>
        <dsp:cNvPr id="0" name=""/>
        <dsp:cNvSpPr/>
      </dsp:nvSpPr>
      <dsp:spPr>
        <a:xfrm>
          <a:off x="2519174" y="156786"/>
          <a:ext cx="1573503" cy="629401"/>
        </a:xfrm>
        <a:prstGeom prst="chevron">
          <a:avLst/>
        </a:prstGeom>
        <a:solidFill>
          <a:schemeClr val="accent4">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a:t>Step 3: </a:t>
          </a:r>
          <a:r>
            <a:rPr lang="en-US" sz="1000" b="1" kern="1200"/>
            <a:t>Refine</a:t>
          </a:r>
          <a:r>
            <a:rPr lang="en-US" sz="1000" kern="1200"/>
            <a:t> my business location using data</a:t>
          </a:r>
        </a:p>
      </dsp:txBody>
      <dsp:txXfrm>
        <a:off x="2833875" y="156786"/>
        <a:ext cx="944102" cy="629401"/>
      </dsp:txXfrm>
    </dsp:sp>
    <dsp:sp modelId="{11D182DC-1B78-43AA-9D15-206857DAF8E1}">
      <dsp:nvSpPr>
        <dsp:cNvPr id="0" name=""/>
        <dsp:cNvSpPr/>
      </dsp:nvSpPr>
      <dsp:spPr>
        <a:xfrm>
          <a:off x="3777977" y="156786"/>
          <a:ext cx="1573503" cy="629401"/>
        </a:xfrm>
        <a:prstGeom prst="chevron">
          <a:avLst/>
        </a:prstGeom>
        <a:solidFill>
          <a:schemeClr val="accent5">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a:t>Step 4: View a </a:t>
          </a:r>
          <a:r>
            <a:rPr lang="en-US" sz="1000" b="1" kern="1200"/>
            <a:t>Profile</a:t>
          </a:r>
          <a:r>
            <a:rPr lang="en-US" sz="1000" kern="1200"/>
            <a:t> of my Location and Type of Business</a:t>
          </a:r>
        </a:p>
      </dsp:txBody>
      <dsp:txXfrm>
        <a:off x="4092678" y="156786"/>
        <a:ext cx="944102" cy="629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8730B-BC0A-42BF-B055-807D5F6C8782}">
      <dsp:nvSpPr>
        <dsp:cNvPr id="0" name=""/>
        <dsp:cNvSpPr/>
      </dsp:nvSpPr>
      <dsp:spPr>
        <a:xfrm>
          <a:off x="1568" y="161549"/>
          <a:ext cx="1573503" cy="62940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en-US" sz="900" kern="1200"/>
            <a:t>Step 1: Select my </a:t>
          </a:r>
          <a:r>
            <a:rPr lang="en-US" sz="900" b="1" kern="1200"/>
            <a:t>Type of Business</a:t>
          </a:r>
        </a:p>
      </dsp:txBody>
      <dsp:txXfrm>
        <a:off x="1568" y="161549"/>
        <a:ext cx="1416153" cy="629401"/>
      </dsp:txXfrm>
    </dsp:sp>
    <dsp:sp modelId="{760D6251-D04D-47BA-A0A2-E8621A4E590E}">
      <dsp:nvSpPr>
        <dsp:cNvPr id="0" name=""/>
        <dsp:cNvSpPr/>
      </dsp:nvSpPr>
      <dsp:spPr>
        <a:xfrm>
          <a:off x="1260371" y="161549"/>
          <a:ext cx="1573503" cy="62940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a:t>Step 2: Select the Geographic A</a:t>
          </a:r>
          <a:r>
            <a:rPr lang="en-US" sz="900" b="1" kern="1200"/>
            <a:t>rea</a:t>
          </a:r>
          <a:r>
            <a:rPr lang="en-US" sz="900" kern="1200"/>
            <a:t> being considered</a:t>
          </a:r>
        </a:p>
      </dsp:txBody>
      <dsp:txXfrm>
        <a:off x="1575072" y="161549"/>
        <a:ext cx="944102" cy="629401"/>
      </dsp:txXfrm>
    </dsp:sp>
    <dsp:sp modelId="{364B0948-F735-46F9-B3C1-DE896477B662}">
      <dsp:nvSpPr>
        <dsp:cNvPr id="0" name=""/>
        <dsp:cNvSpPr/>
      </dsp:nvSpPr>
      <dsp:spPr>
        <a:xfrm>
          <a:off x="2519174" y="9523"/>
          <a:ext cx="1573503" cy="933452"/>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a:t>Step 3: </a:t>
          </a:r>
          <a:r>
            <a:rPr lang="en-US" sz="1000" b="1" kern="1200"/>
            <a:t>Refine</a:t>
          </a:r>
          <a:r>
            <a:rPr lang="en-US" sz="1000" kern="1200"/>
            <a:t> my business location using data</a:t>
          </a:r>
        </a:p>
      </dsp:txBody>
      <dsp:txXfrm>
        <a:off x="2985900" y="9523"/>
        <a:ext cx="640051" cy="933452"/>
      </dsp:txXfrm>
    </dsp:sp>
    <dsp:sp modelId="{11D182DC-1B78-43AA-9D15-206857DAF8E1}">
      <dsp:nvSpPr>
        <dsp:cNvPr id="0" name=""/>
        <dsp:cNvSpPr/>
      </dsp:nvSpPr>
      <dsp:spPr>
        <a:xfrm>
          <a:off x="3777977" y="161549"/>
          <a:ext cx="1573503" cy="629401"/>
        </a:xfrm>
        <a:prstGeom prst="chevron">
          <a:avLst/>
        </a:prstGeom>
        <a:solidFill>
          <a:schemeClr val="accent5">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a:t>Step 4: View a </a:t>
          </a:r>
          <a:r>
            <a:rPr lang="en-US" sz="1000" b="1" kern="1200"/>
            <a:t>Profile</a:t>
          </a:r>
          <a:r>
            <a:rPr lang="en-US" sz="1000" kern="1200"/>
            <a:t> of my Location and Type of Business</a:t>
          </a:r>
        </a:p>
      </dsp:txBody>
      <dsp:txXfrm>
        <a:off x="4092678" y="161549"/>
        <a:ext cx="944102" cy="629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8730B-BC0A-42BF-B055-807D5F6C8782}">
      <dsp:nvSpPr>
        <dsp:cNvPr id="0" name=""/>
        <dsp:cNvSpPr/>
      </dsp:nvSpPr>
      <dsp:spPr>
        <a:xfrm>
          <a:off x="1568" y="161549"/>
          <a:ext cx="1573503" cy="62940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en-US" sz="900" kern="1200"/>
            <a:t>Step 1: Select my </a:t>
          </a:r>
          <a:r>
            <a:rPr lang="en-US" sz="900" b="1" kern="1200"/>
            <a:t>Type of Business</a:t>
          </a:r>
        </a:p>
      </dsp:txBody>
      <dsp:txXfrm>
        <a:off x="1568" y="161549"/>
        <a:ext cx="1416153" cy="629401"/>
      </dsp:txXfrm>
    </dsp:sp>
    <dsp:sp modelId="{760D6251-D04D-47BA-A0A2-E8621A4E590E}">
      <dsp:nvSpPr>
        <dsp:cNvPr id="0" name=""/>
        <dsp:cNvSpPr/>
      </dsp:nvSpPr>
      <dsp:spPr>
        <a:xfrm>
          <a:off x="1260371" y="161549"/>
          <a:ext cx="1573503" cy="62940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a:t>Step 2: Select the Geographic A</a:t>
          </a:r>
          <a:r>
            <a:rPr lang="en-US" sz="900" b="1" kern="1200"/>
            <a:t>rea</a:t>
          </a:r>
          <a:r>
            <a:rPr lang="en-US" sz="900" kern="1200"/>
            <a:t> being considered</a:t>
          </a:r>
        </a:p>
      </dsp:txBody>
      <dsp:txXfrm>
        <a:off x="1575072" y="161549"/>
        <a:ext cx="944102" cy="629401"/>
      </dsp:txXfrm>
    </dsp:sp>
    <dsp:sp modelId="{364B0948-F735-46F9-B3C1-DE896477B662}">
      <dsp:nvSpPr>
        <dsp:cNvPr id="0" name=""/>
        <dsp:cNvSpPr/>
      </dsp:nvSpPr>
      <dsp:spPr>
        <a:xfrm>
          <a:off x="2519174" y="9523"/>
          <a:ext cx="1573503" cy="933452"/>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a:t>Step 3: </a:t>
          </a:r>
          <a:r>
            <a:rPr lang="en-US" sz="1000" b="1" kern="1200"/>
            <a:t>Refine</a:t>
          </a:r>
          <a:r>
            <a:rPr lang="en-US" sz="1000" kern="1200"/>
            <a:t> my business location using data</a:t>
          </a:r>
        </a:p>
      </dsp:txBody>
      <dsp:txXfrm>
        <a:off x="2985900" y="9523"/>
        <a:ext cx="640051" cy="933452"/>
      </dsp:txXfrm>
    </dsp:sp>
    <dsp:sp modelId="{11D182DC-1B78-43AA-9D15-206857DAF8E1}">
      <dsp:nvSpPr>
        <dsp:cNvPr id="0" name=""/>
        <dsp:cNvSpPr/>
      </dsp:nvSpPr>
      <dsp:spPr>
        <a:xfrm>
          <a:off x="3777977" y="161549"/>
          <a:ext cx="1573503" cy="629401"/>
        </a:xfrm>
        <a:prstGeom prst="chevron">
          <a:avLst/>
        </a:prstGeom>
        <a:solidFill>
          <a:schemeClr val="accent5">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a:t>Step 4: View a </a:t>
          </a:r>
          <a:r>
            <a:rPr lang="en-US" sz="1000" b="1" kern="1200"/>
            <a:t>Profile</a:t>
          </a:r>
          <a:r>
            <a:rPr lang="en-US" sz="1000" kern="1200"/>
            <a:t> of my Location and Type of Business</a:t>
          </a:r>
        </a:p>
      </dsp:txBody>
      <dsp:txXfrm>
        <a:off x="4092678" y="161549"/>
        <a:ext cx="944102" cy="629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8730B-BC0A-42BF-B055-807D5F6C8782}">
      <dsp:nvSpPr>
        <dsp:cNvPr id="0" name=""/>
        <dsp:cNvSpPr/>
      </dsp:nvSpPr>
      <dsp:spPr>
        <a:xfrm>
          <a:off x="1568" y="161549"/>
          <a:ext cx="1573503" cy="62940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en-US" sz="900" kern="1200"/>
            <a:t>Step 1: Select my </a:t>
          </a:r>
          <a:r>
            <a:rPr lang="en-US" sz="900" b="1" kern="1200"/>
            <a:t>Type of Business</a:t>
          </a:r>
        </a:p>
      </dsp:txBody>
      <dsp:txXfrm>
        <a:off x="1568" y="161549"/>
        <a:ext cx="1416153" cy="629401"/>
      </dsp:txXfrm>
    </dsp:sp>
    <dsp:sp modelId="{760D6251-D04D-47BA-A0A2-E8621A4E590E}">
      <dsp:nvSpPr>
        <dsp:cNvPr id="0" name=""/>
        <dsp:cNvSpPr/>
      </dsp:nvSpPr>
      <dsp:spPr>
        <a:xfrm>
          <a:off x="1260371" y="161549"/>
          <a:ext cx="1573503" cy="62940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a:t>Step 2: Select the Geographic A</a:t>
          </a:r>
          <a:r>
            <a:rPr lang="en-US" sz="900" b="1" kern="1200"/>
            <a:t>rea</a:t>
          </a:r>
          <a:r>
            <a:rPr lang="en-US" sz="900" kern="1200"/>
            <a:t> being considered</a:t>
          </a:r>
        </a:p>
      </dsp:txBody>
      <dsp:txXfrm>
        <a:off x="1575072" y="161549"/>
        <a:ext cx="944102" cy="629401"/>
      </dsp:txXfrm>
    </dsp:sp>
    <dsp:sp modelId="{364B0948-F735-46F9-B3C1-DE896477B662}">
      <dsp:nvSpPr>
        <dsp:cNvPr id="0" name=""/>
        <dsp:cNvSpPr/>
      </dsp:nvSpPr>
      <dsp:spPr>
        <a:xfrm>
          <a:off x="2519174" y="9523"/>
          <a:ext cx="1573503" cy="933452"/>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a:t>Step 3: </a:t>
          </a:r>
          <a:r>
            <a:rPr lang="en-US" sz="1000" b="1" kern="1200"/>
            <a:t>Refine</a:t>
          </a:r>
          <a:r>
            <a:rPr lang="en-US" sz="1000" kern="1200"/>
            <a:t> my business location using data</a:t>
          </a:r>
        </a:p>
      </dsp:txBody>
      <dsp:txXfrm>
        <a:off x="2985900" y="9523"/>
        <a:ext cx="640051" cy="933452"/>
      </dsp:txXfrm>
    </dsp:sp>
    <dsp:sp modelId="{11D182DC-1B78-43AA-9D15-206857DAF8E1}">
      <dsp:nvSpPr>
        <dsp:cNvPr id="0" name=""/>
        <dsp:cNvSpPr/>
      </dsp:nvSpPr>
      <dsp:spPr>
        <a:xfrm>
          <a:off x="3777977" y="161549"/>
          <a:ext cx="1573503" cy="629401"/>
        </a:xfrm>
        <a:prstGeom prst="chevron">
          <a:avLst/>
        </a:prstGeom>
        <a:solidFill>
          <a:schemeClr val="accent5">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a:t>Step 4: View a </a:t>
          </a:r>
          <a:r>
            <a:rPr lang="en-US" sz="1000" b="1" kern="1200"/>
            <a:t>Profile</a:t>
          </a:r>
          <a:r>
            <a:rPr lang="en-US" sz="1000" kern="1200"/>
            <a:t> of my Location and Type of Business</a:t>
          </a:r>
        </a:p>
      </dsp:txBody>
      <dsp:txXfrm>
        <a:off x="4092678" y="161549"/>
        <a:ext cx="944102" cy="629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8730B-BC0A-42BF-B055-807D5F6C8782}">
      <dsp:nvSpPr>
        <dsp:cNvPr id="0" name=""/>
        <dsp:cNvSpPr/>
      </dsp:nvSpPr>
      <dsp:spPr>
        <a:xfrm>
          <a:off x="100" y="162014"/>
          <a:ext cx="1547366" cy="61894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en-US" sz="900" kern="1200"/>
            <a:t>Step 1: Select my </a:t>
          </a:r>
          <a:r>
            <a:rPr lang="en-US" sz="900" b="1" kern="1200"/>
            <a:t>Type of Business</a:t>
          </a:r>
        </a:p>
      </dsp:txBody>
      <dsp:txXfrm>
        <a:off x="100" y="162014"/>
        <a:ext cx="1392630" cy="618946"/>
      </dsp:txXfrm>
    </dsp:sp>
    <dsp:sp modelId="{760D6251-D04D-47BA-A0A2-E8621A4E590E}">
      <dsp:nvSpPr>
        <dsp:cNvPr id="0" name=""/>
        <dsp:cNvSpPr/>
      </dsp:nvSpPr>
      <dsp:spPr>
        <a:xfrm>
          <a:off x="1237992" y="162014"/>
          <a:ext cx="1547366" cy="618946"/>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a:t>Step 2: Select the Geographic A</a:t>
          </a:r>
          <a:r>
            <a:rPr lang="en-US" sz="900" b="1" kern="1200"/>
            <a:t>rea</a:t>
          </a:r>
          <a:r>
            <a:rPr lang="en-US" sz="900" kern="1200"/>
            <a:t> being considered</a:t>
          </a:r>
        </a:p>
      </dsp:txBody>
      <dsp:txXfrm>
        <a:off x="1547465" y="162014"/>
        <a:ext cx="928420" cy="618946"/>
      </dsp:txXfrm>
    </dsp:sp>
    <dsp:sp modelId="{364B0948-F735-46F9-B3C1-DE896477B662}">
      <dsp:nvSpPr>
        <dsp:cNvPr id="0" name=""/>
        <dsp:cNvSpPr/>
      </dsp:nvSpPr>
      <dsp:spPr>
        <a:xfrm>
          <a:off x="2475885" y="162014"/>
          <a:ext cx="1547366" cy="61894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a:t>Step 3: </a:t>
          </a:r>
          <a:r>
            <a:rPr lang="en-US" sz="1000" b="1" kern="1200"/>
            <a:t>Refine</a:t>
          </a:r>
          <a:r>
            <a:rPr lang="en-US" sz="1000" kern="1200"/>
            <a:t> my business location using data</a:t>
          </a:r>
        </a:p>
      </dsp:txBody>
      <dsp:txXfrm>
        <a:off x="2785358" y="162014"/>
        <a:ext cx="928420" cy="618946"/>
      </dsp:txXfrm>
    </dsp:sp>
    <dsp:sp modelId="{11D182DC-1B78-43AA-9D15-206857DAF8E1}">
      <dsp:nvSpPr>
        <dsp:cNvPr id="0" name=""/>
        <dsp:cNvSpPr/>
      </dsp:nvSpPr>
      <dsp:spPr>
        <a:xfrm>
          <a:off x="3704410" y="26560"/>
          <a:ext cx="1639171" cy="908582"/>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a:t>Step 4: View a </a:t>
          </a:r>
          <a:r>
            <a:rPr lang="en-US" sz="1000" b="1" kern="1200"/>
            <a:t>Profile</a:t>
          </a:r>
          <a:r>
            <a:rPr lang="en-US" sz="1000" kern="1200"/>
            <a:t> of my Location and Type of Business</a:t>
          </a:r>
        </a:p>
      </dsp:txBody>
      <dsp:txXfrm>
        <a:off x="4158701" y="26560"/>
        <a:ext cx="730589" cy="90858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08CC03B-D210-45A4-AF73-F2D2DD725535}" type="datetimeFigureOut">
              <a:rPr lang="en-US" smtClean="0"/>
              <a:t>2/18/2015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DB753F8-4BC6-4F05-B194-2A1C49C07BF7}" type="slidenum">
              <a:rPr lang="en-US" smtClean="0"/>
              <a:t>‹#›</a:t>
            </a:fld>
            <a:endParaRPr lang="en-US"/>
          </a:p>
        </p:txBody>
      </p:sp>
    </p:spTree>
    <p:extLst>
      <p:ext uri="{BB962C8B-B14F-4D97-AF65-F5344CB8AC3E}">
        <p14:creationId xmlns:p14="http://schemas.microsoft.com/office/powerpoint/2010/main" val="3043022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9C08F1-EF37-4C8B-9459-4930C2283E4C}" type="datetimeFigureOut">
              <a:rPr lang="en-US" smtClean="0"/>
              <a:t>2/18/2015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439271-1072-45A2-A652-C949CD0A6350}" type="slidenum">
              <a:rPr lang="en-US" smtClean="0"/>
              <a:t>‹#›</a:t>
            </a:fld>
            <a:endParaRPr lang="en-US"/>
          </a:p>
        </p:txBody>
      </p:sp>
    </p:spTree>
    <p:extLst>
      <p:ext uri="{BB962C8B-B14F-4D97-AF65-F5344CB8AC3E}">
        <p14:creationId xmlns:p14="http://schemas.microsoft.com/office/powerpoint/2010/main" val="32542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1</a:t>
            </a:fld>
            <a:endParaRPr lang="en-US"/>
          </a:p>
        </p:txBody>
      </p:sp>
    </p:spTree>
    <p:extLst>
      <p:ext uri="{BB962C8B-B14F-4D97-AF65-F5344CB8AC3E}">
        <p14:creationId xmlns:p14="http://schemas.microsoft.com/office/powerpoint/2010/main" val="72138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p>
            <a:fld id="{6956D513-57DA-4086-8255-356D5D2CFA18}" type="slidenum">
              <a:rPr lang="en-US" smtClean="0"/>
              <a:pPr/>
              <a:t>10</a:t>
            </a:fld>
            <a:endParaRPr lang="en-US" smtClean="0"/>
          </a:p>
        </p:txBody>
      </p:sp>
      <p:sp>
        <p:nvSpPr>
          <p:cNvPr id="105475" name="Rectangle 1026"/>
          <p:cNvSpPr>
            <a:spLocks noGrp="1" noRot="1" noChangeAspect="1" noChangeArrowheads="1" noTextEdit="1"/>
          </p:cNvSpPr>
          <p:nvPr>
            <p:ph type="sldImg"/>
          </p:nvPr>
        </p:nvSpPr>
        <p:spPr>
          <a:ln/>
        </p:spPr>
      </p:sp>
      <p:sp>
        <p:nvSpPr>
          <p:cNvPr id="105476" name="Rectangle 1027"/>
          <p:cNvSpPr>
            <a:spLocks noGrp="1" noChangeArrowheads="1"/>
          </p:cNvSpPr>
          <p:nvPr>
            <p:ph type="body" idx="1"/>
          </p:nvPr>
        </p:nvSpPr>
        <p:spPr>
          <a:xfrm>
            <a:off x="841312" y="4426934"/>
            <a:ext cx="5268932" cy="4277300"/>
          </a:xfrm>
          <a:noFill/>
          <a:ln/>
        </p:spPr>
        <p:txBody>
          <a:bodyPr/>
          <a:lstStyle/>
          <a:p>
            <a:endParaRPr lang="en-US" sz="1600" dirty="0"/>
          </a:p>
        </p:txBody>
      </p:sp>
    </p:spTree>
    <p:extLst>
      <p:ext uri="{BB962C8B-B14F-4D97-AF65-F5344CB8AC3E}">
        <p14:creationId xmlns:p14="http://schemas.microsoft.com/office/powerpoint/2010/main" val="145315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p:spPr>
        <p:txBody>
          <a:bodyPr/>
          <a:lstStyle/>
          <a:p>
            <a:fld id="{2DA1AD9E-58B2-4706-A2AE-30999234F554}" type="slidenum">
              <a:rPr lang="en-US" smtClean="0"/>
              <a:pPr/>
              <a:t>11</a:t>
            </a:fld>
            <a:endParaRPr lang="en-US" smtClean="0"/>
          </a:p>
        </p:txBody>
      </p:sp>
      <p:sp>
        <p:nvSpPr>
          <p:cNvPr id="106499" name="Rectangle 2050"/>
          <p:cNvSpPr>
            <a:spLocks noGrp="1" noRot="1" noChangeAspect="1" noChangeArrowheads="1" noTextEdit="1"/>
          </p:cNvSpPr>
          <p:nvPr>
            <p:ph type="sldImg"/>
          </p:nvPr>
        </p:nvSpPr>
        <p:spPr>
          <a:ln/>
        </p:spPr>
      </p:sp>
      <p:sp>
        <p:nvSpPr>
          <p:cNvPr id="106500" name="Rectangle 2051"/>
          <p:cNvSpPr>
            <a:spLocks noGrp="1" noChangeArrowheads="1"/>
          </p:cNvSpPr>
          <p:nvPr>
            <p:ph type="body" idx="1"/>
          </p:nvPr>
        </p:nvSpPr>
        <p:spPr>
          <a:xfrm>
            <a:off x="841312" y="4426936"/>
            <a:ext cx="5268932" cy="4277299"/>
          </a:xfrm>
          <a:noFill/>
          <a:ln/>
        </p:spPr>
        <p:txBody>
          <a:bodyPr/>
          <a:lstStyle/>
          <a:p>
            <a:pPr eaLnBrk="0" hangingPunct="0">
              <a:lnSpc>
                <a:spcPct val="160000"/>
              </a:lnSpc>
              <a:buClr>
                <a:srgbClr val="A50021"/>
              </a:buClr>
              <a:buSzPct val="150000"/>
              <a:buFontTx/>
              <a:buNone/>
            </a:pPr>
            <a:endParaRPr lang="en-US" sz="1000" dirty="0"/>
          </a:p>
        </p:txBody>
      </p:sp>
    </p:spTree>
    <p:extLst>
      <p:ext uri="{BB962C8B-B14F-4D97-AF65-F5344CB8AC3E}">
        <p14:creationId xmlns:p14="http://schemas.microsoft.com/office/powerpoint/2010/main" val="939036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p>
            <a:fld id="{6956D513-57DA-4086-8255-356D5D2CFA18}" type="slidenum">
              <a:rPr lang="en-US" smtClean="0"/>
              <a:pPr/>
              <a:t>12</a:t>
            </a:fld>
            <a:endParaRPr lang="en-US" smtClean="0"/>
          </a:p>
        </p:txBody>
      </p:sp>
      <p:sp>
        <p:nvSpPr>
          <p:cNvPr id="105475" name="Rectangle 1026"/>
          <p:cNvSpPr>
            <a:spLocks noGrp="1" noRot="1" noChangeAspect="1" noChangeArrowheads="1" noTextEdit="1"/>
          </p:cNvSpPr>
          <p:nvPr>
            <p:ph type="sldImg"/>
          </p:nvPr>
        </p:nvSpPr>
        <p:spPr>
          <a:ln/>
        </p:spPr>
      </p:sp>
      <p:sp>
        <p:nvSpPr>
          <p:cNvPr id="105476" name="Rectangle 1027"/>
          <p:cNvSpPr>
            <a:spLocks noGrp="1" noChangeArrowheads="1"/>
          </p:cNvSpPr>
          <p:nvPr>
            <p:ph type="body" idx="1"/>
          </p:nvPr>
        </p:nvSpPr>
        <p:spPr>
          <a:xfrm>
            <a:off x="841312" y="4426934"/>
            <a:ext cx="5268932" cy="4277300"/>
          </a:xfrm>
          <a:noFill/>
          <a:ln/>
        </p:spPr>
        <p:txBody>
          <a:bodyPr/>
          <a:lstStyle/>
          <a:p>
            <a:endParaRPr lang="en-US" sz="1600" dirty="0"/>
          </a:p>
        </p:txBody>
      </p:sp>
    </p:spTree>
    <p:extLst>
      <p:ext uri="{BB962C8B-B14F-4D97-AF65-F5344CB8AC3E}">
        <p14:creationId xmlns:p14="http://schemas.microsoft.com/office/powerpoint/2010/main" val="2820390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p:spPr>
        <p:txBody>
          <a:bodyPr/>
          <a:lstStyle/>
          <a:p>
            <a:fld id="{2DA1AD9E-58B2-4706-A2AE-30999234F554}" type="slidenum">
              <a:rPr lang="en-US" smtClean="0"/>
              <a:pPr/>
              <a:t>13</a:t>
            </a:fld>
            <a:endParaRPr lang="en-US" smtClean="0"/>
          </a:p>
        </p:txBody>
      </p:sp>
      <p:sp>
        <p:nvSpPr>
          <p:cNvPr id="106499" name="Rectangle 2050"/>
          <p:cNvSpPr>
            <a:spLocks noGrp="1" noRot="1" noChangeAspect="1" noChangeArrowheads="1" noTextEdit="1"/>
          </p:cNvSpPr>
          <p:nvPr>
            <p:ph type="sldImg"/>
          </p:nvPr>
        </p:nvSpPr>
        <p:spPr>
          <a:ln/>
        </p:spPr>
      </p:sp>
      <p:sp>
        <p:nvSpPr>
          <p:cNvPr id="106500" name="Rectangle 2051"/>
          <p:cNvSpPr>
            <a:spLocks noGrp="1" noChangeArrowheads="1"/>
          </p:cNvSpPr>
          <p:nvPr>
            <p:ph type="body" idx="1"/>
          </p:nvPr>
        </p:nvSpPr>
        <p:spPr>
          <a:xfrm>
            <a:off x="841312" y="4426936"/>
            <a:ext cx="5268932" cy="4277299"/>
          </a:xfrm>
          <a:noFill/>
          <a:ln/>
        </p:spPr>
        <p:txBody>
          <a:bodyPr/>
          <a:lstStyle/>
          <a:p>
            <a:pPr eaLnBrk="0" hangingPunct="0">
              <a:lnSpc>
                <a:spcPct val="160000"/>
              </a:lnSpc>
              <a:buClr>
                <a:srgbClr val="A50021"/>
              </a:buClr>
              <a:buSzPct val="150000"/>
              <a:buFontTx/>
              <a:buNone/>
            </a:pPr>
            <a:endParaRPr lang="en-US" sz="1000" dirty="0"/>
          </a:p>
        </p:txBody>
      </p:sp>
    </p:spTree>
    <p:extLst>
      <p:ext uri="{BB962C8B-B14F-4D97-AF65-F5344CB8AC3E}">
        <p14:creationId xmlns:p14="http://schemas.microsoft.com/office/powerpoint/2010/main" val="4196686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p>
            <a:fld id="{6956D513-57DA-4086-8255-356D5D2CFA18}" type="slidenum">
              <a:rPr lang="en-US" smtClean="0"/>
              <a:pPr/>
              <a:t>14</a:t>
            </a:fld>
            <a:endParaRPr lang="en-US" smtClean="0"/>
          </a:p>
        </p:txBody>
      </p:sp>
      <p:sp>
        <p:nvSpPr>
          <p:cNvPr id="105475" name="Rectangle 1026"/>
          <p:cNvSpPr>
            <a:spLocks noGrp="1" noRot="1" noChangeAspect="1" noChangeArrowheads="1" noTextEdit="1"/>
          </p:cNvSpPr>
          <p:nvPr>
            <p:ph type="sldImg"/>
          </p:nvPr>
        </p:nvSpPr>
        <p:spPr>
          <a:ln/>
        </p:spPr>
      </p:sp>
      <p:sp>
        <p:nvSpPr>
          <p:cNvPr id="105476" name="Rectangle 1027"/>
          <p:cNvSpPr>
            <a:spLocks noGrp="1" noChangeArrowheads="1"/>
          </p:cNvSpPr>
          <p:nvPr>
            <p:ph type="body" idx="1"/>
          </p:nvPr>
        </p:nvSpPr>
        <p:spPr>
          <a:xfrm>
            <a:off x="841312" y="4426934"/>
            <a:ext cx="5268932" cy="4277300"/>
          </a:xfrm>
          <a:noFill/>
          <a:ln/>
        </p:spPr>
        <p:txBody>
          <a:bodyPr/>
          <a:lstStyle/>
          <a:p>
            <a:endParaRPr lang="en-US" sz="1600" dirty="0"/>
          </a:p>
        </p:txBody>
      </p:sp>
    </p:spTree>
    <p:extLst>
      <p:ext uri="{BB962C8B-B14F-4D97-AF65-F5344CB8AC3E}">
        <p14:creationId xmlns:p14="http://schemas.microsoft.com/office/powerpoint/2010/main" val="3442492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B7041150-A5B6-4519-90C9-05A28ACA29EF}" type="slidenum">
              <a:rPr lang="en-US" smtClean="0"/>
              <a:pPr/>
              <a:t>15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41312" y="4426936"/>
            <a:ext cx="5268932" cy="4277299"/>
          </a:xfrm>
          <a:noFill/>
          <a:ln/>
        </p:spPr>
        <p:txBody>
          <a:bodyPr/>
          <a:lstStyle/>
          <a:p>
            <a:pPr defTabSz="914350">
              <a:defRPr/>
            </a:pPr>
            <a:endParaRPr lang="en-US" sz="16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769416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p:spPr>
        <p:txBody>
          <a:bodyPr/>
          <a:lstStyle/>
          <a:p>
            <a:fld id="{2DA1AD9E-58B2-4706-A2AE-30999234F554}" type="slidenum">
              <a:rPr lang="en-US" smtClean="0"/>
              <a:pPr/>
              <a:t>16</a:t>
            </a:fld>
            <a:endParaRPr lang="en-US" smtClean="0"/>
          </a:p>
        </p:txBody>
      </p:sp>
      <p:sp>
        <p:nvSpPr>
          <p:cNvPr id="106499" name="Rectangle 2050"/>
          <p:cNvSpPr>
            <a:spLocks noGrp="1" noRot="1" noChangeAspect="1" noChangeArrowheads="1" noTextEdit="1"/>
          </p:cNvSpPr>
          <p:nvPr>
            <p:ph type="sldImg"/>
          </p:nvPr>
        </p:nvSpPr>
        <p:spPr>
          <a:ln/>
        </p:spPr>
      </p:sp>
      <p:sp>
        <p:nvSpPr>
          <p:cNvPr id="106500" name="Rectangle 2051"/>
          <p:cNvSpPr>
            <a:spLocks noGrp="1" noChangeArrowheads="1"/>
          </p:cNvSpPr>
          <p:nvPr>
            <p:ph type="body" idx="1"/>
          </p:nvPr>
        </p:nvSpPr>
        <p:spPr>
          <a:xfrm>
            <a:off x="841312" y="4426936"/>
            <a:ext cx="5268932" cy="4277299"/>
          </a:xfrm>
          <a:noFill/>
          <a:ln/>
        </p:spPr>
        <p:txBody>
          <a:bodyPr/>
          <a:lstStyle/>
          <a:p>
            <a:endParaRPr lang="en-US" sz="1600" dirty="0"/>
          </a:p>
        </p:txBody>
      </p:sp>
    </p:spTree>
    <p:extLst>
      <p:ext uri="{BB962C8B-B14F-4D97-AF65-F5344CB8AC3E}">
        <p14:creationId xmlns:p14="http://schemas.microsoft.com/office/powerpoint/2010/main" val="2316131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p:spPr>
        <p:txBody>
          <a:bodyPr/>
          <a:lstStyle/>
          <a:p>
            <a:fld id="{56AB77F6-46C2-4457-BC68-ADA89D89C11E}" type="slidenum">
              <a:rPr lang="en-US" smtClean="0"/>
              <a:pPr/>
              <a:t>17</a:t>
            </a:fld>
            <a:endParaRPr lang="en-US" smtClean="0"/>
          </a:p>
        </p:txBody>
      </p:sp>
      <p:sp>
        <p:nvSpPr>
          <p:cNvPr id="119811" name="Rectangle 1026"/>
          <p:cNvSpPr>
            <a:spLocks noGrp="1" noRot="1" noChangeAspect="1" noChangeArrowheads="1" noTextEdit="1"/>
          </p:cNvSpPr>
          <p:nvPr>
            <p:ph type="sldImg"/>
          </p:nvPr>
        </p:nvSpPr>
        <p:spPr>
          <a:ln/>
        </p:spPr>
      </p:sp>
      <p:sp>
        <p:nvSpPr>
          <p:cNvPr id="119812" name="Rectangle 1027"/>
          <p:cNvSpPr>
            <a:spLocks noGrp="1" noChangeArrowheads="1"/>
          </p:cNvSpPr>
          <p:nvPr>
            <p:ph type="body" idx="1"/>
          </p:nvPr>
        </p:nvSpPr>
        <p:spPr>
          <a:xfrm>
            <a:off x="841312" y="4426934"/>
            <a:ext cx="5268932" cy="4277300"/>
          </a:xfrm>
          <a:noFill/>
          <a:ln/>
        </p:spPr>
        <p:txBody>
          <a:bodyPr/>
          <a:lstStyle/>
          <a:p>
            <a:endParaRPr lang="en-US" sz="1600" dirty="0"/>
          </a:p>
        </p:txBody>
      </p:sp>
    </p:spTree>
    <p:extLst>
      <p:ext uri="{BB962C8B-B14F-4D97-AF65-F5344CB8AC3E}">
        <p14:creationId xmlns:p14="http://schemas.microsoft.com/office/powerpoint/2010/main" val="2695079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B7041150-A5B6-4519-90C9-05A28ACA29EF}" type="slidenum">
              <a:rPr lang="en-US" smtClean="0"/>
              <a:pPr/>
              <a:t>18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41312" y="4426936"/>
            <a:ext cx="5268932" cy="4277299"/>
          </a:xfrm>
          <a:noFill/>
          <a:ln/>
        </p:spPr>
        <p:txBody>
          <a:bodyPr/>
          <a:lstStyle/>
          <a:p>
            <a:endParaRPr lang="en-US" sz="1600" dirty="0"/>
          </a:p>
        </p:txBody>
      </p:sp>
    </p:spTree>
    <p:extLst>
      <p:ext uri="{BB962C8B-B14F-4D97-AF65-F5344CB8AC3E}">
        <p14:creationId xmlns:p14="http://schemas.microsoft.com/office/powerpoint/2010/main" val="796716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p:spPr>
        <p:txBody>
          <a:bodyPr/>
          <a:lstStyle/>
          <a:p>
            <a:fld id="{56AB77F6-46C2-4457-BC68-ADA89D89C11E}" type="slidenum">
              <a:rPr lang="en-US" smtClean="0"/>
              <a:pPr/>
              <a:t>19</a:t>
            </a:fld>
            <a:endParaRPr lang="en-US" smtClean="0"/>
          </a:p>
        </p:txBody>
      </p:sp>
      <p:sp>
        <p:nvSpPr>
          <p:cNvPr id="119811" name="Rectangle 1026"/>
          <p:cNvSpPr>
            <a:spLocks noGrp="1" noRot="1" noChangeAspect="1" noChangeArrowheads="1" noTextEdit="1"/>
          </p:cNvSpPr>
          <p:nvPr>
            <p:ph type="sldImg"/>
          </p:nvPr>
        </p:nvSpPr>
        <p:spPr>
          <a:ln/>
        </p:spPr>
      </p:sp>
      <p:sp>
        <p:nvSpPr>
          <p:cNvPr id="119812" name="Rectangle 1027"/>
          <p:cNvSpPr>
            <a:spLocks noGrp="1" noChangeArrowheads="1"/>
          </p:cNvSpPr>
          <p:nvPr>
            <p:ph type="body" idx="1"/>
          </p:nvPr>
        </p:nvSpPr>
        <p:spPr>
          <a:xfrm>
            <a:off x="841312" y="4426934"/>
            <a:ext cx="5268932" cy="4277300"/>
          </a:xfrm>
          <a:noFill/>
          <a:ln/>
        </p:spPr>
        <p:txBody>
          <a:bodyPr/>
          <a:lstStyle/>
          <a:p>
            <a:endParaRPr lang="en-US" sz="1600" dirty="0"/>
          </a:p>
        </p:txBody>
      </p:sp>
    </p:spTree>
    <p:extLst>
      <p:ext uri="{BB962C8B-B14F-4D97-AF65-F5344CB8AC3E}">
        <p14:creationId xmlns:p14="http://schemas.microsoft.com/office/powerpoint/2010/main" val="418806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2</a:t>
            </a:fld>
            <a:endParaRPr lang="en-US"/>
          </a:p>
        </p:txBody>
      </p:sp>
    </p:spTree>
    <p:extLst>
      <p:ext uri="{BB962C8B-B14F-4D97-AF65-F5344CB8AC3E}">
        <p14:creationId xmlns:p14="http://schemas.microsoft.com/office/powerpoint/2010/main" val="3240952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B7041150-A5B6-4519-90C9-05A28ACA29EF}" type="slidenum">
              <a:rPr lang="en-US" smtClean="0"/>
              <a:pPr/>
              <a:t>20</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41312" y="4426936"/>
            <a:ext cx="5268932" cy="4277299"/>
          </a:xfrm>
          <a:noFill/>
          <a:ln/>
        </p:spPr>
        <p:txBody>
          <a:bodyPr/>
          <a:lstStyle/>
          <a:p>
            <a:endParaRPr lang="en-US" sz="1600" dirty="0"/>
          </a:p>
        </p:txBody>
      </p:sp>
    </p:spTree>
    <p:extLst>
      <p:ext uri="{BB962C8B-B14F-4D97-AF65-F5344CB8AC3E}">
        <p14:creationId xmlns:p14="http://schemas.microsoft.com/office/powerpoint/2010/main" val="300528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B7041150-A5B6-4519-90C9-05A28ACA29EF}" type="slidenum">
              <a:rPr lang="en-US" smtClean="0"/>
              <a:pPr/>
              <a:t>21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41312" y="4426936"/>
            <a:ext cx="5268932" cy="4277299"/>
          </a:xfrm>
          <a:noFill/>
          <a:ln/>
        </p:spPr>
        <p:txBody>
          <a:bodyPr/>
          <a:lstStyle/>
          <a:p>
            <a:endParaRPr lang="en-US" sz="1600" dirty="0"/>
          </a:p>
        </p:txBody>
      </p:sp>
    </p:spTree>
    <p:extLst>
      <p:ext uri="{BB962C8B-B14F-4D97-AF65-F5344CB8AC3E}">
        <p14:creationId xmlns:p14="http://schemas.microsoft.com/office/powerpoint/2010/main" val="1145638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p:spPr>
        <p:txBody>
          <a:bodyPr/>
          <a:lstStyle/>
          <a:p>
            <a:fld id="{56AB77F6-46C2-4457-BC68-ADA89D89C11E}" type="slidenum">
              <a:rPr lang="en-US" smtClean="0"/>
              <a:pPr/>
              <a:t>22</a:t>
            </a:fld>
            <a:endParaRPr lang="en-US" smtClean="0"/>
          </a:p>
        </p:txBody>
      </p:sp>
      <p:sp>
        <p:nvSpPr>
          <p:cNvPr id="119811" name="Rectangle 1026"/>
          <p:cNvSpPr>
            <a:spLocks noGrp="1" noRot="1" noChangeAspect="1" noChangeArrowheads="1" noTextEdit="1"/>
          </p:cNvSpPr>
          <p:nvPr>
            <p:ph type="sldImg"/>
          </p:nvPr>
        </p:nvSpPr>
        <p:spPr>
          <a:ln/>
        </p:spPr>
      </p:sp>
      <p:sp>
        <p:nvSpPr>
          <p:cNvPr id="119812" name="Rectangle 1027"/>
          <p:cNvSpPr>
            <a:spLocks noGrp="1" noChangeArrowheads="1"/>
          </p:cNvSpPr>
          <p:nvPr>
            <p:ph type="body" idx="1"/>
          </p:nvPr>
        </p:nvSpPr>
        <p:spPr>
          <a:xfrm>
            <a:off x="841312" y="4426934"/>
            <a:ext cx="5268932" cy="4277300"/>
          </a:xfrm>
          <a:noFill/>
          <a:ln/>
        </p:spPr>
        <p:txBody>
          <a:bodyPr/>
          <a:lstStyle/>
          <a:p>
            <a:endParaRPr lang="en-US" sz="1600" dirty="0"/>
          </a:p>
        </p:txBody>
      </p:sp>
    </p:spTree>
    <p:extLst>
      <p:ext uri="{BB962C8B-B14F-4D97-AF65-F5344CB8AC3E}">
        <p14:creationId xmlns:p14="http://schemas.microsoft.com/office/powerpoint/2010/main" val="3358585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B7041150-A5B6-4519-90C9-05A28ACA29EF}" type="slidenum">
              <a:rPr lang="en-US" smtClean="0"/>
              <a:pPr/>
              <a:t>23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41312" y="4426936"/>
            <a:ext cx="5268932" cy="4277299"/>
          </a:xfrm>
          <a:noFill/>
          <a:ln/>
        </p:spPr>
        <p:txBody>
          <a:bodyPr/>
          <a:lstStyle/>
          <a:p>
            <a:pPr eaLnBrk="0" hangingPunct="0">
              <a:lnSpc>
                <a:spcPct val="160000"/>
              </a:lnSpc>
              <a:buClr>
                <a:srgbClr val="A50021"/>
              </a:buClr>
              <a:buSzPct val="150000"/>
              <a:buFontTx/>
              <a:buNone/>
            </a:pPr>
            <a:endParaRPr lang="en-US" sz="1000" dirty="0"/>
          </a:p>
        </p:txBody>
      </p:sp>
    </p:spTree>
    <p:extLst>
      <p:ext uri="{BB962C8B-B14F-4D97-AF65-F5344CB8AC3E}">
        <p14:creationId xmlns:p14="http://schemas.microsoft.com/office/powerpoint/2010/main" val="3063220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B7041150-A5B6-4519-90C9-05A28ACA29EF}" type="slidenum">
              <a:rPr lang="en-US" smtClean="0"/>
              <a:pPr/>
              <a:t>24</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41312" y="4426936"/>
            <a:ext cx="5268932" cy="4277299"/>
          </a:xfrm>
          <a:noFill/>
          <a:ln/>
        </p:spPr>
        <p:txBody>
          <a:bodyPr/>
          <a:lstStyle/>
          <a:p>
            <a:pPr eaLnBrk="0" hangingPunct="0">
              <a:lnSpc>
                <a:spcPct val="160000"/>
              </a:lnSpc>
              <a:buClr>
                <a:srgbClr val="A50021"/>
              </a:buClr>
              <a:buSzPct val="150000"/>
              <a:buFontTx/>
              <a:buNone/>
            </a:pPr>
            <a:endParaRPr lang="en-US" sz="1000" dirty="0"/>
          </a:p>
        </p:txBody>
      </p:sp>
    </p:spTree>
    <p:extLst>
      <p:ext uri="{BB962C8B-B14F-4D97-AF65-F5344CB8AC3E}">
        <p14:creationId xmlns:p14="http://schemas.microsoft.com/office/powerpoint/2010/main" val="1981777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p:spPr>
        <p:txBody>
          <a:bodyPr/>
          <a:lstStyle/>
          <a:p>
            <a:fld id="{56AB77F6-46C2-4457-BC68-ADA89D89C11E}" type="slidenum">
              <a:rPr lang="en-US" smtClean="0"/>
              <a:pPr/>
              <a:t>25</a:t>
            </a:fld>
            <a:endParaRPr lang="en-US" smtClean="0"/>
          </a:p>
        </p:txBody>
      </p:sp>
      <p:sp>
        <p:nvSpPr>
          <p:cNvPr id="119811" name="Rectangle 1026"/>
          <p:cNvSpPr>
            <a:spLocks noGrp="1" noRot="1" noChangeAspect="1" noChangeArrowheads="1" noTextEdit="1"/>
          </p:cNvSpPr>
          <p:nvPr>
            <p:ph type="sldImg"/>
          </p:nvPr>
        </p:nvSpPr>
        <p:spPr>
          <a:ln/>
        </p:spPr>
      </p:sp>
      <p:sp>
        <p:nvSpPr>
          <p:cNvPr id="119812" name="Rectangle 1027"/>
          <p:cNvSpPr>
            <a:spLocks noGrp="1" noChangeArrowheads="1"/>
          </p:cNvSpPr>
          <p:nvPr>
            <p:ph type="body" idx="1"/>
          </p:nvPr>
        </p:nvSpPr>
        <p:spPr>
          <a:xfrm>
            <a:off x="841312" y="4426934"/>
            <a:ext cx="5268932" cy="4277300"/>
          </a:xfrm>
          <a:noFill/>
          <a:ln/>
        </p:spPr>
        <p:txBody>
          <a:bodyPr/>
          <a:lstStyle/>
          <a:p>
            <a:endParaRPr lang="en-US" sz="1600" dirty="0"/>
          </a:p>
        </p:txBody>
      </p:sp>
    </p:spTree>
    <p:extLst>
      <p:ext uri="{BB962C8B-B14F-4D97-AF65-F5344CB8AC3E}">
        <p14:creationId xmlns:p14="http://schemas.microsoft.com/office/powerpoint/2010/main" val="255173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p:spPr>
        <p:txBody>
          <a:bodyPr/>
          <a:lstStyle/>
          <a:p>
            <a:fld id="{56AB77F6-46C2-4457-BC68-ADA89D89C11E}" type="slidenum">
              <a:rPr lang="en-US" smtClean="0"/>
              <a:pPr/>
              <a:t>27</a:t>
            </a:fld>
            <a:endParaRPr lang="en-US" smtClean="0"/>
          </a:p>
        </p:txBody>
      </p:sp>
      <p:sp>
        <p:nvSpPr>
          <p:cNvPr id="119811" name="Rectangle 1026"/>
          <p:cNvSpPr>
            <a:spLocks noGrp="1" noRot="1" noChangeAspect="1" noChangeArrowheads="1" noTextEdit="1"/>
          </p:cNvSpPr>
          <p:nvPr>
            <p:ph type="sldImg"/>
          </p:nvPr>
        </p:nvSpPr>
        <p:spPr>
          <a:ln/>
        </p:spPr>
      </p:sp>
      <p:sp>
        <p:nvSpPr>
          <p:cNvPr id="119812" name="Rectangle 1027"/>
          <p:cNvSpPr>
            <a:spLocks noGrp="1" noChangeArrowheads="1"/>
          </p:cNvSpPr>
          <p:nvPr>
            <p:ph type="body" idx="1"/>
          </p:nvPr>
        </p:nvSpPr>
        <p:spPr>
          <a:xfrm>
            <a:off x="841312" y="4426934"/>
            <a:ext cx="5268932" cy="4277300"/>
          </a:xfrm>
          <a:noFill/>
          <a:ln/>
        </p:spPr>
        <p:txBody>
          <a:bodyPr/>
          <a:lstStyle/>
          <a:p>
            <a:endParaRPr lang="en-US" sz="1600" dirty="0"/>
          </a:p>
        </p:txBody>
      </p:sp>
    </p:spTree>
    <p:extLst>
      <p:ext uri="{BB962C8B-B14F-4D97-AF65-F5344CB8AC3E}">
        <p14:creationId xmlns:p14="http://schemas.microsoft.com/office/powerpoint/2010/main" val="255173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first piece</a:t>
            </a:r>
            <a:r>
              <a:rPr lang="en-US" baseline="0" dirty="0" smtClean="0"/>
              <a:t> of feedback we got on the beta release was that the 4 basic steps the user has to go thru to use the tool weren’t as clear as they could be, so after clicking on the link to the tool on census.gov, a splash screen will now be presented.  This splash screen describes the purpose of the tool, the 4 basic steps, and provides links to FAQs and other information.</a:t>
            </a:r>
          </a:p>
          <a:p>
            <a:endParaRPr lang="en-US" baseline="0" dirty="0" smtClean="0"/>
          </a:p>
          <a:p>
            <a:r>
              <a:rPr lang="en-US" baseline="0" dirty="0" smtClean="0"/>
              <a:t>Closing the splash screen brings the user to…</a:t>
            </a:r>
            <a:endParaRPr lang="en-US" dirty="0"/>
          </a:p>
        </p:txBody>
      </p:sp>
      <p:sp>
        <p:nvSpPr>
          <p:cNvPr id="4" name="Slide Number Placeholder 3"/>
          <p:cNvSpPr>
            <a:spLocks noGrp="1"/>
          </p:cNvSpPr>
          <p:nvPr>
            <p:ph type="sldNum" sz="quarter" idx="10"/>
          </p:nvPr>
        </p:nvSpPr>
        <p:spPr/>
        <p:txBody>
          <a:bodyPr/>
          <a:lstStyle/>
          <a:p>
            <a:fld id="{6E498165-984A-4326-AA17-74D91A76D94D}" type="slidenum">
              <a:rPr lang="en-US" smtClean="0"/>
              <a:t>28</a:t>
            </a:fld>
            <a:endParaRPr lang="en-US"/>
          </a:p>
        </p:txBody>
      </p:sp>
    </p:spTree>
    <p:extLst>
      <p:ext uri="{BB962C8B-B14F-4D97-AF65-F5344CB8AC3E}">
        <p14:creationId xmlns:p14="http://schemas.microsoft.com/office/powerpoint/2010/main" val="1864539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first screen of the tool, which presents a list of broad industry categories for the entrepreneur to select the type of business he/she is considering opening. </a:t>
            </a:r>
            <a:r>
              <a:rPr lang="en-US" dirty="0" smtClean="0"/>
              <a:t>This screen also highlights this as step 1 of 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case, we’ll select “Professional Services”.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E498165-984A-4326-AA17-74D91A76D94D}" type="slidenum">
              <a:rPr lang="en-US" smtClean="0"/>
              <a:t>29</a:t>
            </a:fld>
            <a:endParaRPr lang="en-US"/>
          </a:p>
        </p:txBody>
      </p:sp>
    </p:spTree>
    <p:extLst>
      <p:ext uri="{BB962C8B-B14F-4D97-AF65-F5344CB8AC3E}">
        <p14:creationId xmlns:p14="http://schemas.microsoft.com/office/powerpoint/2010/main" val="568831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a</a:t>
            </a:r>
            <a:r>
              <a:rPr lang="en-US" baseline="0" dirty="0" smtClean="0"/>
              <a:t> broad category brings the user to a list of the detailed types of businesses.  For version 1.0, this list of industries has been expanded from the 17 types of businesses covered in the beta to 29 different industries (see list below).  Versions 1.1, 1.2, and later versions will further expand this list.</a:t>
            </a:r>
          </a:p>
          <a:p>
            <a:endParaRPr lang="en-US" baseline="0" dirty="0" smtClean="0"/>
          </a:p>
          <a:p>
            <a:r>
              <a:rPr lang="en-US" baseline="0" dirty="0" smtClean="0"/>
              <a:t>In this case, we’re selecting Real Estate.</a:t>
            </a:r>
          </a:p>
          <a:p>
            <a:endParaRPr lang="en-US" baseline="0" dirty="0" smtClean="0"/>
          </a:p>
          <a:p>
            <a:r>
              <a:rPr lang="en-US" sz="1200" b="0" i="0" u="none" strike="noStrike" kern="1200" dirty="0" smtClean="0">
                <a:solidFill>
                  <a:schemeClr val="tx1"/>
                </a:solidFill>
                <a:effectLst/>
                <a:latin typeface="+mn-lt"/>
                <a:ea typeface="+mn-ea"/>
                <a:cs typeface="+mn-cs"/>
              </a:rPr>
              <a:t>Construction:</a:t>
            </a:r>
          </a:p>
          <a:p>
            <a:r>
              <a:rPr lang="en-US" sz="1200" b="0" i="0" u="none" strike="noStrike" kern="1200" dirty="0" smtClean="0">
                <a:solidFill>
                  <a:schemeClr val="tx1"/>
                </a:solidFill>
                <a:effectLst/>
                <a:latin typeface="+mn-lt"/>
                <a:ea typeface="+mn-ea"/>
                <a:cs typeface="+mn-cs"/>
              </a:rPr>
              <a:t>Electrical (NAICS 23821)</a:t>
            </a:r>
            <a:r>
              <a:rPr lang="en-US" dirty="0" smtClean="0"/>
              <a:t> </a:t>
            </a:r>
            <a:r>
              <a:rPr lang="en-US" sz="1200" b="0" i="0" u="none" strike="noStrike" kern="1200" dirty="0" smtClean="0">
                <a:solidFill>
                  <a:schemeClr val="tx1"/>
                </a:solidFill>
                <a:effectLst/>
                <a:latin typeface="+mn-lt"/>
                <a:ea typeface="+mn-ea"/>
                <a:cs typeface="+mn-cs"/>
              </a:rPr>
              <a:t>Flooring (NAICS 23833)</a:t>
            </a:r>
            <a:r>
              <a:rPr lang="en-US" dirty="0" smtClean="0"/>
              <a:t> </a:t>
            </a:r>
            <a:r>
              <a:rPr lang="en-US" sz="1200" b="0" i="0" u="none" strike="noStrike" kern="1200" dirty="0" smtClean="0">
                <a:solidFill>
                  <a:schemeClr val="tx1"/>
                </a:solidFill>
                <a:effectLst/>
                <a:latin typeface="+mn-lt"/>
                <a:ea typeface="+mn-ea"/>
                <a:cs typeface="+mn-cs"/>
              </a:rPr>
              <a:t>Painting and wall paper (NAICS 23832)</a:t>
            </a:r>
            <a:r>
              <a:rPr lang="en-US" dirty="0" smtClean="0"/>
              <a:t> </a:t>
            </a:r>
            <a:r>
              <a:rPr lang="en-US" sz="1200" b="0" i="0" u="none" strike="noStrike" kern="1200" dirty="0" smtClean="0">
                <a:solidFill>
                  <a:schemeClr val="tx1"/>
                </a:solidFill>
                <a:effectLst/>
                <a:latin typeface="+mn-lt"/>
                <a:ea typeface="+mn-ea"/>
                <a:cs typeface="+mn-cs"/>
              </a:rPr>
              <a:t>Plumbing (NAICS 23822)</a:t>
            </a:r>
          </a:p>
          <a:p>
            <a:r>
              <a:rPr lang="en-US" sz="1200" b="0" i="0" u="none" strike="noStrike" kern="1200" dirty="0" smtClean="0">
                <a:solidFill>
                  <a:schemeClr val="tx1"/>
                </a:solidFill>
                <a:effectLst/>
                <a:latin typeface="+mn-lt"/>
                <a:ea typeface="+mn-ea"/>
                <a:cs typeface="+mn-cs"/>
              </a:rPr>
              <a:t>Food Services:</a:t>
            </a:r>
          </a:p>
          <a:p>
            <a:r>
              <a:rPr lang="en-US" sz="1200" b="0" i="0" u="none" strike="noStrike" kern="1200" dirty="0" smtClean="0">
                <a:solidFill>
                  <a:schemeClr val="tx1"/>
                </a:solidFill>
                <a:effectLst/>
                <a:latin typeface="+mn-lt"/>
                <a:ea typeface="+mn-ea"/>
                <a:cs typeface="+mn-cs"/>
              </a:rPr>
              <a:t>Caterers (NAICS 72232)</a:t>
            </a:r>
            <a:r>
              <a:rPr lang="en-US" dirty="0" smtClean="0"/>
              <a:t> </a:t>
            </a:r>
            <a:r>
              <a:rPr lang="en-US" sz="1200" b="0" i="0" u="none" strike="noStrike" kern="1200" dirty="0" smtClean="0">
                <a:solidFill>
                  <a:schemeClr val="tx1"/>
                </a:solidFill>
                <a:effectLst/>
                <a:latin typeface="+mn-lt"/>
                <a:ea typeface="+mn-ea"/>
                <a:cs typeface="+mn-cs"/>
              </a:rPr>
              <a:t>Drinking places (NAICS 7224)</a:t>
            </a:r>
            <a:r>
              <a:rPr lang="en-US" dirty="0" smtClean="0"/>
              <a:t> </a:t>
            </a:r>
            <a:r>
              <a:rPr lang="en-US" sz="1200" b="0" i="0" u="none" strike="noStrike" kern="1200" dirty="0" smtClean="0">
                <a:solidFill>
                  <a:schemeClr val="tx1"/>
                </a:solidFill>
                <a:effectLst/>
                <a:latin typeface="+mn-lt"/>
                <a:ea typeface="+mn-ea"/>
                <a:cs typeface="+mn-cs"/>
              </a:rPr>
              <a:t>Restaurants (NAICS 722511)</a:t>
            </a:r>
            <a:r>
              <a:rPr lang="en-US" dirty="0" smtClean="0"/>
              <a:t> </a:t>
            </a:r>
            <a:r>
              <a:rPr lang="en-US" sz="1200" b="0" i="0" u="none" strike="noStrike" kern="1200" dirty="0" smtClean="0">
                <a:solidFill>
                  <a:schemeClr val="tx1"/>
                </a:solidFill>
                <a:effectLst/>
                <a:latin typeface="+mn-lt"/>
                <a:ea typeface="+mn-ea"/>
                <a:cs typeface="+mn-cs"/>
              </a:rPr>
              <a:t>Fast Food (NAICS 722513)</a:t>
            </a:r>
          </a:p>
          <a:p>
            <a:r>
              <a:rPr lang="en-US" sz="1200" b="0" i="0" u="none" strike="noStrike" kern="1200" dirty="0" smtClean="0">
                <a:solidFill>
                  <a:schemeClr val="tx1"/>
                </a:solidFill>
                <a:effectLst/>
                <a:latin typeface="+mn-lt"/>
                <a:ea typeface="+mn-ea"/>
                <a:cs typeface="+mn-cs"/>
              </a:rPr>
              <a:t>Health Care:</a:t>
            </a:r>
          </a:p>
          <a:p>
            <a:r>
              <a:rPr lang="en-US" sz="1200" b="0" i="0" u="none" strike="noStrike" kern="1200" dirty="0" smtClean="0">
                <a:solidFill>
                  <a:schemeClr val="tx1"/>
                </a:solidFill>
                <a:effectLst/>
                <a:latin typeface="+mn-lt"/>
                <a:ea typeface="+mn-ea"/>
                <a:cs typeface="+mn-cs"/>
              </a:rPr>
              <a:t>Chiropractors (NAICS 62131)</a:t>
            </a:r>
            <a:r>
              <a:rPr lang="en-US" dirty="0" smtClean="0"/>
              <a:t> </a:t>
            </a:r>
            <a:r>
              <a:rPr lang="en-US" sz="1200" b="0" i="0" u="none" strike="noStrike" kern="1200" dirty="0" smtClean="0">
                <a:solidFill>
                  <a:schemeClr val="tx1"/>
                </a:solidFill>
                <a:effectLst/>
                <a:latin typeface="+mn-lt"/>
                <a:ea typeface="+mn-ea"/>
                <a:cs typeface="+mn-cs"/>
              </a:rPr>
              <a:t>Dentists (NAICS 62121)</a:t>
            </a:r>
            <a:r>
              <a:rPr lang="en-US" dirty="0" smtClean="0"/>
              <a:t> </a:t>
            </a:r>
            <a:r>
              <a:rPr lang="en-US" sz="1200" b="0" i="0" u="none" strike="noStrike" kern="1200" dirty="0" smtClean="0">
                <a:solidFill>
                  <a:schemeClr val="tx1"/>
                </a:solidFill>
                <a:effectLst/>
                <a:latin typeface="+mn-lt"/>
                <a:ea typeface="+mn-ea"/>
                <a:cs typeface="+mn-cs"/>
              </a:rPr>
              <a:t>Doctors (NAICS 62111)</a:t>
            </a:r>
            <a:r>
              <a:rPr lang="en-US" dirty="0" smtClean="0"/>
              <a:t> </a:t>
            </a:r>
            <a:r>
              <a:rPr lang="en-US" sz="1200" b="0" i="0" u="none" strike="noStrike" kern="1200" dirty="0" smtClean="0">
                <a:solidFill>
                  <a:schemeClr val="tx1"/>
                </a:solidFill>
                <a:effectLst/>
                <a:latin typeface="+mn-lt"/>
                <a:ea typeface="+mn-ea"/>
                <a:cs typeface="+mn-cs"/>
              </a:rPr>
              <a:t>Therapists (NAICS 62134)</a:t>
            </a:r>
            <a:r>
              <a:rPr lang="en-US" dirty="0" smtClean="0"/>
              <a:t> </a:t>
            </a:r>
            <a:r>
              <a:rPr lang="en-US" sz="1200" b="0" i="0" u="none" strike="noStrike" kern="1200" dirty="0" smtClean="0">
                <a:solidFill>
                  <a:schemeClr val="tx1"/>
                </a:solidFill>
                <a:effectLst/>
                <a:latin typeface="+mn-lt"/>
                <a:ea typeface="+mn-ea"/>
                <a:cs typeface="+mn-cs"/>
              </a:rPr>
              <a:t>Optometrists (NAICS 62132)</a:t>
            </a:r>
          </a:p>
          <a:p>
            <a:r>
              <a:rPr lang="en-US" sz="1200" b="0" i="0" u="none" strike="noStrike" kern="1200" dirty="0" smtClean="0">
                <a:solidFill>
                  <a:schemeClr val="tx1"/>
                </a:solidFill>
                <a:effectLst/>
                <a:latin typeface="+mn-lt"/>
                <a:ea typeface="+mn-ea"/>
                <a:cs typeface="+mn-cs"/>
              </a:rPr>
              <a:t>Personal</a:t>
            </a:r>
            <a:r>
              <a:rPr lang="en-US" sz="1200" b="0" i="0" u="none" strike="noStrike" kern="1200" baseline="0" dirty="0" smtClean="0">
                <a:solidFill>
                  <a:schemeClr val="tx1"/>
                </a:solidFill>
                <a:effectLst/>
                <a:latin typeface="+mn-lt"/>
                <a:ea typeface="+mn-ea"/>
                <a:cs typeface="+mn-cs"/>
              </a:rPr>
              <a:t> Services:</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Auto repair (NAICS 8111)</a:t>
            </a:r>
            <a:r>
              <a:rPr lang="en-US" dirty="0" smtClean="0"/>
              <a:t> </a:t>
            </a:r>
            <a:r>
              <a:rPr lang="en-US" sz="1200" b="0" i="0" u="none" strike="noStrike" kern="1200" dirty="0" smtClean="0">
                <a:solidFill>
                  <a:schemeClr val="tx1"/>
                </a:solidFill>
                <a:effectLst/>
                <a:latin typeface="+mn-lt"/>
                <a:ea typeface="+mn-ea"/>
                <a:cs typeface="+mn-cs"/>
              </a:rPr>
              <a:t>Beauty salons (NAICS 812112)</a:t>
            </a:r>
            <a:r>
              <a:rPr lang="en-US" dirty="0" smtClean="0"/>
              <a:t> </a:t>
            </a:r>
            <a:r>
              <a:rPr lang="en-US" sz="1200" b="0" i="0" u="none" strike="noStrike" kern="1200" dirty="0" smtClean="0">
                <a:solidFill>
                  <a:schemeClr val="tx1"/>
                </a:solidFill>
                <a:effectLst/>
                <a:latin typeface="+mn-lt"/>
                <a:ea typeface="+mn-ea"/>
                <a:cs typeface="+mn-cs"/>
              </a:rPr>
              <a:t>Day Care (NAICS 62441)</a:t>
            </a:r>
            <a:r>
              <a:rPr lang="en-US" dirty="0" smtClean="0"/>
              <a:t> </a:t>
            </a:r>
            <a:r>
              <a:rPr lang="en-US" sz="1200" b="0" i="0" u="none" strike="noStrike" kern="1200" dirty="0" smtClean="0">
                <a:solidFill>
                  <a:schemeClr val="tx1"/>
                </a:solidFill>
                <a:effectLst/>
                <a:latin typeface="+mn-lt"/>
                <a:ea typeface="+mn-ea"/>
                <a:cs typeface="+mn-cs"/>
              </a:rPr>
              <a:t>Landscaping (NAICS 56173)</a:t>
            </a:r>
            <a:r>
              <a:rPr lang="en-US" dirty="0" smtClean="0"/>
              <a:t> </a:t>
            </a:r>
            <a:r>
              <a:rPr lang="en-US" sz="1200" b="0" i="0" u="none" strike="noStrike" kern="1200" dirty="0" smtClean="0">
                <a:solidFill>
                  <a:schemeClr val="tx1"/>
                </a:solidFill>
                <a:effectLst/>
                <a:latin typeface="+mn-lt"/>
                <a:ea typeface="+mn-ea"/>
                <a:cs typeface="+mn-cs"/>
              </a:rPr>
              <a:t>Taxi services (NAICS 48531)</a:t>
            </a:r>
            <a:r>
              <a:rPr lang="en-US" dirty="0" smtClean="0"/>
              <a:t> </a:t>
            </a:r>
            <a:r>
              <a:rPr lang="en-US" sz="1200" b="0" i="0" u="none" strike="noStrike" kern="1200" dirty="0" smtClean="0">
                <a:solidFill>
                  <a:schemeClr val="tx1"/>
                </a:solidFill>
                <a:effectLst/>
                <a:latin typeface="+mn-lt"/>
                <a:ea typeface="+mn-ea"/>
                <a:cs typeface="+mn-cs"/>
              </a:rPr>
              <a:t>Travel agencies (NAICS 56151)</a:t>
            </a:r>
          </a:p>
          <a:p>
            <a:r>
              <a:rPr lang="en-US" sz="1200" b="0" i="0" u="none" strike="noStrike" kern="1200" dirty="0" smtClean="0">
                <a:solidFill>
                  <a:schemeClr val="tx1"/>
                </a:solidFill>
                <a:effectLst/>
                <a:latin typeface="+mn-lt"/>
                <a:ea typeface="+mn-ea"/>
                <a:cs typeface="+mn-cs"/>
              </a:rPr>
              <a:t>Professional</a:t>
            </a:r>
            <a:r>
              <a:rPr lang="en-US" sz="1200" b="0" i="0" u="none" strike="noStrike" kern="1200" baseline="0" dirty="0" smtClean="0">
                <a:solidFill>
                  <a:schemeClr val="tx1"/>
                </a:solidFill>
                <a:effectLst/>
                <a:latin typeface="+mn-lt"/>
                <a:ea typeface="+mn-ea"/>
                <a:cs typeface="+mn-cs"/>
              </a:rPr>
              <a:t> Services:</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Accounting  (NAICS 54121)</a:t>
            </a:r>
            <a:r>
              <a:rPr lang="en-US" dirty="0" smtClean="0"/>
              <a:t> </a:t>
            </a:r>
            <a:r>
              <a:rPr lang="en-US" sz="1200" b="0" i="0" u="none" strike="noStrike" kern="1200" dirty="0" smtClean="0">
                <a:solidFill>
                  <a:schemeClr val="tx1"/>
                </a:solidFill>
                <a:effectLst/>
                <a:latin typeface="+mn-lt"/>
                <a:ea typeface="+mn-ea"/>
                <a:cs typeface="+mn-cs"/>
              </a:rPr>
              <a:t>Consulting (NAICS 54161)</a:t>
            </a:r>
            <a:r>
              <a:rPr lang="en-US" dirty="0" smtClean="0"/>
              <a:t> </a:t>
            </a:r>
            <a:r>
              <a:rPr lang="en-US" sz="1200" b="0" i="0" u="none" strike="noStrike" kern="1200" dirty="0" smtClean="0">
                <a:solidFill>
                  <a:schemeClr val="tx1"/>
                </a:solidFill>
                <a:effectLst/>
                <a:latin typeface="+mn-lt"/>
                <a:ea typeface="+mn-ea"/>
                <a:cs typeface="+mn-cs"/>
              </a:rPr>
              <a:t>Insurance (NAICS 52421)</a:t>
            </a:r>
            <a:r>
              <a:rPr lang="en-US" dirty="0" smtClean="0"/>
              <a:t> </a:t>
            </a:r>
            <a:r>
              <a:rPr lang="en-US" sz="1200" b="0" i="0" u="none" strike="noStrike" kern="1200" dirty="0" smtClean="0">
                <a:solidFill>
                  <a:schemeClr val="tx1"/>
                </a:solidFill>
                <a:effectLst/>
                <a:latin typeface="+mn-lt"/>
                <a:ea typeface="+mn-ea"/>
                <a:cs typeface="+mn-cs"/>
              </a:rPr>
              <a:t>Lawyers (NAICS 54111)</a:t>
            </a:r>
            <a:r>
              <a:rPr lang="en-US" dirty="0" smtClean="0"/>
              <a:t> </a:t>
            </a:r>
            <a:r>
              <a:rPr lang="en-US" sz="1200" b="0" i="0" u="none" strike="noStrike" kern="1200" dirty="0" smtClean="0">
                <a:solidFill>
                  <a:schemeClr val="tx1"/>
                </a:solidFill>
                <a:effectLst/>
                <a:latin typeface="+mn-lt"/>
                <a:ea typeface="+mn-ea"/>
                <a:cs typeface="+mn-cs"/>
              </a:rPr>
              <a:t>Real Estate (NAICS 53121)</a:t>
            </a:r>
            <a:r>
              <a:rPr lang="en-US" dirty="0" smtClean="0"/>
              <a:t> </a:t>
            </a:r>
          </a:p>
          <a:p>
            <a:r>
              <a:rPr lang="en-US" sz="1200" b="0" i="0" u="none" strike="noStrike" kern="1200" dirty="0" smtClean="0">
                <a:solidFill>
                  <a:schemeClr val="tx1"/>
                </a:solidFill>
                <a:effectLst/>
                <a:latin typeface="+mn-lt"/>
                <a:ea typeface="+mn-ea"/>
                <a:cs typeface="+mn-cs"/>
              </a:rPr>
              <a:t>Retail:</a:t>
            </a:r>
          </a:p>
          <a:p>
            <a:r>
              <a:rPr lang="en-US" sz="1200" b="0" i="0" u="none" strike="noStrike" kern="1200" dirty="0" smtClean="0">
                <a:solidFill>
                  <a:schemeClr val="tx1"/>
                </a:solidFill>
                <a:effectLst/>
                <a:latin typeface="+mn-lt"/>
                <a:ea typeface="+mn-ea"/>
                <a:cs typeface="+mn-cs"/>
              </a:rPr>
              <a:t>Liquor Stores (NAICS 44531)</a:t>
            </a:r>
            <a:r>
              <a:rPr lang="en-US" dirty="0" smtClean="0"/>
              <a:t> </a:t>
            </a:r>
            <a:r>
              <a:rPr lang="en-US" sz="1200" b="0" i="0" u="none" strike="noStrike" kern="1200" dirty="0" smtClean="0">
                <a:solidFill>
                  <a:schemeClr val="tx1"/>
                </a:solidFill>
                <a:effectLst/>
                <a:latin typeface="+mn-lt"/>
                <a:ea typeface="+mn-ea"/>
                <a:cs typeface="+mn-cs"/>
              </a:rPr>
              <a:t>Convenience Stores (NAICS 44512)</a:t>
            </a:r>
            <a:r>
              <a:rPr lang="en-US" dirty="0" smtClean="0"/>
              <a:t> </a:t>
            </a:r>
            <a:r>
              <a:rPr lang="en-US" sz="1200" b="0" i="0" u="none" strike="noStrike" kern="1200" dirty="0" smtClean="0">
                <a:solidFill>
                  <a:schemeClr val="tx1"/>
                </a:solidFill>
                <a:effectLst/>
                <a:latin typeface="+mn-lt"/>
                <a:ea typeface="+mn-ea"/>
                <a:cs typeface="+mn-cs"/>
              </a:rPr>
              <a:t>Florists (NAICS 45311)</a:t>
            </a:r>
            <a:r>
              <a:rPr lang="en-US" dirty="0" smtClean="0"/>
              <a:t> </a:t>
            </a:r>
            <a:r>
              <a:rPr lang="en-US" sz="1200" b="0" i="0" u="none" strike="noStrike" kern="1200" dirty="0" smtClean="0">
                <a:solidFill>
                  <a:schemeClr val="tx1"/>
                </a:solidFill>
                <a:effectLst/>
                <a:latin typeface="+mn-lt"/>
                <a:ea typeface="+mn-ea"/>
                <a:cs typeface="+mn-cs"/>
              </a:rPr>
              <a:t>Gas Stations (NAICS 4471)</a:t>
            </a:r>
            <a:r>
              <a:rPr lang="en-US" dirty="0" smtClean="0"/>
              <a:t> </a:t>
            </a:r>
            <a:r>
              <a:rPr lang="en-US" sz="1200" b="0" i="0" u="none" strike="noStrike" kern="1200" dirty="0" smtClean="0">
                <a:solidFill>
                  <a:schemeClr val="tx1"/>
                </a:solidFill>
                <a:effectLst/>
                <a:latin typeface="+mn-lt"/>
                <a:ea typeface="+mn-ea"/>
                <a:cs typeface="+mn-cs"/>
              </a:rPr>
              <a:t>Used Car Dealers (NAICS 44112)</a:t>
            </a:r>
            <a:r>
              <a:rPr lang="en-US" dirty="0" smtClean="0"/>
              <a:t> </a:t>
            </a:r>
            <a:endParaRPr lang="en-US" dirty="0"/>
          </a:p>
        </p:txBody>
      </p:sp>
      <p:sp>
        <p:nvSpPr>
          <p:cNvPr id="4" name="Slide Number Placeholder 3"/>
          <p:cNvSpPr>
            <a:spLocks noGrp="1"/>
          </p:cNvSpPr>
          <p:nvPr>
            <p:ph type="sldNum" sz="quarter" idx="10"/>
          </p:nvPr>
        </p:nvSpPr>
        <p:spPr/>
        <p:txBody>
          <a:bodyPr/>
          <a:lstStyle/>
          <a:p>
            <a:fld id="{6E498165-984A-4326-AA17-74D91A76D94D}" type="slidenum">
              <a:rPr lang="en-US" smtClean="0"/>
              <a:t>30</a:t>
            </a:fld>
            <a:endParaRPr lang="en-US"/>
          </a:p>
        </p:txBody>
      </p:sp>
    </p:spTree>
    <p:extLst>
      <p:ext uri="{BB962C8B-B14F-4D97-AF65-F5344CB8AC3E}">
        <p14:creationId xmlns:p14="http://schemas.microsoft.com/office/powerpoint/2010/main" val="160533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p>
            <a:fld id="{449D8090-2406-484F-A6DB-947D2B76E17A}" type="slidenum">
              <a:rPr lang="en-US" smtClean="0"/>
              <a:pPr/>
              <a:t>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841312" y="4426934"/>
            <a:ext cx="5268932" cy="4277300"/>
          </a:xfrm>
          <a:noFill/>
          <a:ln/>
        </p:spPr>
        <p:txBody>
          <a:bodyPr/>
          <a:lstStyle/>
          <a:p>
            <a:endParaRPr lang="en-US" sz="1600" dirty="0"/>
          </a:p>
        </p:txBody>
      </p:sp>
    </p:spTree>
    <p:extLst>
      <p:ext uri="{BB962C8B-B14F-4D97-AF65-F5344CB8AC3E}">
        <p14:creationId xmlns:p14="http://schemas.microsoft.com/office/powerpoint/2010/main" val="70861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selecting their</a:t>
            </a:r>
            <a:r>
              <a:rPr lang="en-US" baseline="0" dirty="0" smtClean="0"/>
              <a:t> type of business in step 1, in step 2 the user selects the area where they are considering opening the business.  3 ways of making this selection are provided… </a:t>
            </a:r>
          </a:p>
          <a:p>
            <a:endParaRPr lang="en-US" baseline="0" dirty="0" smtClean="0"/>
          </a:p>
          <a:p>
            <a:r>
              <a:rPr lang="en-US" baseline="0" dirty="0" smtClean="0"/>
              <a:t>entering a location in the search box, </a:t>
            </a:r>
          </a:p>
          <a:p>
            <a:r>
              <a:rPr lang="en-US" baseline="0" dirty="0" smtClean="0"/>
              <a:t>going to the location where the user is currently physically located, or </a:t>
            </a:r>
          </a:p>
          <a:p>
            <a:r>
              <a:rPr lang="en-US" baseline="0" dirty="0" smtClean="0"/>
              <a:t>using the map to zoom to the location. </a:t>
            </a:r>
          </a:p>
        </p:txBody>
      </p:sp>
      <p:sp>
        <p:nvSpPr>
          <p:cNvPr id="4" name="Slide Number Placeholder 3"/>
          <p:cNvSpPr>
            <a:spLocks noGrp="1"/>
          </p:cNvSpPr>
          <p:nvPr>
            <p:ph type="sldNum" sz="quarter" idx="10"/>
          </p:nvPr>
        </p:nvSpPr>
        <p:spPr/>
        <p:txBody>
          <a:bodyPr/>
          <a:lstStyle/>
          <a:p>
            <a:fld id="{6E498165-984A-4326-AA17-74D91A76D94D}" type="slidenum">
              <a:rPr lang="en-US" smtClean="0"/>
              <a:t>31</a:t>
            </a:fld>
            <a:endParaRPr lang="en-US"/>
          </a:p>
        </p:txBody>
      </p:sp>
    </p:spTree>
    <p:extLst>
      <p:ext uri="{BB962C8B-B14F-4D97-AF65-F5344CB8AC3E}">
        <p14:creationId xmlns:p14="http://schemas.microsoft.com/office/powerpoint/2010/main" val="123007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a:t>
            </a:r>
            <a:r>
              <a:rPr lang="en-US" baseline="0" dirty="0" smtClean="0"/>
              <a:t> the user has selected Austin TX, and the map zooms to Travis County.</a:t>
            </a:r>
          </a:p>
          <a:p>
            <a:endParaRPr lang="en-US" baseline="0" dirty="0" smtClean="0"/>
          </a:p>
          <a:p>
            <a:r>
              <a:rPr lang="en-US" baseline="0" dirty="0" smtClean="0"/>
              <a:t>After selecting the area, the Map Parameters menu also builds.  This menu not only includes the 4 demographic characteristics provided in  the beta version but also adds additional demographic and economic characteristics of the proposed business’ customers and competitors.  In addition, based on feedback from users, an initial set of 3</a:t>
            </a:r>
            <a:r>
              <a:rPr lang="en-US" baseline="30000" dirty="0" smtClean="0"/>
              <a:t>rd</a:t>
            </a:r>
            <a:r>
              <a:rPr lang="en-US" baseline="0" dirty="0" smtClean="0"/>
              <a:t> party data (Consumer Spending) is also now available.</a:t>
            </a:r>
          </a:p>
          <a:p>
            <a:endParaRPr lang="en-US" baseline="0" dirty="0" smtClean="0"/>
          </a:p>
          <a:p>
            <a:r>
              <a:rPr lang="en-US" baseline="0" dirty="0" smtClean="0"/>
              <a:t>The user can now further refine the area where he/she is considering locating their business using the data presented in the Map Parameters menu.  This is Step 3 in the process.</a:t>
            </a:r>
            <a:endParaRPr lang="en-US" dirty="0"/>
          </a:p>
        </p:txBody>
      </p:sp>
      <p:sp>
        <p:nvSpPr>
          <p:cNvPr id="4" name="Slide Number Placeholder 3"/>
          <p:cNvSpPr>
            <a:spLocks noGrp="1"/>
          </p:cNvSpPr>
          <p:nvPr>
            <p:ph type="sldNum" sz="quarter" idx="10"/>
          </p:nvPr>
        </p:nvSpPr>
        <p:spPr/>
        <p:txBody>
          <a:bodyPr/>
          <a:lstStyle/>
          <a:p>
            <a:fld id="{6E498165-984A-4326-AA17-74D91A76D94D}" type="slidenum">
              <a:rPr lang="en-US" smtClean="0"/>
              <a:t>32</a:t>
            </a:fld>
            <a:endParaRPr lang="en-US"/>
          </a:p>
        </p:txBody>
      </p:sp>
    </p:spTree>
    <p:extLst>
      <p:ext uri="{BB962C8B-B14F-4D97-AF65-F5344CB8AC3E}">
        <p14:creationId xmlns:p14="http://schemas.microsoft.com/office/powerpoint/2010/main" val="3067287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Map Parameters menu, the user can choose the data variable to display</a:t>
            </a:r>
            <a:r>
              <a:rPr lang="en-US" baseline="0" dirty="0" smtClean="0"/>
              <a:t> on the map.  In this case, we have selected Total Population, which is highlighted in red in the menu and is also shown at the top of the map. “Display” is also highlighted in the options below the Map Parameters menu.</a:t>
            </a:r>
          </a:p>
        </p:txBody>
      </p:sp>
      <p:sp>
        <p:nvSpPr>
          <p:cNvPr id="4" name="Slide Number Placeholder 3"/>
          <p:cNvSpPr>
            <a:spLocks noGrp="1"/>
          </p:cNvSpPr>
          <p:nvPr>
            <p:ph type="sldNum" sz="quarter" idx="10"/>
          </p:nvPr>
        </p:nvSpPr>
        <p:spPr/>
        <p:txBody>
          <a:bodyPr/>
          <a:lstStyle/>
          <a:p>
            <a:fld id="{6E498165-984A-4326-AA17-74D91A76D94D}" type="slidenum">
              <a:rPr lang="en-US" smtClean="0"/>
              <a:t>33</a:t>
            </a:fld>
            <a:endParaRPr lang="en-US"/>
          </a:p>
        </p:txBody>
      </p:sp>
    </p:spTree>
    <p:extLst>
      <p:ext uri="{BB962C8B-B14F-4D97-AF65-F5344CB8AC3E}">
        <p14:creationId xmlns:p14="http://schemas.microsoft.com/office/powerpoint/2010/main" val="361151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the Map Parameters menu, the user can also choose up to 3 </a:t>
            </a:r>
            <a:r>
              <a:rPr lang="en-US" baseline="0" dirty="0" smtClean="0"/>
              <a:t> variables to filter the areas presented in the map on. In this case, we have selected Median Household Income &gt; $100,000 , which is highlighted in red in the menu and is also shown at the top of the map. “Filter” is also highlighted in the options below the Map Parameters menu.</a:t>
            </a:r>
          </a:p>
          <a:p>
            <a:endParaRPr lang="en-US" baseline="0" dirty="0" smtClean="0"/>
          </a:p>
          <a:p>
            <a:r>
              <a:rPr lang="en-US" baseline="0" dirty="0" smtClean="0"/>
              <a:t>In addition to choosing the data to view, this page also allows the user to zoom from County down to lower geographic levels and back up again.  At the bottom of the map is a menu that allows the user to do this In  this case, the user has drilled down to see tracts in Austin.  Drilling down in the map modifies the parameters menu by not including parameters that aren’t available at the lower geographic levels.</a:t>
            </a:r>
          </a:p>
          <a:p>
            <a:endParaRPr lang="en-US" baseline="0" dirty="0" smtClean="0"/>
          </a:p>
          <a:p>
            <a:r>
              <a:rPr lang="en-US" baseline="0" dirty="0" smtClean="0"/>
              <a:t>Once the user has decided on the area he/she is interested in, clicking on that area on the map brings up a popup containing the data and the link to the profile report.</a:t>
            </a:r>
            <a:endParaRPr lang="en-US" dirty="0"/>
          </a:p>
        </p:txBody>
      </p:sp>
      <p:sp>
        <p:nvSpPr>
          <p:cNvPr id="4" name="Slide Number Placeholder 3"/>
          <p:cNvSpPr>
            <a:spLocks noGrp="1"/>
          </p:cNvSpPr>
          <p:nvPr>
            <p:ph type="sldNum" sz="quarter" idx="10"/>
          </p:nvPr>
        </p:nvSpPr>
        <p:spPr/>
        <p:txBody>
          <a:bodyPr/>
          <a:lstStyle/>
          <a:p>
            <a:fld id="{6E498165-984A-4326-AA17-74D91A76D94D}" type="slidenum">
              <a:rPr lang="en-US" smtClean="0"/>
              <a:t>34</a:t>
            </a:fld>
            <a:endParaRPr lang="en-US"/>
          </a:p>
        </p:txBody>
      </p:sp>
    </p:spTree>
    <p:extLst>
      <p:ext uri="{BB962C8B-B14F-4D97-AF65-F5344CB8AC3E}">
        <p14:creationId xmlns:p14="http://schemas.microsoft.com/office/powerpoint/2010/main" val="361151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the user has decided on the area he/she is interested in, clicking on that area on the map brings up a popup containing the data and the link to the profile report.  This is step 4…</a:t>
            </a:r>
            <a:endParaRPr lang="en-US" dirty="0"/>
          </a:p>
        </p:txBody>
      </p:sp>
      <p:sp>
        <p:nvSpPr>
          <p:cNvPr id="4" name="Slide Number Placeholder 3"/>
          <p:cNvSpPr>
            <a:spLocks noGrp="1"/>
          </p:cNvSpPr>
          <p:nvPr>
            <p:ph type="sldNum" sz="quarter" idx="10"/>
          </p:nvPr>
        </p:nvSpPr>
        <p:spPr/>
        <p:txBody>
          <a:bodyPr/>
          <a:lstStyle/>
          <a:p>
            <a:fld id="{6E498165-984A-4326-AA17-74D91A76D94D}" type="slidenum">
              <a:rPr lang="en-US" smtClean="0"/>
              <a:t>35</a:t>
            </a:fld>
            <a:endParaRPr lang="en-US"/>
          </a:p>
        </p:txBody>
      </p:sp>
    </p:spTree>
    <p:extLst>
      <p:ext uri="{BB962C8B-B14F-4D97-AF65-F5344CB8AC3E}">
        <p14:creationId xmlns:p14="http://schemas.microsoft.com/office/powerpoint/2010/main" val="361151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report includes all of the data</a:t>
            </a:r>
            <a:r>
              <a:rPr lang="en-US" baseline="0" dirty="0" smtClean="0"/>
              <a:t> shown in the Parameters menu as well as time series bar charts. The report can be printed off or downloaded as an rtf file… future versions of the tool will include export to Excel and a Business Plan template functionality.</a:t>
            </a:r>
            <a:endParaRPr lang="en-US" dirty="0"/>
          </a:p>
        </p:txBody>
      </p:sp>
      <p:sp>
        <p:nvSpPr>
          <p:cNvPr id="4" name="Slide Number Placeholder 3"/>
          <p:cNvSpPr>
            <a:spLocks noGrp="1"/>
          </p:cNvSpPr>
          <p:nvPr>
            <p:ph type="sldNum" sz="quarter" idx="10"/>
          </p:nvPr>
        </p:nvSpPr>
        <p:spPr/>
        <p:txBody>
          <a:bodyPr/>
          <a:lstStyle/>
          <a:p>
            <a:fld id="{6E498165-984A-4326-AA17-74D91A76D94D}" type="slidenum">
              <a:rPr lang="en-US" smtClean="0"/>
              <a:t>36</a:t>
            </a:fld>
            <a:endParaRPr lang="en-US"/>
          </a:p>
        </p:txBody>
      </p:sp>
    </p:spTree>
    <p:extLst>
      <p:ext uri="{BB962C8B-B14F-4D97-AF65-F5344CB8AC3E}">
        <p14:creationId xmlns:p14="http://schemas.microsoft.com/office/powerpoint/2010/main" val="1955042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p:spPr>
        <p:txBody>
          <a:bodyPr/>
          <a:lstStyle/>
          <a:p>
            <a:fld id="{56AB77F6-46C2-4457-BC68-ADA89D89C11E}" type="slidenum">
              <a:rPr lang="en-US" smtClean="0"/>
              <a:pPr/>
              <a:t>37</a:t>
            </a:fld>
            <a:endParaRPr lang="en-US" smtClean="0"/>
          </a:p>
        </p:txBody>
      </p:sp>
      <p:sp>
        <p:nvSpPr>
          <p:cNvPr id="119811" name="Rectangle 1026"/>
          <p:cNvSpPr>
            <a:spLocks noGrp="1" noRot="1" noChangeAspect="1" noChangeArrowheads="1" noTextEdit="1"/>
          </p:cNvSpPr>
          <p:nvPr>
            <p:ph type="sldImg"/>
          </p:nvPr>
        </p:nvSpPr>
        <p:spPr>
          <a:ln/>
        </p:spPr>
      </p:sp>
      <p:sp>
        <p:nvSpPr>
          <p:cNvPr id="119812" name="Rectangle 1027"/>
          <p:cNvSpPr>
            <a:spLocks noGrp="1" noChangeArrowheads="1"/>
          </p:cNvSpPr>
          <p:nvPr>
            <p:ph type="body" idx="1"/>
          </p:nvPr>
        </p:nvSpPr>
        <p:spPr>
          <a:xfrm>
            <a:off x="841312" y="4426934"/>
            <a:ext cx="5268932" cy="4277300"/>
          </a:xfrm>
          <a:noFill/>
          <a:ln/>
        </p:spPr>
        <p:txBody>
          <a:bodyPr/>
          <a:lstStyle/>
          <a:p>
            <a:endParaRPr lang="en-US" sz="1600" dirty="0"/>
          </a:p>
        </p:txBody>
      </p:sp>
    </p:spTree>
    <p:extLst>
      <p:ext uri="{BB962C8B-B14F-4D97-AF65-F5344CB8AC3E}">
        <p14:creationId xmlns:p14="http://schemas.microsoft.com/office/powerpoint/2010/main" val="3358585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38</a:t>
            </a:fld>
            <a:endParaRPr lang="en-US"/>
          </a:p>
        </p:txBody>
      </p:sp>
    </p:spTree>
    <p:extLst>
      <p:ext uri="{BB962C8B-B14F-4D97-AF65-F5344CB8AC3E}">
        <p14:creationId xmlns:p14="http://schemas.microsoft.com/office/powerpoint/2010/main" val="3240952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39</a:t>
            </a:fld>
            <a:endParaRPr lang="en-US"/>
          </a:p>
        </p:txBody>
      </p:sp>
    </p:spTree>
    <p:extLst>
      <p:ext uri="{BB962C8B-B14F-4D97-AF65-F5344CB8AC3E}">
        <p14:creationId xmlns:p14="http://schemas.microsoft.com/office/powerpoint/2010/main" val="4293166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40</a:t>
            </a:fld>
            <a:endParaRPr lang="en-US"/>
          </a:p>
        </p:txBody>
      </p:sp>
    </p:spTree>
    <p:extLst>
      <p:ext uri="{BB962C8B-B14F-4D97-AF65-F5344CB8AC3E}">
        <p14:creationId xmlns:p14="http://schemas.microsoft.com/office/powerpoint/2010/main" val="159815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B7041150-A5B6-4519-90C9-05A28ACA29EF}" type="slidenum">
              <a:rPr lang="en-US" smtClean="0"/>
              <a:pPr/>
              <a:t>4</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41312" y="4426936"/>
            <a:ext cx="5268932" cy="4277299"/>
          </a:xfrm>
          <a:noFill/>
          <a:ln/>
        </p:spPr>
        <p:txBody>
          <a:bodyPr/>
          <a:lstStyle/>
          <a:p>
            <a:pPr defTabSz="914350">
              <a:defRPr/>
            </a:pPr>
            <a:endParaRPr lang="en-US" sz="16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80084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p:spPr>
        <p:txBody>
          <a:bodyPr/>
          <a:lstStyle/>
          <a:p>
            <a:fld id="{56BE7A78-496F-4515-960D-0EE5460B3C08}" type="slidenum">
              <a:rPr lang="en-US" smtClean="0"/>
              <a:pPr/>
              <a:t>5</a:t>
            </a:fld>
            <a:endParaRPr lang="en-US" smtClean="0"/>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xfrm>
            <a:off x="841312" y="4426934"/>
            <a:ext cx="5268932" cy="4277300"/>
          </a:xfrm>
          <a:noFill/>
          <a:ln/>
        </p:spPr>
        <p:txBody>
          <a:bodyPr/>
          <a:lstStyle/>
          <a:p>
            <a:r>
              <a:rPr lang="en-US" sz="1600" dirty="0" smtClean="0"/>
              <a:t>ISP provides access</a:t>
            </a:r>
            <a:r>
              <a:rPr lang="en-US" sz="1600" baseline="0" dirty="0" smtClean="0"/>
              <a:t> to all data from Census for a given industry.\</a:t>
            </a:r>
          </a:p>
          <a:p>
            <a:endParaRPr lang="en-US" sz="1600" baseline="0" dirty="0" smtClean="0"/>
          </a:p>
          <a:p>
            <a:r>
              <a:rPr lang="en-US" sz="1600" baseline="0" dirty="0" smtClean="0"/>
              <a:t>2 methods of selecting the industry – tree and search.</a:t>
            </a:r>
          </a:p>
          <a:p>
            <a:endParaRPr lang="en-US" sz="1600" baseline="0" dirty="0" smtClean="0"/>
          </a:p>
          <a:p>
            <a:r>
              <a:rPr lang="en-US" sz="1600" baseline="0" dirty="0" smtClean="0"/>
              <a:t>Higher-level (less digits) NAICS almost always better.</a:t>
            </a:r>
            <a:endParaRPr lang="en-US" sz="1600" dirty="0"/>
          </a:p>
        </p:txBody>
      </p:sp>
    </p:spTree>
    <p:extLst>
      <p:ext uri="{BB962C8B-B14F-4D97-AF65-F5344CB8AC3E}">
        <p14:creationId xmlns:p14="http://schemas.microsoft.com/office/powerpoint/2010/main" val="407079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B7041150-A5B6-4519-90C9-05A28ACA29EF}" type="slidenum">
              <a:rPr lang="en-US" smtClean="0"/>
              <a:pPr/>
              <a:t>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41312" y="4426936"/>
            <a:ext cx="5268932" cy="4277299"/>
          </a:xfrm>
          <a:noFill/>
          <a:ln/>
        </p:spPr>
        <p:txBody>
          <a:bodyPr/>
          <a:lstStyle/>
          <a:p>
            <a:pPr defTabSz="914350">
              <a:defRPr/>
            </a:pPr>
            <a:r>
              <a:rPr lang="en-US" sz="1600" dirty="0" smtClean="0">
                <a:solidFill>
                  <a:srgbClr val="0000FF"/>
                </a:solidFill>
                <a:latin typeface="Arial" pitchFamily="34" charset="0"/>
                <a:cs typeface="Arial" pitchFamily="34" charset="0"/>
              </a:rPr>
              <a:t>Guide page shows all sources</a:t>
            </a:r>
          </a:p>
          <a:p>
            <a:pPr defTabSz="914350">
              <a:defRPr/>
            </a:pPr>
            <a:endParaRPr lang="en-US" sz="1600" dirty="0" smtClean="0">
              <a:solidFill>
                <a:srgbClr val="0000FF"/>
              </a:solidFill>
              <a:latin typeface="Arial" pitchFamily="34" charset="0"/>
              <a:cs typeface="Arial" pitchFamily="34" charset="0"/>
            </a:endParaRPr>
          </a:p>
          <a:p>
            <a:pPr defTabSz="914350">
              <a:defRPr/>
            </a:pPr>
            <a:r>
              <a:rPr lang="en-US" sz="1600" dirty="0" smtClean="0">
                <a:solidFill>
                  <a:srgbClr val="0000FF"/>
                </a:solidFill>
                <a:latin typeface="Arial" pitchFamily="34" charset="0"/>
                <a:cs typeface="Arial" pitchFamily="34" charset="0"/>
              </a:rPr>
              <a:t>Related Industries</a:t>
            </a:r>
            <a:r>
              <a:rPr lang="en-US" sz="1600" baseline="0" dirty="0" smtClean="0">
                <a:solidFill>
                  <a:srgbClr val="0000FF"/>
                </a:solidFill>
                <a:latin typeface="Arial" pitchFamily="34" charset="0"/>
                <a:cs typeface="Arial" pitchFamily="34" charset="0"/>
              </a:rPr>
              <a:t> tree allows further access</a:t>
            </a:r>
            <a:endParaRPr lang="en-US" sz="16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40444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B7041150-A5B6-4519-90C9-05A28ACA29EF}" type="slidenum">
              <a:rPr lang="en-US" smtClean="0"/>
              <a:pPr/>
              <a:t>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41312" y="4426936"/>
            <a:ext cx="5268932" cy="4277299"/>
          </a:xfrm>
          <a:noFill/>
          <a:ln/>
        </p:spPr>
        <p:txBody>
          <a:bodyPr/>
          <a:lstStyle/>
          <a:p>
            <a:pPr defTabSz="914350">
              <a:defRPr/>
            </a:pPr>
            <a:r>
              <a:rPr lang="en-US" sz="1600" dirty="0" smtClean="0">
                <a:solidFill>
                  <a:srgbClr val="0000FF"/>
                </a:solidFill>
                <a:latin typeface="Arial" pitchFamily="34" charset="0"/>
                <a:cs typeface="Arial" pitchFamily="34" charset="0"/>
              </a:rPr>
              <a:t>For programs NOT in AFF, use Guide page.</a:t>
            </a:r>
          </a:p>
          <a:p>
            <a:pPr defTabSz="914350">
              <a:defRPr/>
            </a:pPr>
            <a:endParaRPr lang="en-US" sz="1600" dirty="0" smtClean="0">
              <a:solidFill>
                <a:srgbClr val="0000FF"/>
              </a:solidFill>
              <a:latin typeface="Arial" pitchFamily="34" charset="0"/>
              <a:cs typeface="Arial" pitchFamily="34" charset="0"/>
            </a:endParaRPr>
          </a:p>
          <a:p>
            <a:pPr defTabSz="914350">
              <a:defRPr/>
            </a:pPr>
            <a:r>
              <a:rPr lang="en-US" sz="1600" dirty="0" smtClean="0">
                <a:solidFill>
                  <a:srgbClr val="0000FF"/>
                </a:solidFill>
                <a:latin typeface="Arial" pitchFamily="34" charset="0"/>
                <a:cs typeface="Arial" pitchFamily="34" charset="0"/>
              </a:rPr>
              <a:t>For programs</a:t>
            </a:r>
            <a:r>
              <a:rPr lang="en-US" sz="1600" baseline="0" dirty="0" smtClean="0">
                <a:solidFill>
                  <a:srgbClr val="0000FF"/>
                </a:solidFill>
                <a:latin typeface="Arial" pitchFamily="34" charset="0"/>
                <a:cs typeface="Arial" pitchFamily="34" charset="0"/>
              </a:rPr>
              <a:t> IN AFF, use 2</a:t>
            </a:r>
            <a:r>
              <a:rPr lang="en-US" sz="1600" baseline="30000" dirty="0" smtClean="0">
                <a:solidFill>
                  <a:srgbClr val="0000FF"/>
                </a:solidFill>
                <a:latin typeface="Arial" pitchFamily="34" charset="0"/>
                <a:cs typeface="Arial" pitchFamily="34" charset="0"/>
              </a:rPr>
              <a:t>nd</a:t>
            </a:r>
            <a:r>
              <a:rPr lang="en-US" sz="1600" baseline="0" dirty="0" smtClean="0">
                <a:solidFill>
                  <a:srgbClr val="0000FF"/>
                </a:solidFill>
                <a:latin typeface="Arial" pitchFamily="34" charset="0"/>
                <a:cs typeface="Arial" pitchFamily="34" charset="0"/>
              </a:rPr>
              <a:t> tab.</a:t>
            </a:r>
            <a:endParaRPr lang="en-US" sz="16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72669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p>
            <a:fld id="{6956D513-57DA-4086-8255-356D5D2CFA18}" type="slidenum">
              <a:rPr lang="en-US" smtClean="0"/>
              <a:pPr/>
              <a:t>8</a:t>
            </a:fld>
            <a:endParaRPr lang="en-US" smtClean="0"/>
          </a:p>
        </p:txBody>
      </p:sp>
      <p:sp>
        <p:nvSpPr>
          <p:cNvPr id="105475" name="Rectangle 1026"/>
          <p:cNvSpPr>
            <a:spLocks noGrp="1" noRot="1" noChangeAspect="1" noChangeArrowheads="1" noTextEdit="1"/>
          </p:cNvSpPr>
          <p:nvPr>
            <p:ph type="sldImg"/>
          </p:nvPr>
        </p:nvSpPr>
        <p:spPr>
          <a:ln/>
        </p:spPr>
      </p:sp>
      <p:sp>
        <p:nvSpPr>
          <p:cNvPr id="105476" name="Rectangle 1027"/>
          <p:cNvSpPr>
            <a:spLocks noGrp="1" noChangeArrowheads="1"/>
          </p:cNvSpPr>
          <p:nvPr>
            <p:ph type="body" idx="1"/>
          </p:nvPr>
        </p:nvSpPr>
        <p:spPr>
          <a:xfrm>
            <a:off x="841312" y="4426934"/>
            <a:ext cx="5268932" cy="4277300"/>
          </a:xfrm>
          <a:noFill/>
          <a:ln/>
        </p:spPr>
        <p:txBody>
          <a:bodyPr/>
          <a:lstStyle/>
          <a:p>
            <a:endParaRPr lang="en-US" sz="1600" dirty="0"/>
          </a:p>
        </p:txBody>
      </p:sp>
    </p:spTree>
    <p:extLst>
      <p:ext uri="{BB962C8B-B14F-4D97-AF65-F5344CB8AC3E}">
        <p14:creationId xmlns:p14="http://schemas.microsoft.com/office/powerpoint/2010/main" val="2820390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p:spPr>
        <p:txBody>
          <a:bodyPr/>
          <a:lstStyle/>
          <a:p>
            <a:fld id="{2DA1AD9E-58B2-4706-A2AE-30999234F554}" type="slidenum">
              <a:rPr lang="en-US" smtClean="0"/>
              <a:pPr/>
              <a:t>9</a:t>
            </a:fld>
            <a:endParaRPr lang="en-US" smtClean="0"/>
          </a:p>
        </p:txBody>
      </p:sp>
      <p:sp>
        <p:nvSpPr>
          <p:cNvPr id="106499" name="Rectangle 2050"/>
          <p:cNvSpPr>
            <a:spLocks noGrp="1" noRot="1" noChangeAspect="1" noChangeArrowheads="1" noTextEdit="1"/>
          </p:cNvSpPr>
          <p:nvPr>
            <p:ph type="sldImg"/>
          </p:nvPr>
        </p:nvSpPr>
        <p:spPr>
          <a:ln/>
        </p:spPr>
      </p:sp>
      <p:sp>
        <p:nvSpPr>
          <p:cNvPr id="106500" name="Rectangle 2051"/>
          <p:cNvSpPr>
            <a:spLocks noGrp="1" noChangeArrowheads="1"/>
          </p:cNvSpPr>
          <p:nvPr>
            <p:ph type="body" idx="1"/>
          </p:nvPr>
        </p:nvSpPr>
        <p:spPr>
          <a:xfrm>
            <a:off x="841312" y="4426936"/>
            <a:ext cx="5268932" cy="4277299"/>
          </a:xfrm>
          <a:noFill/>
          <a:ln/>
        </p:spPr>
        <p:txBody>
          <a:bodyPr/>
          <a:lstStyle/>
          <a:p>
            <a:pPr eaLnBrk="0" hangingPunct="0">
              <a:lnSpc>
                <a:spcPct val="160000"/>
              </a:lnSpc>
              <a:buClr>
                <a:srgbClr val="A50021"/>
              </a:buClr>
              <a:buSzPct val="150000"/>
              <a:buFontTx/>
              <a:buNone/>
            </a:pPr>
            <a:r>
              <a:rPr lang="en-US" sz="1000" dirty="0">
                <a:latin typeface="Arial" pitchFamily="34" charset="0"/>
                <a:cs typeface="Arial" pitchFamily="34" charset="0"/>
              </a:rPr>
              <a:t>To get to these data in American </a:t>
            </a:r>
            <a:r>
              <a:rPr lang="en-US" sz="1000" dirty="0" err="1">
                <a:latin typeface="Arial" pitchFamily="34" charset="0"/>
                <a:cs typeface="Arial" pitchFamily="34" charset="0"/>
              </a:rPr>
              <a:t>FactFinder</a:t>
            </a:r>
            <a:r>
              <a:rPr lang="en-US" sz="1000" dirty="0">
                <a:latin typeface="Arial" pitchFamily="34" charset="0"/>
                <a:cs typeface="Arial" pitchFamily="34" charset="0"/>
              </a:rPr>
              <a:t>:</a:t>
            </a:r>
          </a:p>
          <a:p>
            <a:pPr eaLnBrk="0" hangingPunct="0">
              <a:lnSpc>
                <a:spcPct val="160000"/>
              </a:lnSpc>
              <a:buClr>
                <a:srgbClr val="A50021"/>
              </a:buClr>
              <a:buSzPct val="150000"/>
            </a:pPr>
            <a:endParaRPr lang="en-US" sz="1000" dirty="0">
              <a:latin typeface="Arial" pitchFamily="34" charset="0"/>
              <a:cs typeface="Arial" pitchFamily="34" charset="0"/>
            </a:endParaRPr>
          </a:p>
          <a:p>
            <a:pPr marL="171441" indent="-171441" eaLnBrk="0" hangingPunct="0">
              <a:lnSpc>
                <a:spcPct val="160000"/>
              </a:lnSpc>
              <a:buClr>
                <a:srgbClr val="A50021"/>
              </a:buClr>
              <a:buSzPct val="150000"/>
              <a:buFont typeface="Arial" pitchFamily="34" charset="0"/>
              <a:buChar char="•"/>
            </a:pPr>
            <a:r>
              <a:rPr lang="en-US" sz="1000" dirty="0">
                <a:latin typeface="Arial" pitchFamily="34" charset="0"/>
                <a:cs typeface="Arial" pitchFamily="34" charset="0"/>
              </a:rPr>
              <a:t>Choose the Advanced Search option</a:t>
            </a:r>
          </a:p>
          <a:p>
            <a:pPr marL="171441" indent="-171441" eaLnBrk="0" hangingPunct="0">
              <a:lnSpc>
                <a:spcPct val="160000"/>
              </a:lnSpc>
              <a:buClr>
                <a:srgbClr val="A50021"/>
              </a:buClr>
              <a:buSzPct val="150000"/>
              <a:buFont typeface="Arial" pitchFamily="34" charset="0"/>
              <a:buChar char="•"/>
            </a:pPr>
            <a:r>
              <a:rPr lang="en-US" sz="1000" dirty="0" smtClean="0">
                <a:latin typeface="Arial" pitchFamily="34" charset="0"/>
                <a:cs typeface="Arial" pitchFamily="34" charset="0"/>
              </a:rPr>
              <a:t>To </a:t>
            </a:r>
            <a:r>
              <a:rPr lang="en-US" sz="1000" dirty="0">
                <a:latin typeface="Arial" pitchFamily="34" charset="0"/>
                <a:cs typeface="Arial" pitchFamily="34" charset="0"/>
              </a:rPr>
              <a:t>select the industry from the Industries menu, type in </a:t>
            </a:r>
            <a:r>
              <a:rPr lang="en-US" sz="1000" dirty="0" smtClean="0">
                <a:latin typeface="Arial" pitchFamily="34" charset="0"/>
                <a:cs typeface="Arial" pitchFamily="34" charset="0"/>
              </a:rPr>
              <a:t>6244 in </a:t>
            </a:r>
            <a:r>
              <a:rPr lang="en-US" sz="1000" dirty="0">
                <a:latin typeface="Arial" pitchFamily="34" charset="0"/>
                <a:cs typeface="Arial" pitchFamily="34" charset="0"/>
              </a:rPr>
              <a:t>the search box and select the industry from the list</a:t>
            </a:r>
          </a:p>
          <a:p>
            <a:pPr marL="171441" indent="-171441" eaLnBrk="0" hangingPunct="0">
              <a:lnSpc>
                <a:spcPct val="160000"/>
              </a:lnSpc>
              <a:buClr>
                <a:srgbClr val="A50021"/>
              </a:buClr>
              <a:buSzPct val="150000"/>
              <a:buFont typeface="Arial" pitchFamily="34" charset="0"/>
              <a:buChar char="•"/>
            </a:pPr>
            <a:r>
              <a:rPr lang="en-US" sz="1000" dirty="0">
                <a:latin typeface="Arial" pitchFamily="34" charset="0"/>
                <a:cs typeface="Arial" pitchFamily="34" charset="0"/>
              </a:rPr>
              <a:t>Filter to the most current year by choosing 2012 from the drop down box in the upper right corner of the search results list</a:t>
            </a:r>
          </a:p>
          <a:p>
            <a:pPr marL="171441" indent="-171441" eaLnBrk="0" hangingPunct="0">
              <a:lnSpc>
                <a:spcPct val="160000"/>
              </a:lnSpc>
              <a:buClr>
                <a:srgbClr val="A50021"/>
              </a:buClr>
              <a:buSzPct val="150000"/>
              <a:buFont typeface="Arial" pitchFamily="34" charset="0"/>
              <a:buChar char="•"/>
            </a:pPr>
            <a:r>
              <a:rPr lang="en-US" sz="1000" dirty="0">
                <a:latin typeface="Arial" pitchFamily="34" charset="0"/>
                <a:cs typeface="Arial" pitchFamily="34" charset="0"/>
              </a:rPr>
              <a:t>Select 2012 County Business Patterns A1 table from the tables list</a:t>
            </a:r>
          </a:p>
          <a:p>
            <a:pPr marL="171441" indent="-171441" eaLnBrk="0" hangingPunct="0">
              <a:lnSpc>
                <a:spcPct val="160000"/>
              </a:lnSpc>
              <a:buClr>
                <a:srgbClr val="A50021"/>
              </a:buClr>
              <a:buSzPct val="150000"/>
              <a:buFont typeface="Arial" pitchFamily="34" charset="0"/>
              <a:buChar char="•"/>
            </a:pPr>
            <a:r>
              <a:rPr lang="en-US" sz="1000" dirty="0">
                <a:latin typeface="Arial" pitchFamily="34" charset="0"/>
                <a:cs typeface="Arial" pitchFamily="34" charset="0"/>
              </a:rPr>
              <a:t>Download the data to Excel</a:t>
            </a:r>
          </a:p>
          <a:p>
            <a:pPr eaLnBrk="0" hangingPunct="0">
              <a:lnSpc>
                <a:spcPct val="160000"/>
              </a:lnSpc>
              <a:buClr>
                <a:srgbClr val="A50021"/>
              </a:buClr>
              <a:buSzPct val="150000"/>
            </a:pPr>
            <a:endParaRPr lang="en-US" sz="1000" dirty="0">
              <a:latin typeface="Arial" pitchFamily="34" charset="0"/>
              <a:cs typeface="Arial" pitchFamily="34" charset="0"/>
            </a:endParaRPr>
          </a:p>
          <a:p>
            <a:pPr eaLnBrk="0" hangingPunct="0">
              <a:lnSpc>
                <a:spcPct val="160000"/>
              </a:lnSpc>
              <a:buClr>
                <a:srgbClr val="A50021"/>
              </a:buClr>
              <a:buSzPct val="150000"/>
            </a:pPr>
            <a:r>
              <a:rPr lang="en-US" sz="1000" dirty="0">
                <a:latin typeface="Arial" pitchFamily="34" charset="0"/>
                <a:cs typeface="Arial" pitchFamily="34" charset="0"/>
              </a:rPr>
              <a:t>Merge the population data previously downloaded with the CBP data, create the ratios, and format the display as desired.</a:t>
            </a:r>
            <a:endParaRPr lang="en-US" sz="1000" dirty="0"/>
          </a:p>
        </p:txBody>
      </p:sp>
    </p:spTree>
    <p:extLst>
      <p:ext uri="{BB962C8B-B14F-4D97-AF65-F5344CB8AC3E}">
        <p14:creationId xmlns:p14="http://schemas.microsoft.com/office/powerpoint/2010/main" val="4196686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257329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3032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45508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238280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323632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Tree>
    <p:extLst>
      <p:ext uri="{BB962C8B-B14F-4D97-AF65-F5344CB8AC3E}">
        <p14:creationId xmlns:p14="http://schemas.microsoft.com/office/powerpoint/2010/main" val="41646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eg"/><Relationship Id="rId7" Type="http://schemas.openxmlformats.org/officeDocument/2006/relationships/diagramColors" Target="../diagrams/colors2.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jpeg"/><Relationship Id="rId7" Type="http://schemas.openxmlformats.org/officeDocument/2006/relationships/diagramColors" Target="../diagrams/colors4.xml"/><Relationship Id="rId12"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QuickStyle" Target="../diagrams/quickStyle4.xml"/><Relationship Id="rId11" Type="http://schemas.openxmlformats.org/officeDocument/2006/relationships/image" Target="../media/image25.png"/><Relationship Id="rId5" Type="http://schemas.openxmlformats.org/officeDocument/2006/relationships/diagramLayout" Target="../diagrams/layout4.xml"/><Relationship Id="rId10" Type="http://schemas.openxmlformats.org/officeDocument/2006/relationships/image" Target="../media/image24.png"/><Relationship Id="rId4" Type="http://schemas.openxmlformats.org/officeDocument/2006/relationships/diagramData" Target="../diagrams/data4.xml"/><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20.jpeg"/><Relationship Id="rId7" Type="http://schemas.openxmlformats.org/officeDocument/2006/relationships/image" Target="../media/image27.png"/><Relationship Id="rId12"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diagramColors" Target="../diagrams/colors5.xml"/><Relationship Id="rId5" Type="http://schemas.openxmlformats.org/officeDocument/2006/relationships/image" Target="../media/image24.png"/><Relationship Id="rId10" Type="http://schemas.openxmlformats.org/officeDocument/2006/relationships/diagramQuickStyle" Target="../diagrams/quickStyle5.xml"/><Relationship Id="rId4" Type="http://schemas.openxmlformats.org/officeDocument/2006/relationships/image" Target="../media/image23.png"/><Relationship Id="rId9"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9.png"/><Relationship Id="rId3" Type="http://schemas.openxmlformats.org/officeDocument/2006/relationships/image" Target="../media/image20.jpeg"/><Relationship Id="rId7" Type="http://schemas.openxmlformats.org/officeDocument/2006/relationships/image" Target="../media/image28.png"/><Relationship Id="rId12"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diagramColors" Target="../diagrams/colors6.xml"/><Relationship Id="rId5" Type="http://schemas.openxmlformats.org/officeDocument/2006/relationships/image" Target="../media/image24.png"/><Relationship Id="rId10" Type="http://schemas.openxmlformats.org/officeDocument/2006/relationships/diagramQuickStyle" Target="../diagrams/quickStyle6.xml"/><Relationship Id="rId4" Type="http://schemas.openxmlformats.org/officeDocument/2006/relationships/image" Target="../media/image23.png"/><Relationship Id="rId9"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29.png"/><Relationship Id="rId3" Type="http://schemas.openxmlformats.org/officeDocument/2006/relationships/image" Target="../media/image20.jpeg"/><Relationship Id="rId7" Type="http://schemas.openxmlformats.org/officeDocument/2006/relationships/image" Target="../media/image28.png"/><Relationship Id="rId12"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diagramColors" Target="../diagrams/colors7.xml"/><Relationship Id="rId5" Type="http://schemas.openxmlformats.org/officeDocument/2006/relationships/image" Target="../media/image24.png"/><Relationship Id="rId10" Type="http://schemas.openxmlformats.org/officeDocument/2006/relationships/diagramQuickStyle" Target="../diagrams/quickStyle7.xml"/><Relationship Id="rId4" Type="http://schemas.openxmlformats.org/officeDocument/2006/relationships/image" Target="../media/image23.png"/><Relationship Id="rId9" Type="http://schemas.openxmlformats.org/officeDocument/2006/relationships/diagramLayout" Target="../diagrams/layout7.xml"/><Relationship Id="rId14" Type="http://schemas.openxmlformats.org/officeDocument/2006/relationships/image" Target="../media/image30.png"/></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31.png"/><Relationship Id="rId3" Type="http://schemas.openxmlformats.org/officeDocument/2006/relationships/image" Target="../media/image20.jpeg"/><Relationship Id="rId7" Type="http://schemas.openxmlformats.org/officeDocument/2006/relationships/diagramData" Target="../diagrams/data8.xml"/><Relationship Id="rId12"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5.png"/><Relationship Id="rId11" Type="http://schemas.microsoft.com/office/2007/relationships/diagramDrawing" Target="../diagrams/drawing8.xml"/><Relationship Id="rId5" Type="http://schemas.openxmlformats.org/officeDocument/2006/relationships/image" Target="../media/image24.png"/><Relationship Id="rId10" Type="http://schemas.openxmlformats.org/officeDocument/2006/relationships/diagramColors" Target="../diagrams/colors8.xml"/><Relationship Id="rId4" Type="http://schemas.openxmlformats.org/officeDocument/2006/relationships/image" Target="../media/image23.png"/><Relationship Id="rId9"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67383" y="838200"/>
            <a:ext cx="7543799" cy="4893647"/>
          </a:xfrm>
          <a:prstGeom prst="rect">
            <a:avLst/>
          </a:prstGeom>
          <a:noFill/>
        </p:spPr>
        <p:txBody>
          <a:bodyPr wrap="square" rtlCol="0">
            <a:spAutoFit/>
          </a:bodyPr>
          <a:lstStyle/>
          <a:p>
            <a:pPr algn="ctr"/>
            <a:r>
              <a:rPr lang="en-US" sz="4800" dirty="0" smtClean="0">
                <a:solidFill>
                  <a:srgbClr val="C00000"/>
                </a:solidFill>
                <a:latin typeface="Arial" pitchFamily="34" charset="0"/>
                <a:cs typeface="Arial" pitchFamily="34" charset="0"/>
              </a:rPr>
              <a:t>Economic Data from the U.S. Census Bureau</a:t>
            </a:r>
          </a:p>
          <a:p>
            <a:pPr algn="ctr"/>
            <a:endParaRPr lang="en-US" sz="2400" dirty="0" smtClean="0">
              <a:solidFill>
                <a:srgbClr val="C00000"/>
              </a:solidFill>
              <a:latin typeface="Arial" pitchFamily="34" charset="0"/>
              <a:cs typeface="Arial" pitchFamily="34" charset="0"/>
            </a:endParaRPr>
          </a:p>
          <a:p>
            <a:pPr algn="ctr"/>
            <a:r>
              <a:rPr lang="en-US" sz="3200" i="1" dirty="0" smtClean="0">
                <a:solidFill>
                  <a:schemeClr val="tx2"/>
                </a:solidFill>
                <a:latin typeface="Arial" panose="020B0604020202020204" pitchFamily="34" charset="0"/>
                <a:cs typeface="Arial" panose="020B0604020202020204" pitchFamily="34" charset="0"/>
              </a:rPr>
              <a:t>A Business Plan Case </a:t>
            </a:r>
            <a:r>
              <a:rPr lang="en-US" sz="3200" i="1" dirty="0" smtClean="0">
                <a:solidFill>
                  <a:schemeClr val="tx2"/>
                </a:solidFill>
                <a:latin typeface="Arial" panose="020B0604020202020204" pitchFamily="34" charset="0"/>
                <a:cs typeface="Arial" panose="020B0604020202020204" pitchFamily="34" charset="0"/>
              </a:rPr>
              <a:t>Study</a:t>
            </a:r>
            <a:endParaRPr lang="en-US" sz="3200" i="1" dirty="0" smtClean="0">
              <a:solidFill>
                <a:schemeClr val="tx2"/>
              </a:solidFill>
              <a:latin typeface="Arial" panose="020B0604020202020204" pitchFamily="34" charset="0"/>
              <a:cs typeface="Arial" panose="020B0604020202020204" pitchFamily="34" charset="0"/>
            </a:endParaRPr>
          </a:p>
          <a:p>
            <a:pPr algn="ctr"/>
            <a:endParaRPr lang="en-US" sz="3200" i="1" dirty="0" smtClean="0">
              <a:solidFill>
                <a:srgbClr val="C00000"/>
              </a:solidFill>
              <a:latin typeface="Arial" pitchFamily="34" charset="0"/>
              <a:cs typeface="Arial" pitchFamily="34" charset="0"/>
            </a:endParaRPr>
          </a:p>
          <a:p>
            <a:pPr algn="ctr"/>
            <a:r>
              <a:rPr lang="en-US" sz="2400" dirty="0"/>
              <a:t>HI SDC and Affiliate Workshops</a:t>
            </a:r>
          </a:p>
          <a:p>
            <a:pPr algn="ctr"/>
            <a:r>
              <a:rPr lang="en-US" sz="2400" dirty="0"/>
              <a:t>February 23-27, 2015</a:t>
            </a:r>
          </a:p>
          <a:p>
            <a:pPr algn="ctr"/>
            <a:endParaRPr lang="en-US" sz="2000" dirty="0">
              <a:solidFill>
                <a:schemeClr val="tx2"/>
              </a:solidFill>
              <a:latin typeface="Arial" panose="020B0604020202020204" pitchFamily="34" charset="0"/>
              <a:cs typeface="Arial" panose="020B0604020202020204" pitchFamily="34" charset="0"/>
            </a:endParaRPr>
          </a:p>
          <a:p>
            <a:pPr algn="ctr"/>
            <a:r>
              <a:rPr lang="en-US" sz="2000" dirty="0" smtClean="0">
                <a:solidFill>
                  <a:schemeClr val="tx2"/>
                </a:solidFill>
                <a:latin typeface="Arial" panose="020B0604020202020204" pitchFamily="34" charset="0"/>
                <a:cs typeface="Arial" panose="020B0604020202020204" pitchFamily="34" charset="0"/>
              </a:rPr>
              <a:t>Presented by:</a:t>
            </a:r>
          </a:p>
          <a:p>
            <a:pPr algn="ctr"/>
            <a:r>
              <a:rPr lang="en-US" sz="2000" dirty="0" smtClean="0">
                <a:solidFill>
                  <a:schemeClr val="tx2"/>
                </a:solidFill>
                <a:latin typeface="Arial" panose="020B0604020202020204" pitchFamily="34" charset="0"/>
                <a:cs typeface="Arial" panose="020B0604020202020204" pitchFamily="34" charset="0"/>
              </a:rPr>
              <a:t>Andrew W. Hait</a:t>
            </a:r>
          </a:p>
          <a:p>
            <a:pPr algn="ctr"/>
            <a:r>
              <a:rPr lang="en-US" sz="2000" dirty="0" smtClean="0">
                <a:solidFill>
                  <a:schemeClr val="tx2"/>
                </a:solidFill>
                <a:latin typeface="Arial" panose="020B0604020202020204" pitchFamily="34" charset="0"/>
                <a:cs typeface="Arial" panose="020B0604020202020204" pitchFamily="34" charset="0"/>
              </a:rPr>
              <a:t>U.S. Census Bureau</a:t>
            </a: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699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050" descr="Short Description: Text Box: Exercises 2 and 3 &#10;"/>
          <p:cNvSpPr>
            <a:spLocks noChangeArrowheads="1"/>
          </p:cNvSpPr>
          <p:nvPr/>
        </p:nvSpPr>
        <p:spPr bwMode="auto">
          <a:xfrm>
            <a:off x="366154" y="815848"/>
            <a:ext cx="8307394" cy="584775"/>
          </a:xfrm>
          <a:prstGeom prst="rect">
            <a:avLst/>
          </a:prstGeom>
          <a:noFill/>
          <a:ln w="9525">
            <a:noFill/>
            <a:miter lim="800000"/>
            <a:headEnd/>
            <a:tailEnd/>
          </a:ln>
          <a:effectLst/>
        </p:spPr>
        <p:txBody>
          <a:bodyPr wrap="square">
            <a:spAutoFit/>
          </a:bodyPr>
          <a:lstStyle/>
          <a:p>
            <a:pPr algn="ctr" eaLnBrk="0" hangingPunct="0">
              <a:defRPr/>
            </a:pPr>
            <a:r>
              <a:rPr lang="en-US" sz="3200" dirty="0" smtClean="0">
                <a:solidFill>
                  <a:srgbClr val="003399"/>
                </a:solidFill>
                <a:latin typeface="Arial" pitchFamily="34" charset="0"/>
                <a:cs typeface="Arial" pitchFamily="34" charset="0"/>
              </a:rPr>
              <a:t>How Is this Industry Performing Nationally?</a:t>
            </a:r>
            <a:endParaRPr lang="en-US" sz="3200" dirty="0">
              <a:solidFill>
                <a:srgbClr val="003399"/>
              </a:solidFill>
              <a:latin typeface="Arial" pitchFamily="34" charset="0"/>
              <a:cs typeface="Arial" pitchFamily="34" charset="0"/>
            </a:endParaRPr>
          </a:p>
        </p:txBody>
      </p:sp>
      <p:sp>
        <p:nvSpPr>
          <p:cNvPr id="41987" name="Rectangle 2052"/>
          <p:cNvSpPr>
            <a:spLocks noChangeArrowheads="1"/>
          </p:cNvSpPr>
          <p:nvPr/>
        </p:nvSpPr>
        <p:spPr bwMode="auto">
          <a:xfrm>
            <a:off x="709613" y="1865313"/>
            <a:ext cx="7777162" cy="74612"/>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41988" name="Rectangle 2053"/>
          <p:cNvSpPr>
            <a:spLocks noChangeArrowheads="1"/>
          </p:cNvSpPr>
          <p:nvPr/>
        </p:nvSpPr>
        <p:spPr bwMode="auto">
          <a:xfrm>
            <a:off x="728663" y="381000"/>
            <a:ext cx="7777162" cy="74612"/>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357384" name="Text Box 2056"/>
          <p:cNvSpPr txBox="1">
            <a:spLocks noChangeArrowheads="1"/>
          </p:cNvSpPr>
          <p:nvPr/>
        </p:nvSpPr>
        <p:spPr bwMode="auto">
          <a:xfrm>
            <a:off x="3400425" y="2533356"/>
            <a:ext cx="5105400" cy="2308324"/>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2400" dirty="0" smtClean="0">
                <a:solidFill>
                  <a:srgbClr val="003399"/>
                </a:solidFill>
                <a:latin typeface="Arial" pitchFamily="34" charset="0"/>
                <a:cs typeface="Arial" pitchFamily="34" charset="0"/>
              </a:rPr>
              <a:t>The </a:t>
            </a:r>
            <a:r>
              <a:rPr lang="en-US" sz="2400" i="1" dirty="0" smtClean="0">
                <a:solidFill>
                  <a:srgbClr val="00B050"/>
                </a:solidFill>
                <a:latin typeface="Arial" pitchFamily="34" charset="0"/>
                <a:cs typeface="Arial" pitchFamily="34" charset="0"/>
              </a:rPr>
              <a:t>Quarterly Services Survey </a:t>
            </a:r>
            <a:r>
              <a:rPr lang="en-US" sz="2400" dirty="0" smtClean="0">
                <a:solidFill>
                  <a:srgbClr val="003399"/>
                </a:solidFill>
                <a:latin typeface="Arial" pitchFamily="34" charset="0"/>
                <a:cs typeface="Arial" pitchFamily="34" charset="0"/>
              </a:rPr>
              <a:t>(QSS) provides </a:t>
            </a:r>
            <a:r>
              <a:rPr lang="en-US" sz="2400" dirty="0" smtClean="0">
                <a:solidFill>
                  <a:srgbClr val="003399"/>
                </a:solidFill>
                <a:latin typeface="Arial" pitchFamily="34" charset="0"/>
                <a:cs typeface="Arial" pitchFamily="34" charset="0"/>
              </a:rPr>
              <a:t>National-level </a:t>
            </a:r>
            <a:r>
              <a:rPr lang="en-US" sz="2400" dirty="0" smtClean="0">
                <a:solidFill>
                  <a:srgbClr val="003399"/>
                </a:solidFill>
                <a:latin typeface="Arial" pitchFamily="34" charset="0"/>
                <a:cs typeface="Arial" pitchFamily="34" charset="0"/>
              </a:rPr>
              <a:t>data </a:t>
            </a:r>
            <a:r>
              <a:rPr lang="en-US" sz="2400" dirty="0" smtClean="0">
                <a:solidFill>
                  <a:srgbClr val="003399"/>
                </a:solidFill>
                <a:latin typeface="Arial" pitchFamily="34" charset="0"/>
                <a:cs typeface="Arial" pitchFamily="34" charset="0"/>
              </a:rPr>
              <a:t>that she can use to measure changes in this industry and to better understand </a:t>
            </a:r>
            <a:r>
              <a:rPr lang="en-US" sz="2400" dirty="0" smtClean="0">
                <a:solidFill>
                  <a:srgbClr val="003399"/>
                </a:solidFill>
                <a:latin typeface="Arial" pitchFamily="34" charset="0"/>
                <a:cs typeface="Arial" pitchFamily="34" charset="0"/>
              </a:rPr>
              <a:t>its seasonal fluctuations.</a:t>
            </a:r>
            <a:endParaRPr lang="en-US" sz="2400" dirty="0" smtClean="0">
              <a:solidFill>
                <a:srgbClr val="003399"/>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8C6B5B77-4519-43AE-B0BC-D3C0E1CB2607}" type="slidenum">
              <a:rPr lang="en-US" smtClean="0">
                <a:solidFill>
                  <a:schemeClr val="tx1"/>
                </a:solidFill>
              </a:rPr>
              <a:pPr/>
              <a:t>10</a:t>
            </a:fld>
            <a:endParaRPr lang="en-US" dirty="0">
              <a:solidFill>
                <a:schemeClr val="tx1"/>
              </a:solidFill>
            </a:endParaRPr>
          </a:p>
        </p:txBody>
      </p:sp>
      <p:pic>
        <p:nvPicPr>
          <p:cNvPr id="2" name="Picture 2" descr="C:\Users\hait0001\AppData\Local\Microsoft\Windows\Temporary Internet Files\Content.IE5\I3UF6U0J\united-states-map-with-fla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95" y="2728350"/>
            <a:ext cx="2895600" cy="191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47348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57225" y="1574800"/>
            <a:ext cx="8004175" cy="774700"/>
          </a:xfrm>
          <a:prstGeom prst="rect">
            <a:avLst/>
          </a:prstGeom>
          <a:noFill/>
          <a:ln w="9525">
            <a:noFill/>
            <a:miter lim="800000"/>
            <a:headEnd/>
            <a:tailEnd/>
          </a:ln>
        </p:spPr>
        <p:txBody>
          <a:bodyPr>
            <a:spAutoFit/>
          </a:bodyPr>
          <a:lstStyle/>
          <a:p>
            <a:pPr eaLnBrk="0" hangingPunct="0">
              <a:lnSpc>
                <a:spcPct val="160000"/>
              </a:lnSpc>
            </a:pPr>
            <a:endParaRPr lang="en-US" sz="280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405" y="304800"/>
            <a:ext cx="6627813"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6312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050" descr="Short Description: Text Box: Exercises 2 and 3 &#10;"/>
          <p:cNvSpPr>
            <a:spLocks noChangeArrowheads="1"/>
          </p:cNvSpPr>
          <p:nvPr/>
        </p:nvSpPr>
        <p:spPr bwMode="auto">
          <a:xfrm>
            <a:off x="386032" y="815848"/>
            <a:ext cx="8307394" cy="584775"/>
          </a:xfrm>
          <a:prstGeom prst="rect">
            <a:avLst/>
          </a:prstGeom>
          <a:noFill/>
          <a:ln w="9525">
            <a:noFill/>
            <a:miter lim="800000"/>
            <a:headEnd/>
            <a:tailEnd/>
          </a:ln>
          <a:effectLst/>
        </p:spPr>
        <p:txBody>
          <a:bodyPr wrap="square">
            <a:spAutoFit/>
          </a:bodyPr>
          <a:lstStyle/>
          <a:p>
            <a:pPr algn="ctr" eaLnBrk="0" hangingPunct="0">
              <a:defRPr/>
            </a:pPr>
            <a:r>
              <a:rPr lang="en-US" sz="3200" dirty="0" smtClean="0">
                <a:solidFill>
                  <a:srgbClr val="003399"/>
                </a:solidFill>
                <a:latin typeface="Arial" pitchFamily="34" charset="0"/>
                <a:cs typeface="Arial" pitchFamily="34" charset="0"/>
              </a:rPr>
              <a:t>What About Data for My Local Area?</a:t>
            </a:r>
            <a:endParaRPr lang="en-US" sz="3200" dirty="0">
              <a:solidFill>
                <a:srgbClr val="003399"/>
              </a:solidFill>
              <a:latin typeface="Arial" pitchFamily="34" charset="0"/>
              <a:cs typeface="Arial" pitchFamily="34" charset="0"/>
            </a:endParaRPr>
          </a:p>
        </p:txBody>
      </p:sp>
      <p:sp>
        <p:nvSpPr>
          <p:cNvPr id="41987" name="Rectangle 2052"/>
          <p:cNvSpPr>
            <a:spLocks noChangeArrowheads="1"/>
          </p:cNvSpPr>
          <p:nvPr/>
        </p:nvSpPr>
        <p:spPr bwMode="auto">
          <a:xfrm>
            <a:off x="709613" y="1865313"/>
            <a:ext cx="7777162" cy="74612"/>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41988" name="Rectangle 2053"/>
          <p:cNvSpPr>
            <a:spLocks noChangeArrowheads="1"/>
          </p:cNvSpPr>
          <p:nvPr/>
        </p:nvSpPr>
        <p:spPr bwMode="auto">
          <a:xfrm>
            <a:off x="728663" y="381000"/>
            <a:ext cx="7777162" cy="74612"/>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357384" name="Text Box 2056"/>
          <p:cNvSpPr txBox="1">
            <a:spLocks noChangeArrowheads="1"/>
          </p:cNvSpPr>
          <p:nvPr/>
        </p:nvSpPr>
        <p:spPr bwMode="auto">
          <a:xfrm>
            <a:off x="3400425" y="2628989"/>
            <a:ext cx="5105400" cy="2677656"/>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2400" dirty="0" smtClean="0">
                <a:solidFill>
                  <a:srgbClr val="003399"/>
                </a:solidFill>
                <a:latin typeface="Arial" pitchFamily="34" charset="0"/>
                <a:cs typeface="Arial" pitchFamily="34" charset="0"/>
              </a:rPr>
              <a:t>The </a:t>
            </a:r>
            <a:r>
              <a:rPr lang="en-US" sz="2400" i="1" dirty="0" smtClean="0">
                <a:solidFill>
                  <a:srgbClr val="00B050"/>
                </a:solidFill>
                <a:latin typeface="Arial" pitchFamily="34" charset="0"/>
                <a:cs typeface="Arial" pitchFamily="34" charset="0"/>
              </a:rPr>
              <a:t>Economic Census</a:t>
            </a:r>
            <a:r>
              <a:rPr lang="en-US" sz="2400" dirty="0" smtClean="0">
                <a:solidFill>
                  <a:srgbClr val="003399"/>
                </a:solidFill>
                <a:latin typeface="Arial" pitchFamily="34" charset="0"/>
                <a:cs typeface="Arial" pitchFamily="34" charset="0"/>
              </a:rPr>
              <a:t> (EC) provides place-level (and even ZIP Code-level) data (including Revenue data not available from CBP) that </a:t>
            </a:r>
            <a:r>
              <a:rPr lang="en-US" sz="2400" dirty="0" smtClean="0">
                <a:solidFill>
                  <a:srgbClr val="003399"/>
                </a:solidFill>
                <a:latin typeface="Arial" pitchFamily="34" charset="0"/>
                <a:cs typeface="Arial" pitchFamily="34" charset="0"/>
              </a:rPr>
              <a:t>she can use to better understand </a:t>
            </a:r>
            <a:r>
              <a:rPr lang="en-US" sz="2400" dirty="0" smtClean="0">
                <a:solidFill>
                  <a:srgbClr val="003399"/>
                </a:solidFill>
                <a:latin typeface="Arial" pitchFamily="34" charset="0"/>
                <a:cs typeface="Arial" pitchFamily="34" charset="0"/>
              </a:rPr>
              <a:t>her potential market and local competition. </a:t>
            </a:r>
            <a:endParaRPr lang="en-US" sz="2400" dirty="0" smtClean="0">
              <a:solidFill>
                <a:srgbClr val="003399"/>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8C6B5B77-4519-43AE-B0BC-D3C0E1CB2607}" type="slidenum">
              <a:rPr lang="en-US" smtClean="0">
                <a:solidFill>
                  <a:schemeClr val="tx1"/>
                </a:solidFill>
              </a:rPr>
              <a:pPr/>
              <a:t>12</a:t>
            </a:fld>
            <a:endParaRPr lang="en-US" dirty="0">
              <a:solidFill>
                <a:schemeClr val="tx1"/>
              </a:solidFill>
            </a:endParaRPr>
          </a:p>
        </p:txBody>
      </p:sp>
      <p:pic>
        <p:nvPicPr>
          <p:cNvPr id="8194" name="Picture 2" descr="C:\Users\hait0001\AppData\Local\Microsoft\Windows\Temporary Internet Files\Content.IE5\I3UF6U0J\1081-1243387238oV1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841" y="2853392"/>
            <a:ext cx="29718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982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57225" y="1574800"/>
            <a:ext cx="8004175" cy="774700"/>
          </a:xfrm>
          <a:prstGeom prst="rect">
            <a:avLst/>
          </a:prstGeom>
          <a:noFill/>
          <a:ln w="9525">
            <a:noFill/>
            <a:miter lim="800000"/>
            <a:headEnd/>
            <a:tailEnd/>
          </a:ln>
        </p:spPr>
        <p:txBody>
          <a:bodyPr>
            <a:spAutoFit/>
          </a:bodyPr>
          <a:lstStyle/>
          <a:p>
            <a:pPr eaLnBrk="0" hangingPunct="0">
              <a:lnSpc>
                <a:spcPct val="160000"/>
              </a:lnSpc>
            </a:pPr>
            <a:endParaRPr lang="en-US" sz="2800"/>
          </a:p>
        </p:txBody>
      </p:sp>
      <p:graphicFrame>
        <p:nvGraphicFramePr>
          <p:cNvPr id="3" name="Table 2"/>
          <p:cNvGraphicFramePr>
            <a:graphicFrameLocks noGrp="1"/>
          </p:cNvGraphicFramePr>
          <p:nvPr>
            <p:extLst>
              <p:ext uri="{D42A27DB-BD31-4B8C-83A1-F6EECF244321}">
                <p14:modId xmlns:p14="http://schemas.microsoft.com/office/powerpoint/2010/main" val="184535633"/>
              </p:ext>
            </p:extLst>
          </p:nvPr>
        </p:nvGraphicFramePr>
        <p:xfrm>
          <a:off x="457200" y="434975"/>
          <a:ext cx="8204200" cy="5216660"/>
        </p:xfrm>
        <a:graphic>
          <a:graphicData uri="http://schemas.openxmlformats.org/drawingml/2006/table">
            <a:tbl>
              <a:tblPr/>
              <a:tblGrid>
                <a:gridCol w="2998490"/>
                <a:gridCol w="1314152"/>
                <a:gridCol w="1462226"/>
                <a:gridCol w="930087"/>
                <a:gridCol w="1499245"/>
              </a:tblGrid>
              <a:tr h="637764">
                <a:tc gridSpan="5">
                  <a:txBody>
                    <a:bodyPr/>
                    <a:lstStyle/>
                    <a:p>
                      <a:pPr algn="l" fontAlgn="b"/>
                      <a:r>
                        <a:rPr lang="en-US" sz="2000" b="0" i="0" u="none" strike="noStrike" dirty="0">
                          <a:solidFill>
                            <a:srgbClr val="000000"/>
                          </a:solidFill>
                          <a:effectLst/>
                          <a:latin typeface="Calibri"/>
                        </a:rPr>
                        <a:t>Child day care services (NAICS 6244) in Honolulu County Places: 2007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40846">
                <a:tc>
                  <a:txBody>
                    <a:bodyPr/>
                    <a:lstStyle/>
                    <a:p>
                      <a:pPr algn="ctr" fontAlgn="ctr"/>
                      <a:r>
                        <a:rPr lang="en-US" sz="1600" b="0" i="0" u="none" strike="noStrike">
                          <a:solidFill>
                            <a:srgbClr val="000000"/>
                          </a:solidFill>
                          <a:effectLst/>
                          <a:latin typeface="Calibri"/>
                        </a:rPr>
                        <a:t>Geographic area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a:solidFill>
                            <a:srgbClr val="000000"/>
                          </a:solidFill>
                          <a:effectLst/>
                          <a:latin typeface="Calibri"/>
                        </a:rPr>
                        <a:t>Number of employer establishments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a:solidFill>
                            <a:srgbClr val="000000"/>
                          </a:solidFill>
                          <a:effectLst/>
                          <a:latin typeface="Calibri"/>
                        </a:rPr>
                        <a:t>Employer value of sales, shipments, receipts, revenue, or business done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a:solidFill>
                            <a:srgbClr val="000000"/>
                          </a:solidFill>
                          <a:effectLst/>
                          <a:latin typeface="Calibri"/>
                        </a:rPr>
                        <a:t>Annual payroll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a:solidFill>
                            <a:srgbClr val="000000"/>
                          </a:solidFill>
                          <a:effectLst/>
                          <a:latin typeface="Calibri"/>
                        </a:rPr>
                        <a:t>Number of paid employees for pay period including March 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408169">
                <a:tc>
                  <a:txBody>
                    <a:bodyPr/>
                    <a:lstStyle/>
                    <a:p>
                      <a:pPr algn="l" fontAlgn="b"/>
                      <a:r>
                        <a:rPr lang="en-US" sz="1600" b="0" i="0" u="none" strike="noStrike">
                          <a:solidFill>
                            <a:srgbClr val="000000"/>
                          </a:solidFill>
                          <a:effectLst/>
                          <a:latin typeface="Calibri"/>
                        </a:rPr>
                        <a:t>Honolulu CDP, Hawaii</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63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38,485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18,657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980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8169">
                <a:tc>
                  <a:txBody>
                    <a:bodyPr/>
                    <a:lstStyle/>
                    <a:p>
                      <a:pPr algn="l" fontAlgn="b"/>
                      <a:r>
                        <a:rPr lang="en-US" sz="1600" b="0" i="0" u="none" strike="noStrike">
                          <a:solidFill>
                            <a:srgbClr val="000000"/>
                          </a:solidFill>
                          <a:effectLst/>
                          <a:latin typeface="Calibri"/>
                        </a:rPr>
                        <a:t>Kailua CDP (Honolulu County), Hawaii</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14</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4,278</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1,848</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117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408169">
                <a:tc>
                  <a:txBody>
                    <a:bodyPr/>
                    <a:lstStyle/>
                    <a:p>
                      <a:pPr algn="l" fontAlgn="b"/>
                      <a:r>
                        <a:rPr lang="en-US" sz="1600" b="0" i="0" u="none" strike="noStrike">
                          <a:solidFill>
                            <a:srgbClr val="000000"/>
                          </a:solidFill>
                          <a:effectLst/>
                          <a:latin typeface="Calibri"/>
                        </a:rPr>
                        <a:t>Mililani Town CDP, Hawaii</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5</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20-99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408169">
                <a:tc>
                  <a:txBody>
                    <a:bodyPr/>
                    <a:lstStyle/>
                    <a:p>
                      <a:pPr algn="l" fontAlgn="b"/>
                      <a:r>
                        <a:rPr lang="en-US" sz="1600" b="0" i="0" u="none" strike="noStrike">
                          <a:solidFill>
                            <a:srgbClr val="000000"/>
                          </a:solidFill>
                          <a:effectLst/>
                          <a:latin typeface="Calibri"/>
                        </a:rPr>
                        <a:t>Waimalu CDP, Hawaii</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7</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20-99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408169">
                <a:tc>
                  <a:txBody>
                    <a:bodyPr/>
                    <a:lstStyle/>
                    <a:p>
                      <a:pPr algn="l" fontAlgn="b"/>
                      <a:r>
                        <a:rPr lang="en-US" sz="1600" b="0" i="0" u="none" strike="noStrike">
                          <a:solidFill>
                            <a:srgbClr val="000000"/>
                          </a:solidFill>
                          <a:effectLst/>
                          <a:latin typeface="Calibri"/>
                        </a:rPr>
                        <a:t>Waipahu CDP, Hawaii</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4</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20-99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408169">
                <a:tc>
                  <a:txBody>
                    <a:bodyPr/>
                    <a:lstStyle/>
                    <a:p>
                      <a:pPr algn="l" fontAlgn="b"/>
                      <a:r>
                        <a:rPr lang="en-US" sz="1600" b="0" i="0" u="none" strike="noStrike">
                          <a:solidFill>
                            <a:srgbClr val="000000"/>
                          </a:solidFill>
                          <a:effectLst/>
                          <a:latin typeface="Calibri"/>
                        </a:rPr>
                        <a:t>Balance of Honolulu County, Hawaii</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100-249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51773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050" descr="Short Description: Text Box: Exercises 2 and 3 &#10;"/>
          <p:cNvSpPr>
            <a:spLocks noChangeArrowheads="1"/>
          </p:cNvSpPr>
          <p:nvPr/>
        </p:nvSpPr>
        <p:spPr bwMode="auto">
          <a:xfrm>
            <a:off x="718427" y="533400"/>
            <a:ext cx="7702550" cy="1200329"/>
          </a:xfrm>
          <a:prstGeom prst="rect">
            <a:avLst/>
          </a:prstGeom>
          <a:noFill/>
          <a:ln w="9525">
            <a:noFill/>
            <a:miter lim="800000"/>
            <a:headEnd/>
            <a:tailEnd/>
          </a:ln>
          <a:effectLst/>
        </p:spPr>
        <p:txBody>
          <a:bodyPr>
            <a:spAutoFit/>
          </a:bodyPr>
          <a:lstStyle/>
          <a:p>
            <a:pPr algn="ctr" eaLnBrk="0" hangingPunct="0">
              <a:defRPr/>
            </a:pPr>
            <a:r>
              <a:rPr lang="en-US" sz="3600" dirty="0" smtClean="0">
                <a:solidFill>
                  <a:srgbClr val="003399"/>
                </a:solidFill>
                <a:latin typeface="Arial" pitchFamily="34" charset="0"/>
                <a:cs typeface="Arial" pitchFamily="34" charset="0"/>
              </a:rPr>
              <a:t>I’ve Heard about </a:t>
            </a:r>
            <a:r>
              <a:rPr lang="en-US" sz="3600" dirty="0" err="1" smtClean="0">
                <a:solidFill>
                  <a:srgbClr val="003399"/>
                </a:solidFill>
                <a:latin typeface="Arial" pitchFamily="34" charset="0"/>
                <a:cs typeface="Arial" pitchFamily="34" charset="0"/>
              </a:rPr>
              <a:t>Nonemployers</a:t>
            </a:r>
            <a:r>
              <a:rPr lang="en-US" sz="3600" dirty="0" smtClean="0">
                <a:solidFill>
                  <a:srgbClr val="003399"/>
                </a:solidFill>
                <a:latin typeface="Arial" pitchFamily="34" charset="0"/>
                <a:cs typeface="Arial" pitchFamily="34" charset="0"/>
              </a:rPr>
              <a:t>… What are They?</a:t>
            </a:r>
            <a:endParaRPr lang="en-US" sz="3600" dirty="0">
              <a:solidFill>
                <a:srgbClr val="003399"/>
              </a:solidFill>
              <a:latin typeface="Arial" pitchFamily="34" charset="0"/>
              <a:cs typeface="Arial" pitchFamily="34" charset="0"/>
            </a:endParaRPr>
          </a:p>
        </p:txBody>
      </p:sp>
      <p:sp>
        <p:nvSpPr>
          <p:cNvPr id="41987" name="Rectangle 2052"/>
          <p:cNvSpPr>
            <a:spLocks noChangeArrowheads="1"/>
          </p:cNvSpPr>
          <p:nvPr/>
        </p:nvSpPr>
        <p:spPr bwMode="auto">
          <a:xfrm>
            <a:off x="709613" y="1865313"/>
            <a:ext cx="7777162" cy="74612"/>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41988" name="Rectangle 2053"/>
          <p:cNvSpPr>
            <a:spLocks noChangeArrowheads="1"/>
          </p:cNvSpPr>
          <p:nvPr/>
        </p:nvSpPr>
        <p:spPr bwMode="auto">
          <a:xfrm>
            <a:off x="728663" y="381000"/>
            <a:ext cx="7777162" cy="74612"/>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357384" name="Text Box 2056"/>
          <p:cNvSpPr txBox="1">
            <a:spLocks noChangeArrowheads="1"/>
          </p:cNvSpPr>
          <p:nvPr/>
        </p:nvSpPr>
        <p:spPr bwMode="auto">
          <a:xfrm>
            <a:off x="808149" y="2200275"/>
            <a:ext cx="5496675" cy="3416320"/>
          </a:xfrm>
          <a:prstGeom prst="rect">
            <a:avLst/>
          </a:prstGeom>
          <a:noFill/>
          <a:ln w="9525">
            <a:noFill/>
            <a:miter lim="800000"/>
            <a:headEnd/>
            <a:tailEnd/>
          </a:ln>
          <a:effectLst/>
        </p:spPr>
        <p:txBody>
          <a:bodyPr wrap="square">
            <a:spAutoFit/>
          </a:bodyPr>
          <a:lstStyle/>
          <a:p>
            <a:pPr eaLnBrk="0" hangingPunct="0">
              <a:spcBef>
                <a:spcPct val="50000"/>
              </a:spcBef>
              <a:defRPr/>
            </a:pPr>
            <a:r>
              <a:rPr lang="en-US" sz="2400" dirty="0" err="1" smtClean="0">
                <a:solidFill>
                  <a:srgbClr val="003399"/>
                </a:solidFill>
                <a:latin typeface="Arial" pitchFamily="34" charset="0"/>
                <a:cs typeface="Arial" pitchFamily="34" charset="0"/>
              </a:rPr>
              <a:t>Nonemployers</a:t>
            </a:r>
            <a:r>
              <a:rPr lang="en-US" sz="2400" dirty="0" smtClean="0">
                <a:solidFill>
                  <a:srgbClr val="003399"/>
                </a:solidFill>
                <a:latin typeface="Arial" pitchFamily="34" charset="0"/>
                <a:cs typeface="Arial" pitchFamily="34" charset="0"/>
              </a:rPr>
              <a:t> are businesses with no paid employees.</a:t>
            </a:r>
          </a:p>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Primarily independent contractors</a:t>
            </a:r>
          </a:p>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File IRS Form 1040 Schedule C</a:t>
            </a:r>
          </a:p>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Significant in number</a:t>
            </a:r>
          </a:p>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Significant in revenue in some industries</a:t>
            </a:r>
          </a:p>
        </p:txBody>
      </p:sp>
      <p:sp>
        <p:nvSpPr>
          <p:cNvPr id="6" name="Slide Number Placeholder 5"/>
          <p:cNvSpPr>
            <a:spLocks noGrp="1"/>
          </p:cNvSpPr>
          <p:nvPr>
            <p:ph type="sldNum" sz="quarter" idx="12"/>
          </p:nvPr>
        </p:nvSpPr>
        <p:spPr/>
        <p:txBody>
          <a:bodyPr/>
          <a:lstStyle/>
          <a:p>
            <a:fld id="{8C6B5B77-4519-43AE-B0BC-D3C0E1CB2607}" type="slidenum">
              <a:rPr lang="en-US" smtClean="0">
                <a:solidFill>
                  <a:schemeClr val="tx1"/>
                </a:solidFill>
              </a:rPr>
              <a:pPr/>
              <a:t>14</a:t>
            </a:fld>
            <a:endParaRPr lang="en-US" dirty="0">
              <a:solidFill>
                <a:schemeClr val="tx1"/>
              </a:solidFill>
            </a:endParaRPr>
          </a:p>
        </p:txBody>
      </p:sp>
      <p:pic>
        <p:nvPicPr>
          <p:cNvPr id="8195" name="Picture 3" descr="C:\Documents and Settings\hait0001\Local Settings\Temporary Internet Files\Content.IE5\DGAQNPBV\MC9000448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638" y="2885238"/>
            <a:ext cx="2296362" cy="229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0241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descr="Short Description: Text Box: Presentation Summary &#10;"/>
          <p:cNvSpPr>
            <a:spLocks noChangeArrowheads="1"/>
          </p:cNvSpPr>
          <p:nvPr/>
        </p:nvSpPr>
        <p:spPr bwMode="auto">
          <a:xfrm>
            <a:off x="367991" y="377542"/>
            <a:ext cx="8530682" cy="646331"/>
          </a:xfrm>
          <a:prstGeom prst="rect">
            <a:avLst/>
          </a:prstGeom>
          <a:noFill/>
          <a:ln w="9525">
            <a:noFill/>
            <a:miter lim="800000"/>
            <a:headEnd/>
            <a:tailEnd/>
          </a:ln>
          <a:effectLst/>
        </p:spPr>
        <p:txBody>
          <a:bodyPr wrap="square">
            <a:spAutoFit/>
          </a:bodyPr>
          <a:lstStyle/>
          <a:p>
            <a:pPr algn="ctr" eaLnBrk="0" hangingPunct="0">
              <a:defRPr/>
            </a:pPr>
            <a:r>
              <a:rPr lang="en-US" sz="3600" dirty="0" smtClean="0">
                <a:solidFill>
                  <a:srgbClr val="003399"/>
                </a:solidFill>
                <a:latin typeface="Arial" pitchFamily="34" charset="0"/>
                <a:cs typeface="Arial" pitchFamily="34" charset="0"/>
              </a:rPr>
              <a:t>More Data…</a:t>
            </a:r>
            <a:endParaRPr lang="en-US" sz="3600" dirty="0">
              <a:solidFill>
                <a:srgbClr val="003399"/>
              </a:solidFill>
              <a:latin typeface="Arial" pitchFamily="34" charset="0"/>
              <a:cs typeface="Arial" pitchFamily="34" charset="0"/>
            </a:endParaRPr>
          </a:p>
        </p:txBody>
      </p:sp>
      <p:sp>
        <p:nvSpPr>
          <p:cNvPr id="4100" name="Rectangle 0"/>
          <p:cNvSpPr>
            <a:spLocks noChangeArrowheads="1"/>
          </p:cNvSpPr>
          <p:nvPr/>
        </p:nvSpPr>
        <p:spPr bwMode="auto">
          <a:xfrm>
            <a:off x="606310" y="1098486"/>
            <a:ext cx="7777162"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5" name="Slide Number Placeholder 4"/>
          <p:cNvSpPr>
            <a:spLocks noGrp="1"/>
          </p:cNvSpPr>
          <p:nvPr>
            <p:ph type="sldNum" sz="quarter" idx="12"/>
          </p:nvPr>
        </p:nvSpPr>
        <p:spPr/>
        <p:txBody>
          <a:bodyPr/>
          <a:lstStyle/>
          <a:p>
            <a:fld id="{8C6B5B77-4519-43AE-B0BC-D3C0E1CB2607}" type="slidenum">
              <a:rPr lang="en-US" smtClean="0">
                <a:solidFill>
                  <a:schemeClr val="tx1"/>
                </a:solidFill>
              </a:rPr>
              <a:pPr/>
              <a:t>15</a:t>
            </a:fld>
            <a:endParaRPr lang="en-US"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91" y="1371600"/>
            <a:ext cx="8395010" cy="267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533518"/>
            <a:ext cx="6248401" cy="107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4939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57225" y="1574800"/>
            <a:ext cx="8004175" cy="774700"/>
          </a:xfrm>
          <a:prstGeom prst="rect">
            <a:avLst/>
          </a:prstGeom>
          <a:noFill/>
          <a:ln w="9525">
            <a:noFill/>
            <a:miter lim="800000"/>
            <a:headEnd/>
            <a:tailEnd/>
          </a:ln>
        </p:spPr>
        <p:txBody>
          <a:bodyPr>
            <a:spAutoFit/>
          </a:bodyPr>
          <a:lstStyle/>
          <a:p>
            <a:pPr eaLnBrk="0" hangingPunct="0">
              <a:lnSpc>
                <a:spcPct val="160000"/>
              </a:lnSpc>
            </a:pPr>
            <a:endParaRPr lang="en-US" sz="2800"/>
          </a:p>
        </p:txBody>
      </p:sp>
      <p:graphicFrame>
        <p:nvGraphicFramePr>
          <p:cNvPr id="2" name="Table 1"/>
          <p:cNvGraphicFramePr>
            <a:graphicFrameLocks noGrp="1"/>
          </p:cNvGraphicFramePr>
          <p:nvPr>
            <p:extLst>
              <p:ext uri="{D42A27DB-BD31-4B8C-83A1-F6EECF244321}">
                <p14:modId xmlns:p14="http://schemas.microsoft.com/office/powerpoint/2010/main" val="1231958771"/>
              </p:ext>
            </p:extLst>
          </p:nvPr>
        </p:nvGraphicFramePr>
        <p:xfrm>
          <a:off x="965199" y="381000"/>
          <a:ext cx="7696201" cy="4648199"/>
        </p:xfrm>
        <a:graphic>
          <a:graphicData uri="http://schemas.openxmlformats.org/drawingml/2006/table">
            <a:tbl>
              <a:tblPr/>
              <a:tblGrid>
                <a:gridCol w="2378914"/>
                <a:gridCol w="1381619"/>
                <a:gridCol w="797837"/>
                <a:gridCol w="1269727"/>
                <a:gridCol w="934052"/>
                <a:gridCol w="934052"/>
              </a:tblGrid>
              <a:tr h="957397">
                <a:tc gridSpan="6">
                  <a:txBody>
                    <a:bodyPr/>
                    <a:lstStyle/>
                    <a:p>
                      <a:pPr algn="l" fontAlgn="b"/>
                      <a:r>
                        <a:rPr lang="en-US" sz="2000" b="0" i="0" u="none" strike="noStrike" dirty="0" err="1">
                          <a:solidFill>
                            <a:srgbClr val="000000"/>
                          </a:solidFill>
                          <a:effectLst/>
                          <a:latin typeface="Calibri"/>
                        </a:rPr>
                        <a:t>Nonemployer</a:t>
                      </a:r>
                      <a:r>
                        <a:rPr lang="en-US" sz="2000" b="0" i="0" u="none" strike="noStrike" dirty="0">
                          <a:solidFill>
                            <a:srgbClr val="000000"/>
                          </a:solidFill>
                          <a:effectLst/>
                          <a:latin typeface="Calibri"/>
                        </a:rPr>
                        <a:t> Child day care services (NAICS 6244) in Hawaii: 2012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4052">
                <a:tc>
                  <a:txBody>
                    <a:bodyPr/>
                    <a:lstStyle/>
                    <a:p>
                      <a:pPr algn="ctr" fontAlgn="ctr"/>
                      <a:r>
                        <a:rPr lang="en-US" sz="1600" b="0" i="0" u="none" strike="noStrike">
                          <a:solidFill>
                            <a:srgbClr val="000000"/>
                          </a:solidFill>
                          <a:effectLst/>
                          <a:latin typeface="Calibri"/>
                        </a:rPr>
                        <a:t>Geographic area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a:solidFill>
                            <a:srgbClr val="000000"/>
                          </a:solidFill>
                          <a:effectLst/>
                          <a:latin typeface="Calibri"/>
                        </a:rPr>
                        <a:t>Number of nonemployer establishments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a:solidFill>
                            <a:srgbClr val="000000"/>
                          </a:solidFill>
                          <a:effectLst/>
                          <a:latin typeface="Calibri"/>
                        </a:rPr>
                        <a:t>Receipts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Calibri"/>
                        </a:rPr>
                        <a:t>Receipts per establishment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endParaRPr lang="en-US" sz="1600" b="0"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600" b="0" i="0" u="none" strike="noStrike">
                        <a:solidFill>
                          <a:srgbClr val="000000"/>
                        </a:solidFill>
                        <a:effectLst/>
                        <a:latin typeface="Calibri"/>
                      </a:endParaRPr>
                    </a:p>
                  </a:txBody>
                  <a:tcPr marL="9525" marR="9525" marT="9525" marB="0" anchor="ctr">
                    <a:lnL>
                      <a:noFill/>
                    </a:lnL>
                    <a:lnR>
                      <a:noFill/>
                    </a:lnR>
                    <a:lnT>
                      <a:noFill/>
                    </a:lnT>
                    <a:lnB>
                      <a:noFill/>
                    </a:lnB>
                  </a:tcPr>
                </a:tc>
              </a:tr>
              <a:tr h="461350">
                <a:tc>
                  <a:txBody>
                    <a:bodyPr/>
                    <a:lstStyle/>
                    <a:p>
                      <a:pPr algn="l" fontAlgn="b"/>
                      <a:r>
                        <a:rPr lang="en-US" sz="1600" b="1" i="0" u="none" strike="noStrike">
                          <a:solidFill>
                            <a:srgbClr val="000000"/>
                          </a:solidFill>
                          <a:effectLst/>
                          <a:latin typeface="Calibri"/>
                        </a:rPr>
                        <a:t>Hawaii</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a:solidFill>
                            <a:srgbClr val="000000"/>
                          </a:solidFill>
                          <a:effectLst/>
                          <a:latin typeface="Calibri"/>
                        </a:rPr>
                        <a:t>1,102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a:solidFill>
                            <a:srgbClr val="000000"/>
                          </a:solidFill>
                          <a:effectLst/>
                          <a:latin typeface="Calibri"/>
                        </a:rPr>
                        <a:t>20,387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dirty="0">
                          <a:solidFill>
                            <a:srgbClr val="000000"/>
                          </a:solidFill>
                          <a:effectLst/>
                          <a:latin typeface="Calibri"/>
                        </a:rPr>
                        <a:t>18,500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1"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9525" marR="9525" marT="9525" marB="0" anchor="b">
                    <a:lnL>
                      <a:noFill/>
                    </a:lnL>
                    <a:lnR>
                      <a:noFill/>
                    </a:lnR>
                    <a:lnT>
                      <a:noFill/>
                    </a:lnT>
                    <a:lnB>
                      <a:noFill/>
                    </a:lnB>
                  </a:tcPr>
                </a:tc>
              </a:tr>
              <a:tr h="461350">
                <a:tc>
                  <a:txBody>
                    <a:bodyPr/>
                    <a:lstStyle/>
                    <a:p>
                      <a:pPr algn="l" fontAlgn="b"/>
                      <a:r>
                        <a:rPr lang="en-US" sz="1600" b="0" i="0" u="none" strike="noStrike">
                          <a:solidFill>
                            <a:srgbClr val="000000"/>
                          </a:solidFill>
                          <a:effectLst/>
                          <a:latin typeface="Calibri"/>
                        </a:rPr>
                        <a:t>Hawaii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200</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3,326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a:rPr>
                        <a:t>16,630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r>
              <a:tr h="461350">
                <a:tc>
                  <a:txBody>
                    <a:bodyPr/>
                    <a:lstStyle/>
                    <a:p>
                      <a:pPr algn="l" fontAlgn="b"/>
                      <a:r>
                        <a:rPr lang="en-US" sz="1600" b="0" i="0" u="none" strike="noStrike">
                          <a:solidFill>
                            <a:srgbClr val="000000"/>
                          </a:solidFill>
                          <a:effectLst/>
                          <a:latin typeface="Calibri"/>
                        </a:rPr>
                        <a:t>Honolulu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600" b="0" i="0" u="none" strike="noStrike">
                          <a:solidFill>
                            <a:srgbClr val="000000"/>
                          </a:solidFill>
                          <a:effectLst/>
                          <a:latin typeface="Calibri"/>
                        </a:rPr>
                        <a:t>663</a:t>
                      </a:r>
                    </a:p>
                  </a:txBody>
                  <a:tcPr marL="9525" marR="9525" marT="9525" marB="0" anchor="b">
                    <a:lnL>
                      <a:noFill/>
                    </a:lnL>
                    <a:lnR>
                      <a:noFill/>
                    </a:lnR>
                    <a:lnT>
                      <a:noFill/>
                    </a:lnT>
                    <a:lnB>
                      <a:noFill/>
                    </a:lnB>
                    <a:solidFill>
                      <a:srgbClr val="FFFF00"/>
                    </a:solidFill>
                  </a:tcPr>
                </a:tc>
                <a:tc>
                  <a:txBody>
                    <a:bodyPr/>
                    <a:lstStyle/>
                    <a:p>
                      <a:pPr algn="r" fontAlgn="b"/>
                      <a:r>
                        <a:rPr lang="en-US" sz="1600" b="0" i="0" u="none" strike="noStrike">
                          <a:solidFill>
                            <a:srgbClr val="000000"/>
                          </a:solidFill>
                          <a:effectLst/>
                          <a:latin typeface="Calibri"/>
                        </a:rPr>
                        <a:t>11,175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600" b="0" i="0" u="none" strike="noStrike">
                          <a:solidFill>
                            <a:srgbClr val="000000"/>
                          </a:solidFill>
                          <a:effectLst/>
                          <a:latin typeface="Calibri"/>
                        </a:rPr>
                        <a:t>16,855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16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r>
              <a:tr h="461350">
                <a:tc>
                  <a:txBody>
                    <a:bodyPr/>
                    <a:lstStyle/>
                    <a:p>
                      <a:pPr algn="l" fontAlgn="b"/>
                      <a:r>
                        <a:rPr lang="en-US" sz="1600" b="0" i="0" u="none" strike="noStrike">
                          <a:solidFill>
                            <a:srgbClr val="000000"/>
                          </a:solidFill>
                          <a:effectLst/>
                          <a:latin typeface="Calibri"/>
                        </a:rPr>
                        <a:t>Kauai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76</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1,505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a:rPr>
                        <a:t>19,803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r>
              <a:tr h="461350">
                <a:tc>
                  <a:txBody>
                    <a:bodyPr/>
                    <a:lstStyle/>
                    <a:p>
                      <a:pPr algn="l" fontAlgn="b"/>
                      <a:r>
                        <a:rPr lang="en-US" sz="1600" b="0" i="0" u="none" strike="noStrike">
                          <a:solidFill>
                            <a:srgbClr val="000000"/>
                          </a:solidFill>
                          <a:effectLst/>
                          <a:latin typeface="Calibri"/>
                        </a:rPr>
                        <a:t>Maui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163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4,381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26,877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8194006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descr="Short Description: Text Box: Exercises 2 and 3 &#10;"/>
          <p:cNvSpPr>
            <a:spLocks noChangeArrowheads="1"/>
          </p:cNvSpPr>
          <p:nvPr/>
        </p:nvSpPr>
        <p:spPr bwMode="auto">
          <a:xfrm>
            <a:off x="694140" y="536051"/>
            <a:ext cx="7702550" cy="1200329"/>
          </a:xfrm>
          <a:prstGeom prst="rect">
            <a:avLst/>
          </a:prstGeom>
          <a:noFill/>
          <a:ln w="9525">
            <a:noFill/>
            <a:miter lim="800000"/>
            <a:headEnd/>
            <a:tailEnd/>
          </a:ln>
          <a:effectLst/>
        </p:spPr>
        <p:txBody>
          <a:bodyPr>
            <a:spAutoFit/>
          </a:bodyPr>
          <a:lstStyle/>
          <a:p>
            <a:pPr algn="ctr" eaLnBrk="0" hangingPunct="0">
              <a:defRPr/>
            </a:pPr>
            <a:r>
              <a:rPr lang="en-US" sz="3600" dirty="0" smtClean="0">
                <a:solidFill>
                  <a:srgbClr val="003399"/>
                </a:solidFill>
                <a:latin typeface="Arial" pitchFamily="34" charset="0"/>
                <a:cs typeface="Arial" pitchFamily="34" charset="0"/>
              </a:rPr>
              <a:t>What </a:t>
            </a:r>
            <a:r>
              <a:rPr lang="en-US" sz="3600" dirty="0">
                <a:solidFill>
                  <a:srgbClr val="003399"/>
                </a:solidFill>
                <a:latin typeface="Arial" pitchFamily="34" charset="0"/>
                <a:cs typeface="Arial" pitchFamily="34" charset="0"/>
              </a:rPr>
              <a:t>S</a:t>
            </a:r>
            <a:r>
              <a:rPr lang="en-US" sz="3600" dirty="0" smtClean="0">
                <a:solidFill>
                  <a:srgbClr val="003399"/>
                </a:solidFill>
                <a:latin typeface="Arial" pitchFamily="34" charset="0"/>
                <a:cs typeface="Arial" pitchFamily="34" charset="0"/>
              </a:rPr>
              <a:t>ervices do Businesses in this Industry Provide?</a:t>
            </a:r>
            <a:endParaRPr lang="en-US" sz="3600" dirty="0">
              <a:solidFill>
                <a:srgbClr val="003399"/>
              </a:solidFill>
              <a:latin typeface="Arial" pitchFamily="34" charset="0"/>
              <a:cs typeface="Arial" pitchFamily="34" charset="0"/>
            </a:endParaRPr>
          </a:p>
        </p:txBody>
      </p:sp>
      <p:sp>
        <p:nvSpPr>
          <p:cNvPr id="56323" name="Rectangle 3"/>
          <p:cNvSpPr>
            <a:spLocks noChangeArrowheads="1"/>
          </p:cNvSpPr>
          <p:nvPr/>
        </p:nvSpPr>
        <p:spPr bwMode="auto">
          <a:xfrm>
            <a:off x="755333" y="1821889"/>
            <a:ext cx="7777162"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56324" name="Rectangle 4"/>
          <p:cNvSpPr>
            <a:spLocks noChangeArrowheads="1"/>
          </p:cNvSpPr>
          <p:nvPr/>
        </p:nvSpPr>
        <p:spPr bwMode="auto">
          <a:xfrm>
            <a:off x="711200" y="304800"/>
            <a:ext cx="7777163"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464901" name="Text Box 5"/>
          <p:cNvSpPr txBox="1">
            <a:spLocks noChangeArrowheads="1"/>
          </p:cNvSpPr>
          <p:nvPr/>
        </p:nvSpPr>
        <p:spPr bwMode="auto">
          <a:xfrm>
            <a:off x="864002" y="2362200"/>
            <a:ext cx="4774798" cy="3231654"/>
          </a:xfrm>
          <a:prstGeom prst="rect">
            <a:avLst/>
          </a:prstGeom>
          <a:noFill/>
          <a:ln w="9525">
            <a:noFill/>
            <a:miter lim="800000"/>
            <a:headEnd/>
            <a:tailEnd/>
          </a:ln>
          <a:effectLst/>
        </p:spPr>
        <p:txBody>
          <a:bodyPr wrap="square">
            <a:spAutoFit/>
          </a:bodyPr>
          <a:lstStyle/>
          <a:p>
            <a:pPr eaLnBrk="0" hangingPunct="0">
              <a:spcBef>
                <a:spcPct val="50000"/>
              </a:spcBef>
              <a:defRPr/>
            </a:pPr>
            <a:r>
              <a:rPr lang="en-US" sz="2400" dirty="0" smtClean="0">
                <a:solidFill>
                  <a:srgbClr val="003399"/>
                </a:solidFill>
                <a:latin typeface="Arial" pitchFamily="34" charset="0"/>
                <a:cs typeface="Arial" pitchFamily="34" charset="0"/>
              </a:rPr>
              <a:t>Data on products and services sold by businesses are available in the </a:t>
            </a:r>
            <a:r>
              <a:rPr lang="en-US" sz="2400" i="1" dirty="0" smtClean="0">
                <a:solidFill>
                  <a:srgbClr val="00B050"/>
                </a:solidFill>
                <a:latin typeface="Arial" pitchFamily="34" charset="0"/>
                <a:cs typeface="Arial" pitchFamily="34" charset="0"/>
              </a:rPr>
              <a:t>Product Lines </a:t>
            </a:r>
            <a:r>
              <a:rPr lang="en-US" sz="2400" dirty="0" smtClean="0">
                <a:solidFill>
                  <a:srgbClr val="003399"/>
                </a:solidFill>
                <a:latin typeface="Arial" pitchFamily="34" charset="0"/>
                <a:cs typeface="Arial" pitchFamily="34" charset="0"/>
              </a:rPr>
              <a:t>data from </a:t>
            </a:r>
            <a:r>
              <a:rPr lang="en-US" sz="2400" i="1" dirty="0" smtClean="0">
                <a:solidFill>
                  <a:srgbClr val="00B050"/>
                </a:solidFill>
                <a:latin typeface="Arial" pitchFamily="34" charset="0"/>
                <a:cs typeface="Arial" pitchFamily="34" charset="0"/>
              </a:rPr>
              <a:t>Economic Census.  </a:t>
            </a:r>
          </a:p>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Can be used in a business plan to identify the primary and secondary sources of sales of the business</a:t>
            </a:r>
          </a:p>
        </p:txBody>
      </p:sp>
      <p:sp>
        <p:nvSpPr>
          <p:cNvPr id="6" name="Slide Number Placeholder 5"/>
          <p:cNvSpPr>
            <a:spLocks noGrp="1"/>
          </p:cNvSpPr>
          <p:nvPr>
            <p:ph type="sldNum" sz="quarter" idx="12"/>
          </p:nvPr>
        </p:nvSpPr>
        <p:spPr/>
        <p:txBody>
          <a:bodyPr/>
          <a:lstStyle/>
          <a:p>
            <a:fld id="{8C6B5B77-4519-43AE-B0BC-D3C0E1CB2607}" type="slidenum">
              <a:rPr lang="en-US" smtClean="0">
                <a:solidFill>
                  <a:schemeClr val="tx1"/>
                </a:solidFill>
              </a:rPr>
              <a:pPr/>
              <a:t>17</a:t>
            </a:fld>
            <a:endParaRPr lang="en-US" dirty="0">
              <a:solidFill>
                <a:schemeClr val="tx1"/>
              </a:solidFill>
            </a:endParaRPr>
          </a:p>
        </p:txBody>
      </p:sp>
      <p:pic>
        <p:nvPicPr>
          <p:cNvPr id="8195" name="Picture 3" descr="C:\Users\hait0001\AppData\Local\Microsoft\Windows\Temporary Internet Files\Content.IE5\EL225PMX\MC9002975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0189" y="2590800"/>
            <a:ext cx="223650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811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6B5B77-4519-43AE-B0BC-D3C0E1CB2607}" type="slidenum">
              <a:rPr lang="en-US" smtClean="0">
                <a:solidFill>
                  <a:schemeClr val="tx1"/>
                </a:solidFill>
              </a:rPr>
              <a:pPr/>
              <a:t>18</a:t>
            </a:fld>
            <a:endParaRPr lang="en-US"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89170545"/>
              </p:ext>
            </p:extLst>
          </p:nvPr>
        </p:nvGraphicFramePr>
        <p:xfrm>
          <a:off x="533400" y="304800"/>
          <a:ext cx="8382001" cy="5421519"/>
        </p:xfrm>
        <a:graphic>
          <a:graphicData uri="http://schemas.openxmlformats.org/drawingml/2006/table">
            <a:tbl>
              <a:tblPr/>
              <a:tblGrid>
                <a:gridCol w="4045659"/>
                <a:gridCol w="764534"/>
                <a:gridCol w="1162729"/>
                <a:gridCol w="704805"/>
                <a:gridCol w="939740"/>
                <a:gridCol w="764534"/>
              </a:tblGrid>
              <a:tr h="369683">
                <a:tc gridSpan="6">
                  <a:txBody>
                    <a:bodyPr/>
                    <a:lstStyle/>
                    <a:p>
                      <a:pPr algn="l" fontAlgn="b"/>
                      <a:r>
                        <a:rPr lang="en-US" sz="2000" b="0" i="0" u="none" strike="noStrike" dirty="0">
                          <a:solidFill>
                            <a:srgbClr val="000000"/>
                          </a:solidFill>
                          <a:effectLst/>
                          <a:latin typeface="Calibri"/>
                        </a:rPr>
                        <a:t>Broad and Detailed Product Lines for Child day care services (NAICS 6244) in Hawaii: 2007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3287">
                <a:tc>
                  <a:txBody>
                    <a:bodyPr/>
                    <a:lstStyle/>
                    <a:p>
                      <a:pPr algn="ctr" fontAlgn="ctr"/>
                      <a:r>
                        <a:rPr lang="en-US" sz="1400" b="0" i="0" u="none" strike="noStrike" dirty="0">
                          <a:solidFill>
                            <a:srgbClr val="000000"/>
                          </a:solidFill>
                          <a:effectLst/>
                          <a:latin typeface="Calibri"/>
                        </a:rPr>
                        <a:t>Meaning of Products and services code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Calibri"/>
                        </a:rPr>
                        <a:t>Number of establishments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Calibri"/>
                        </a:rPr>
                        <a:t>Total sales, receipts, or revenue of establishments with the product line ($1,000)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Calibri"/>
                        </a:rPr>
                        <a:t>Receipts/Revenue ($1,000)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Calibri"/>
                        </a:rPr>
                        <a:t>Sales, receipts, or revenue of product line as percent of total sales, receipts, or revenue of industry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4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67329">
                <a:tc>
                  <a:txBody>
                    <a:bodyPr/>
                    <a:lstStyle/>
                    <a:p>
                      <a:pPr algn="l" fontAlgn="b"/>
                      <a:r>
                        <a:rPr lang="en-US" sz="1400" b="1" i="0" u="none" strike="noStrike">
                          <a:solidFill>
                            <a:srgbClr val="000000"/>
                          </a:solidFill>
                          <a:effectLst/>
                          <a:latin typeface="Calibri"/>
                        </a:rPr>
                        <a:t>Industry total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202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X</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83,527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100.0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67329">
                <a:tc>
                  <a:txBody>
                    <a:bodyPr/>
                    <a:lstStyle/>
                    <a:p>
                      <a:pPr algn="l" fontAlgn="b"/>
                      <a:r>
                        <a:rPr lang="en-US" sz="1400" b="0" i="0" u="none" strike="noStrike">
                          <a:solidFill>
                            <a:srgbClr val="000000"/>
                          </a:solidFill>
                          <a:effectLst/>
                          <a:latin typeface="Calibri"/>
                        </a:rPr>
                        <a:t>Social assistance services for children, youth, &amp; families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132</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42,266</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35,953</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43.0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67329">
                <a:tc>
                  <a:txBody>
                    <a:bodyPr/>
                    <a:lstStyle/>
                    <a:p>
                      <a:pPr algn="l" fontAlgn="b"/>
                      <a:r>
                        <a:rPr lang="en-US" sz="1400" b="0" i="0" u="none" strike="noStrike">
                          <a:solidFill>
                            <a:srgbClr val="000000"/>
                          </a:solidFill>
                          <a:effectLst/>
                          <a:latin typeface="Calibri"/>
                        </a:rPr>
                        <a:t>Social assistance for families - Child day care services</a:t>
                      </a:r>
                    </a:p>
                  </a:txBody>
                  <a:tcPr marL="17145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132</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42,266</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35,580</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42.6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67329">
                <a:tc>
                  <a:txBody>
                    <a:bodyPr/>
                    <a:lstStyle/>
                    <a:p>
                      <a:pPr algn="l" fontAlgn="b"/>
                      <a:r>
                        <a:rPr lang="en-US" sz="1400" b="0" i="0" u="none" strike="noStrike">
                          <a:solidFill>
                            <a:srgbClr val="000000"/>
                          </a:solidFill>
                          <a:effectLst/>
                          <a:latin typeface="Calibri"/>
                        </a:rPr>
                        <a:t>Social assistance for families - Other</a:t>
                      </a:r>
                    </a:p>
                  </a:txBody>
                  <a:tcPr marL="17145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8</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6,824</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355</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0.4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67329">
                <a:tc>
                  <a:txBody>
                    <a:bodyPr/>
                    <a:lstStyle/>
                    <a:p>
                      <a:pPr algn="l" fontAlgn="b"/>
                      <a:r>
                        <a:rPr lang="en-US" sz="1400" b="0" i="0" u="none" strike="noStrike">
                          <a:solidFill>
                            <a:srgbClr val="000000"/>
                          </a:solidFill>
                          <a:effectLst/>
                          <a:latin typeface="Calibri"/>
                        </a:rPr>
                        <a:t>Pre-primary grade instructional programs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43</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23,573</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20,513</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24.6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67329">
                <a:tc>
                  <a:txBody>
                    <a:bodyPr/>
                    <a:lstStyle/>
                    <a:p>
                      <a:pPr algn="l" fontAlgn="b"/>
                      <a:r>
                        <a:rPr lang="en-US" sz="1400" b="0" i="0" u="none" strike="noStrike">
                          <a:solidFill>
                            <a:srgbClr val="000000"/>
                          </a:solidFill>
                          <a:effectLst/>
                          <a:latin typeface="Calibri"/>
                        </a:rPr>
                        <a:t>Contributions, gifts, &amp; grants - Government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33</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25,109</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18,586</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22.3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67329">
                <a:tc>
                  <a:txBody>
                    <a:bodyPr/>
                    <a:lstStyle/>
                    <a:p>
                      <a:pPr algn="l" fontAlgn="b"/>
                      <a:r>
                        <a:rPr lang="en-US" sz="1400" b="0" i="0" u="none" strike="noStrike">
                          <a:solidFill>
                            <a:srgbClr val="000000"/>
                          </a:solidFill>
                          <a:effectLst/>
                          <a:latin typeface="Calibri"/>
                        </a:rPr>
                        <a:t>Contributions, gifts, &amp; grants - Private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16</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19,091</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4,897</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5.9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67329">
                <a:tc>
                  <a:txBody>
                    <a:bodyPr/>
                    <a:lstStyle/>
                    <a:p>
                      <a:pPr algn="l" fontAlgn="b"/>
                      <a:r>
                        <a:rPr lang="en-US" sz="1400" b="0" i="0" u="none" strike="noStrike">
                          <a:solidFill>
                            <a:srgbClr val="000000"/>
                          </a:solidFill>
                          <a:effectLst/>
                          <a:latin typeface="Calibri"/>
                        </a:rPr>
                        <a:t>All other revenue</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15,542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1,263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37853135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descr="Short Description: Text Box: Exercises 2 and 3 &#10;"/>
          <p:cNvSpPr>
            <a:spLocks noChangeArrowheads="1"/>
          </p:cNvSpPr>
          <p:nvPr/>
        </p:nvSpPr>
        <p:spPr bwMode="auto">
          <a:xfrm>
            <a:off x="711200" y="685800"/>
            <a:ext cx="7702550" cy="646331"/>
          </a:xfrm>
          <a:prstGeom prst="rect">
            <a:avLst/>
          </a:prstGeom>
          <a:noFill/>
          <a:ln w="9525">
            <a:noFill/>
            <a:miter lim="800000"/>
            <a:headEnd/>
            <a:tailEnd/>
          </a:ln>
          <a:effectLst/>
        </p:spPr>
        <p:txBody>
          <a:bodyPr>
            <a:spAutoFit/>
          </a:bodyPr>
          <a:lstStyle/>
          <a:p>
            <a:pPr algn="ctr" eaLnBrk="0" hangingPunct="0">
              <a:defRPr/>
            </a:pPr>
            <a:r>
              <a:rPr lang="en-US" sz="3600" dirty="0" smtClean="0">
                <a:solidFill>
                  <a:srgbClr val="003399"/>
                </a:solidFill>
                <a:latin typeface="Arial" pitchFamily="34" charset="0"/>
                <a:cs typeface="Arial" pitchFamily="34" charset="0"/>
              </a:rPr>
              <a:t>How Big Should A Business Be?</a:t>
            </a:r>
            <a:endParaRPr lang="en-US" sz="3600" dirty="0">
              <a:solidFill>
                <a:srgbClr val="003399"/>
              </a:solidFill>
              <a:latin typeface="Arial" pitchFamily="34" charset="0"/>
              <a:cs typeface="Arial" pitchFamily="34" charset="0"/>
            </a:endParaRPr>
          </a:p>
        </p:txBody>
      </p:sp>
      <p:sp>
        <p:nvSpPr>
          <p:cNvPr id="56323" name="Rectangle 3"/>
          <p:cNvSpPr>
            <a:spLocks noChangeArrowheads="1"/>
          </p:cNvSpPr>
          <p:nvPr/>
        </p:nvSpPr>
        <p:spPr bwMode="auto">
          <a:xfrm>
            <a:off x="736222" y="1600200"/>
            <a:ext cx="7777162"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56324" name="Rectangle 4"/>
          <p:cNvSpPr>
            <a:spLocks noChangeArrowheads="1"/>
          </p:cNvSpPr>
          <p:nvPr/>
        </p:nvSpPr>
        <p:spPr bwMode="auto">
          <a:xfrm>
            <a:off x="711200" y="304800"/>
            <a:ext cx="7777163"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6" name="Slide Number Placeholder 5"/>
          <p:cNvSpPr>
            <a:spLocks noGrp="1"/>
          </p:cNvSpPr>
          <p:nvPr>
            <p:ph type="sldNum" sz="quarter" idx="12"/>
          </p:nvPr>
        </p:nvSpPr>
        <p:spPr/>
        <p:txBody>
          <a:bodyPr/>
          <a:lstStyle/>
          <a:p>
            <a:fld id="{8C6B5B77-4519-43AE-B0BC-D3C0E1CB2607}" type="slidenum">
              <a:rPr lang="en-US" smtClean="0">
                <a:solidFill>
                  <a:schemeClr val="tx1"/>
                </a:solidFill>
              </a:rPr>
              <a:pPr/>
              <a:t>19</a:t>
            </a:fld>
            <a:endParaRPr lang="en-US" dirty="0">
              <a:solidFill>
                <a:schemeClr val="tx1"/>
              </a:solidFill>
            </a:endParaRPr>
          </a:p>
        </p:txBody>
      </p:sp>
      <p:sp>
        <p:nvSpPr>
          <p:cNvPr id="7" name="Text Box 5"/>
          <p:cNvSpPr txBox="1">
            <a:spLocks noChangeArrowheads="1"/>
          </p:cNvSpPr>
          <p:nvPr/>
        </p:nvSpPr>
        <p:spPr bwMode="auto">
          <a:xfrm>
            <a:off x="3303587" y="2057400"/>
            <a:ext cx="5110163" cy="3785652"/>
          </a:xfrm>
          <a:prstGeom prst="rect">
            <a:avLst/>
          </a:prstGeom>
          <a:noFill/>
          <a:ln w="9525">
            <a:noFill/>
            <a:miter lim="800000"/>
            <a:headEnd/>
            <a:tailEnd/>
          </a:ln>
          <a:effectLst/>
        </p:spPr>
        <p:txBody>
          <a:bodyPr wrap="square">
            <a:spAutoFit/>
          </a:bodyPr>
          <a:lstStyle/>
          <a:p>
            <a:pPr eaLnBrk="0" hangingPunct="0">
              <a:spcBef>
                <a:spcPct val="50000"/>
              </a:spcBef>
              <a:defRPr/>
            </a:pPr>
            <a:r>
              <a:rPr lang="en-US" sz="2400" dirty="0" smtClean="0">
                <a:solidFill>
                  <a:srgbClr val="003399"/>
                </a:solidFill>
                <a:latin typeface="Arial" pitchFamily="34" charset="0"/>
                <a:cs typeface="Arial" pitchFamily="34" charset="0"/>
              </a:rPr>
              <a:t>The </a:t>
            </a:r>
            <a:r>
              <a:rPr lang="en-US" sz="2400" i="1" dirty="0" smtClean="0">
                <a:solidFill>
                  <a:srgbClr val="00B050"/>
                </a:solidFill>
                <a:latin typeface="Arial" pitchFamily="34" charset="0"/>
                <a:cs typeface="Arial" pitchFamily="34" charset="0"/>
              </a:rPr>
              <a:t>Economic Census </a:t>
            </a:r>
            <a:r>
              <a:rPr lang="en-US" sz="2400" dirty="0" smtClean="0">
                <a:solidFill>
                  <a:srgbClr val="1C5696"/>
                </a:solidFill>
                <a:latin typeface="Arial" pitchFamily="34" charset="0"/>
                <a:cs typeface="Arial" pitchFamily="34" charset="0"/>
              </a:rPr>
              <a:t>includes data broken out by the sales and employment size of the business</a:t>
            </a:r>
            <a:r>
              <a:rPr lang="en-US" sz="2400" dirty="0" smtClean="0">
                <a:solidFill>
                  <a:srgbClr val="000099"/>
                </a:solidFill>
                <a:latin typeface="Arial" pitchFamily="34" charset="0"/>
                <a:cs typeface="Arial" pitchFamily="34" charset="0"/>
              </a:rPr>
              <a:t>  </a:t>
            </a:r>
          </a:p>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Can be used in a business plan to understand the size of a “typical” business in an industry</a:t>
            </a:r>
          </a:p>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Can also be used to forecast the future growth of a business to it’s most efficient size</a:t>
            </a:r>
          </a:p>
        </p:txBody>
      </p:sp>
      <p:pic>
        <p:nvPicPr>
          <p:cNvPr id="11267" name="Picture 3" descr="C:\Documents and Settings\hait0001\Local Settings\Temporary Internet Files\Content.IE5\DFXZY9C8\MC9002817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042" y="2819400"/>
            <a:ext cx="2324860" cy="171602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Documents and Settings\hait0001\Local Settings\Temporary Internet Files\Content.IE5\BE7P6J4L\MC90043485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04034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991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lstStyle/>
          <a:p>
            <a:r>
              <a:rPr lang="en-US" dirty="0" smtClean="0">
                <a:solidFill>
                  <a:srgbClr val="1C5696"/>
                </a:solidFill>
              </a:rPr>
              <a:t>Outline</a:t>
            </a:r>
            <a:endParaRPr lang="en-US" dirty="0">
              <a:solidFill>
                <a:srgbClr val="1C5696"/>
              </a:solidFill>
            </a:endParaRPr>
          </a:p>
        </p:txBody>
      </p:sp>
      <p:sp>
        <p:nvSpPr>
          <p:cNvPr id="3" name="Content Placeholder 2"/>
          <p:cNvSpPr>
            <a:spLocks noGrp="1"/>
          </p:cNvSpPr>
          <p:nvPr>
            <p:ph idx="1"/>
          </p:nvPr>
        </p:nvSpPr>
        <p:spPr>
          <a:xfrm>
            <a:off x="762000" y="1447800"/>
            <a:ext cx="5570078" cy="4269828"/>
          </a:xfrm>
        </p:spPr>
        <p:txBody>
          <a:bodyPr>
            <a:normAutofit lnSpcReduction="10000"/>
          </a:bodyPr>
          <a:lstStyle/>
          <a:p>
            <a:pPr>
              <a:spcAft>
                <a:spcPts val="1800"/>
              </a:spcAft>
            </a:pPr>
            <a:r>
              <a:rPr lang="en-US" dirty="0" smtClean="0"/>
              <a:t>Using Census Bureau Economic Programs Data To Better Understand</a:t>
            </a:r>
          </a:p>
          <a:p>
            <a:pPr lvl="1">
              <a:spcAft>
                <a:spcPts val="1800"/>
              </a:spcAft>
            </a:pPr>
            <a:r>
              <a:rPr lang="en-US" dirty="0" smtClean="0"/>
              <a:t>The target market of a proposed business</a:t>
            </a:r>
            <a:endParaRPr lang="en-US" dirty="0"/>
          </a:p>
          <a:p>
            <a:pPr lvl="1">
              <a:spcAft>
                <a:spcPts val="1800"/>
              </a:spcAft>
            </a:pPr>
            <a:r>
              <a:rPr lang="en-US" dirty="0" smtClean="0"/>
              <a:t>The local competition</a:t>
            </a:r>
          </a:p>
          <a:p>
            <a:pPr lvl="1">
              <a:spcAft>
                <a:spcPts val="1800"/>
              </a:spcAft>
            </a:pPr>
            <a:r>
              <a:rPr lang="en-US" dirty="0" smtClean="0"/>
              <a:t>The national industry</a:t>
            </a:r>
          </a:p>
          <a:p>
            <a:pPr lvl="1">
              <a:spcAft>
                <a:spcPts val="1800"/>
              </a:spcAft>
            </a:pPr>
            <a:endParaRPr lang="en-US" dirty="0" smtClean="0"/>
          </a:p>
        </p:txBody>
      </p:sp>
      <p:sp>
        <p:nvSpPr>
          <p:cNvPr id="4" name="Slide Number Placeholder 3"/>
          <p:cNvSpPr>
            <a:spLocks noGrp="1"/>
          </p:cNvSpPr>
          <p:nvPr>
            <p:ph type="sldNum" sz="quarter" idx="12"/>
          </p:nvPr>
        </p:nvSpPr>
        <p:spPr/>
        <p:txBody>
          <a:bodyPr/>
          <a:lstStyle/>
          <a:p>
            <a:fld id="{CE6C341A-EB40-46CB-AE1C-623895BC0F08}" type="slidenum">
              <a:rPr lang="en-US" smtClean="0"/>
              <a:t>2</a:t>
            </a:fld>
            <a:endParaRPr lang="en-US"/>
          </a:p>
        </p:txBody>
      </p:sp>
      <p:pic>
        <p:nvPicPr>
          <p:cNvPr id="5124" name="Picture 4" descr="C:\Documents and Settings\hait0001\Local Settings\Temporary Internet Files\Content.IE5\DGAQNPBV\MC9001570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2438400"/>
            <a:ext cx="2696261" cy="297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274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6B5B77-4519-43AE-B0BC-D3C0E1CB2607}" type="slidenum">
              <a:rPr lang="en-US" smtClean="0">
                <a:solidFill>
                  <a:schemeClr val="tx1"/>
                </a:solidFill>
              </a:rPr>
              <a:pPr/>
              <a:t>20</a:t>
            </a:fld>
            <a:endParaRPr lang="en-US" dirty="0">
              <a:solidFill>
                <a:schemeClr val="tx1"/>
              </a:solidFill>
            </a:endParaRPr>
          </a:p>
        </p:txBody>
      </p:sp>
      <p:graphicFrame>
        <p:nvGraphicFramePr>
          <p:cNvPr id="4" name="Chart 3"/>
          <p:cNvGraphicFramePr>
            <a:graphicFrameLocks/>
          </p:cNvGraphicFramePr>
          <p:nvPr>
            <p:extLst>
              <p:ext uri="{D42A27DB-BD31-4B8C-83A1-F6EECF244321}">
                <p14:modId xmlns:p14="http://schemas.microsoft.com/office/powerpoint/2010/main" val="2338747233"/>
              </p:ext>
            </p:extLst>
          </p:nvPr>
        </p:nvGraphicFramePr>
        <p:xfrm>
          <a:off x="457200" y="304800"/>
          <a:ext cx="83058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36301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6B5B77-4519-43AE-B0BC-D3C0E1CB2607}" type="slidenum">
              <a:rPr lang="en-US" smtClean="0">
                <a:solidFill>
                  <a:schemeClr val="tx1"/>
                </a:solidFill>
              </a:rPr>
              <a:pPr/>
              <a:t>21</a:t>
            </a:fld>
            <a:endParaRPr lang="en-US" dirty="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786242415"/>
              </p:ext>
            </p:extLst>
          </p:nvPr>
        </p:nvGraphicFramePr>
        <p:xfrm>
          <a:off x="457200" y="381000"/>
          <a:ext cx="8396288"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432827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descr="Short Description: Text Box: Exercises 2 and 3 &#10;"/>
          <p:cNvSpPr>
            <a:spLocks noChangeArrowheads="1"/>
          </p:cNvSpPr>
          <p:nvPr/>
        </p:nvSpPr>
        <p:spPr bwMode="auto">
          <a:xfrm>
            <a:off x="711200" y="685800"/>
            <a:ext cx="7702550" cy="646331"/>
          </a:xfrm>
          <a:prstGeom prst="rect">
            <a:avLst/>
          </a:prstGeom>
          <a:noFill/>
          <a:ln w="9525">
            <a:noFill/>
            <a:miter lim="800000"/>
            <a:headEnd/>
            <a:tailEnd/>
          </a:ln>
          <a:effectLst/>
        </p:spPr>
        <p:txBody>
          <a:bodyPr>
            <a:spAutoFit/>
          </a:bodyPr>
          <a:lstStyle/>
          <a:p>
            <a:pPr algn="ctr" eaLnBrk="0" hangingPunct="0">
              <a:defRPr/>
            </a:pPr>
            <a:r>
              <a:rPr lang="en-US" sz="3600" dirty="0" smtClean="0">
                <a:solidFill>
                  <a:srgbClr val="003399"/>
                </a:solidFill>
                <a:latin typeface="Arial" pitchFamily="34" charset="0"/>
                <a:cs typeface="Arial" pitchFamily="34" charset="0"/>
              </a:rPr>
              <a:t>Anything Else?</a:t>
            </a:r>
            <a:endParaRPr lang="en-US" sz="3600" dirty="0">
              <a:solidFill>
                <a:srgbClr val="003399"/>
              </a:solidFill>
              <a:latin typeface="Arial" pitchFamily="34" charset="0"/>
              <a:cs typeface="Arial" pitchFamily="34" charset="0"/>
            </a:endParaRPr>
          </a:p>
        </p:txBody>
      </p:sp>
      <p:sp>
        <p:nvSpPr>
          <p:cNvPr id="56323" name="Rectangle 3"/>
          <p:cNvSpPr>
            <a:spLocks noChangeArrowheads="1"/>
          </p:cNvSpPr>
          <p:nvPr/>
        </p:nvSpPr>
        <p:spPr bwMode="auto">
          <a:xfrm>
            <a:off x="736222" y="1600200"/>
            <a:ext cx="7777162"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56324" name="Rectangle 4"/>
          <p:cNvSpPr>
            <a:spLocks noChangeArrowheads="1"/>
          </p:cNvSpPr>
          <p:nvPr/>
        </p:nvSpPr>
        <p:spPr bwMode="auto">
          <a:xfrm>
            <a:off x="711200" y="304800"/>
            <a:ext cx="7777163"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6" name="Slide Number Placeholder 5"/>
          <p:cNvSpPr>
            <a:spLocks noGrp="1"/>
          </p:cNvSpPr>
          <p:nvPr>
            <p:ph type="sldNum" sz="quarter" idx="12"/>
          </p:nvPr>
        </p:nvSpPr>
        <p:spPr/>
        <p:txBody>
          <a:bodyPr/>
          <a:lstStyle/>
          <a:p>
            <a:fld id="{8C6B5B77-4519-43AE-B0BC-D3C0E1CB2607}" type="slidenum">
              <a:rPr lang="en-US" smtClean="0">
                <a:solidFill>
                  <a:schemeClr val="tx1"/>
                </a:solidFill>
              </a:rPr>
              <a:pPr/>
              <a:t>22</a:t>
            </a:fld>
            <a:endParaRPr lang="en-US" dirty="0">
              <a:solidFill>
                <a:schemeClr val="tx1"/>
              </a:solidFill>
            </a:endParaRPr>
          </a:p>
        </p:txBody>
      </p:sp>
      <p:sp>
        <p:nvSpPr>
          <p:cNvPr id="7" name="Text Box 5"/>
          <p:cNvSpPr txBox="1">
            <a:spLocks noChangeArrowheads="1"/>
          </p:cNvSpPr>
          <p:nvPr/>
        </p:nvSpPr>
        <p:spPr bwMode="auto">
          <a:xfrm>
            <a:off x="752787" y="2362200"/>
            <a:ext cx="5739130" cy="2123658"/>
          </a:xfrm>
          <a:prstGeom prst="rect">
            <a:avLst/>
          </a:prstGeom>
          <a:noFill/>
          <a:ln w="9525">
            <a:noFill/>
            <a:miter lim="800000"/>
            <a:headEnd/>
            <a:tailEnd/>
          </a:ln>
          <a:effectLst/>
        </p:spPr>
        <p:txBody>
          <a:bodyPr wrap="square">
            <a:spAutoFit/>
          </a:bodyPr>
          <a:lstStyle/>
          <a:p>
            <a:pPr eaLnBrk="0" hangingPunct="0">
              <a:spcBef>
                <a:spcPct val="50000"/>
              </a:spcBef>
              <a:defRPr/>
            </a:pPr>
            <a:r>
              <a:rPr lang="en-US" sz="2400" dirty="0" smtClean="0">
                <a:solidFill>
                  <a:srgbClr val="003399"/>
                </a:solidFill>
                <a:latin typeface="Arial" pitchFamily="34" charset="0"/>
                <a:cs typeface="Arial" pitchFamily="34" charset="0"/>
              </a:rPr>
              <a:t>The </a:t>
            </a:r>
            <a:r>
              <a:rPr lang="en-US" sz="2400" i="1" dirty="0" smtClean="0">
                <a:solidFill>
                  <a:srgbClr val="00B050"/>
                </a:solidFill>
                <a:latin typeface="Arial" pitchFamily="34" charset="0"/>
                <a:cs typeface="Arial" pitchFamily="34" charset="0"/>
              </a:rPr>
              <a:t>Economic Census </a:t>
            </a:r>
            <a:r>
              <a:rPr lang="en-US" sz="2400" dirty="0" smtClean="0">
                <a:solidFill>
                  <a:srgbClr val="003399"/>
                </a:solidFill>
                <a:latin typeface="Arial" pitchFamily="34" charset="0"/>
                <a:cs typeface="Arial" pitchFamily="34" charset="0"/>
              </a:rPr>
              <a:t>and the </a:t>
            </a:r>
            <a:r>
              <a:rPr lang="en-US" sz="2400" i="1" dirty="0" smtClean="0">
                <a:solidFill>
                  <a:srgbClr val="00B050"/>
                </a:solidFill>
                <a:latin typeface="Arial" pitchFamily="34" charset="0"/>
                <a:cs typeface="Arial" pitchFamily="34" charset="0"/>
              </a:rPr>
              <a:t>Survey of Business Owners</a:t>
            </a:r>
            <a:r>
              <a:rPr lang="en-US" sz="2400" dirty="0" smtClean="0">
                <a:solidFill>
                  <a:srgbClr val="003399"/>
                </a:solidFill>
                <a:latin typeface="Arial" pitchFamily="34" charset="0"/>
                <a:cs typeface="Arial" pitchFamily="34" charset="0"/>
              </a:rPr>
              <a:t> publish </a:t>
            </a:r>
            <a:r>
              <a:rPr lang="en-US" sz="2400" dirty="0" smtClean="0">
                <a:solidFill>
                  <a:srgbClr val="003399"/>
                </a:solidFill>
                <a:latin typeface="Arial" pitchFamily="34" charset="0"/>
                <a:cs typeface="Arial" pitchFamily="34" charset="0"/>
              </a:rPr>
              <a:t>detailed data that is tailored to specific </a:t>
            </a:r>
            <a:r>
              <a:rPr lang="en-US" sz="2400" dirty="0" smtClean="0">
                <a:solidFill>
                  <a:srgbClr val="003399"/>
                </a:solidFill>
                <a:latin typeface="Arial" pitchFamily="34" charset="0"/>
                <a:cs typeface="Arial" pitchFamily="34" charset="0"/>
              </a:rPr>
              <a:t>industries</a:t>
            </a:r>
            <a:r>
              <a:rPr lang="en-US" sz="2400" i="1" dirty="0" smtClean="0">
                <a:solidFill>
                  <a:srgbClr val="00B050"/>
                </a:solidFill>
                <a:latin typeface="Arial" pitchFamily="34" charset="0"/>
                <a:cs typeface="Arial" pitchFamily="34" charset="0"/>
              </a:rPr>
              <a:t>  </a:t>
            </a:r>
            <a:endParaRPr lang="en-US" sz="2400" i="1" dirty="0" smtClean="0">
              <a:solidFill>
                <a:srgbClr val="00B050"/>
              </a:solidFill>
              <a:latin typeface="Arial" pitchFamily="34" charset="0"/>
              <a:cs typeface="Arial" pitchFamily="34" charset="0"/>
            </a:endParaRPr>
          </a:p>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Can be used to further understand the composition of an industry</a:t>
            </a:r>
          </a:p>
        </p:txBody>
      </p:sp>
      <p:pic>
        <p:nvPicPr>
          <p:cNvPr id="9218" name="Picture 2" descr="C:\Users\hait0001\AppData\Local\Microsoft\Windows\Temporary Internet Files\Content.IE5\7T408244\MC9000300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509112"/>
            <a:ext cx="1801368" cy="183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107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6B5B77-4519-43AE-B0BC-D3C0E1CB2607}" type="slidenum">
              <a:rPr lang="en-US" smtClean="0">
                <a:solidFill>
                  <a:schemeClr val="tx1"/>
                </a:solidFill>
              </a:rPr>
              <a:pPr/>
              <a:t>23</a:t>
            </a:fld>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86823348"/>
              </p:ext>
            </p:extLst>
          </p:nvPr>
        </p:nvGraphicFramePr>
        <p:xfrm>
          <a:off x="609600" y="381000"/>
          <a:ext cx="8077200" cy="5257804"/>
        </p:xfrm>
        <a:graphic>
          <a:graphicData uri="http://schemas.openxmlformats.org/drawingml/2006/table">
            <a:tbl>
              <a:tblPr/>
              <a:tblGrid>
                <a:gridCol w="1868977"/>
                <a:gridCol w="3370288"/>
                <a:gridCol w="735336"/>
                <a:gridCol w="781294"/>
                <a:gridCol w="551501"/>
                <a:gridCol w="769804"/>
              </a:tblGrid>
              <a:tr h="364114">
                <a:tc gridSpan="3">
                  <a:txBody>
                    <a:bodyPr/>
                    <a:lstStyle/>
                    <a:p>
                      <a:pPr algn="l" fontAlgn="b"/>
                      <a:r>
                        <a:rPr lang="en-US" sz="1600" b="0" i="0" u="none" strike="noStrike" dirty="0">
                          <a:solidFill>
                            <a:srgbClr val="000000"/>
                          </a:solidFill>
                          <a:effectLst/>
                          <a:latin typeface="Calibri"/>
                        </a:rPr>
                        <a:t>Child day care services (NAICS 6244) in Hawaii by Tax Status: 2007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endParaRPr lang="en-US" sz="12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97294">
                <a:tc>
                  <a:txBody>
                    <a:bodyPr/>
                    <a:lstStyle/>
                    <a:p>
                      <a:pPr algn="ctr" fontAlgn="ctr"/>
                      <a:r>
                        <a:rPr lang="en-US" sz="1200" b="0" i="0" u="none" strike="noStrike">
                          <a:solidFill>
                            <a:srgbClr val="000000"/>
                          </a:solidFill>
                          <a:effectLst/>
                          <a:latin typeface="Calibri"/>
                        </a:rPr>
                        <a:t>Geographic area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a:rPr>
                        <a:t>Meaning of Type of operation or tax status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a:rPr>
                        <a:t>Number of employer establishments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a:rPr>
                        <a:t>Employer value of sales, shipments, receipts, revenue, or business done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a:rPr>
                        <a:t>Annual payroll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a:rPr>
                        <a:t>Number of paid employees for pay period including March 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33033">
                <a:tc>
                  <a:txBody>
                    <a:bodyPr/>
                    <a:lstStyle/>
                    <a:p>
                      <a:pPr algn="l" fontAlgn="b"/>
                      <a:r>
                        <a:rPr lang="en-US" sz="1200" b="1" i="0" u="none" strike="noStrike">
                          <a:solidFill>
                            <a:srgbClr val="000000"/>
                          </a:solidFill>
                          <a:effectLst/>
                          <a:latin typeface="Calibri"/>
                        </a:rPr>
                        <a:t>Hawaii</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solidFill>
                            <a:srgbClr val="000000"/>
                          </a:solidFill>
                          <a:effectLst/>
                          <a:latin typeface="Calibri"/>
                        </a:rPr>
                        <a:t>All establishments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202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83,527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40,802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2,248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3033">
                <a:tc>
                  <a:txBody>
                    <a:bodyPr/>
                    <a:lstStyle/>
                    <a:p>
                      <a:pPr algn="l" fontAlgn="b"/>
                      <a:r>
                        <a:rPr lang="en-US" sz="1200" b="1" i="0" u="none" strike="noStrike">
                          <a:solidFill>
                            <a:srgbClr val="000000"/>
                          </a:solidFill>
                          <a:effectLst/>
                          <a:latin typeface="Calibri"/>
                        </a:rPr>
                        <a:t>Hawaii</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000000"/>
                          </a:solidFill>
                          <a:effectLst/>
                          <a:latin typeface="Calibri"/>
                        </a:rPr>
                        <a:t>Establishments subject to federal income tax</a:t>
                      </a:r>
                    </a:p>
                  </a:txBody>
                  <a:tcPr marL="171450"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30</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12,655</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5,994</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274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33033">
                <a:tc>
                  <a:txBody>
                    <a:bodyPr/>
                    <a:lstStyle/>
                    <a:p>
                      <a:pPr algn="l" fontAlgn="b"/>
                      <a:r>
                        <a:rPr lang="en-US" sz="1200" b="1" i="0" u="none" strike="noStrike">
                          <a:solidFill>
                            <a:srgbClr val="000000"/>
                          </a:solidFill>
                          <a:effectLst/>
                          <a:latin typeface="Calibri"/>
                        </a:rPr>
                        <a:t>Hawaii</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000000"/>
                          </a:solidFill>
                          <a:effectLst/>
                          <a:latin typeface="Calibri"/>
                        </a:rPr>
                        <a:t>Establishments exempt from federal income tax</a:t>
                      </a:r>
                    </a:p>
                  </a:txBody>
                  <a:tcPr marL="171450"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172</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70,872</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34,808</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1,974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33033">
                <a:tc>
                  <a:txBody>
                    <a:bodyPr/>
                    <a:lstStyle/>
                    <a:p>
                      <a:pPr algn="l" fontAlgn="b"/>
                      <a:r>
                        <a:rPr lang="en-US" sz="1200" b="0" i="0" u="none" strike="noStrike">
                          <a:solidFill>
                            <a:srgbClr val="000000"/>
                          </a:solidFill>
                          <a:effectLst/>
                          <a:latin typeface="Calibri"/>
                        </a:rPr>
                        <a:t>Hawaii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a:rPr>
                        <a:t>All establishments</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28</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c</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33033">
                <a:tc>
                  <a:txBody>
                    <a:bodyPr/>
                    <a:lstStyle/>
                    <a:p>
                      <a:pPr algn="l" fontAlgn="b"/>
                      <a:r>
                        <a:rPr lang="en-US" sz="1200" b="0" i="0" u="none" strike="noStrike">
                          <a:solidFill>
                            <a:srgbClr val="000000"/>
                          </a:solidFill>
                          <a:effectLst/>
                          <a:latin typeface="Calibri"/>
                        </a:rPr>
                        <a:t>Hawaii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a:rPr>
                        <a:t>Establishments exempt from federal income tax</a:t>
                      </a:r>
                    </a:p>
                  </a:txBody>
                  <a:tcPr marL="171450"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23</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c</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33033">
                <a:tc>
                  <a:txBody>
                    <a:bodyPr/>
                    <a:lstStyle/>
                    <a:p>
                      <a:pPr algn="l" fontAlgn="b"/>
                      <a:r>
                        <a:rPr lang="en-US" sz="1200" b="0" i="0" u="none" strike="noStrike">
                          <a:solidFill>
                            <a:srgbClr val="000000"/>
                          </a:solidFill>
                          <a:effectLst/>
                          <a:latin typeface="Calibri"/>
                        </a:rPr>
                        <a:t>Honolulu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200" b="0" i="0" u="none" strike="noStrike">
                          <a:solidFill>
                            <a:srgbClr val="000000"/>
                          </a:solidFill>
                          <a:effectLst/>
                          <a:latin typeface="Calibri"/>
                        </a:rPr>
                        <a:t>All establishments</a:t>
                      </a:r>
                    </a:p>
                  </a:txBody>
                  <a:tcPr marL="9525" marR="9525" marT="9525"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a:rPr>
                        <a:t>139</a:t>
                      </a:r>
                    </a:p>
                  </a:txBody>
                  <a:tcPr marL="9525" marR="9525" marT="9525"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a:rPr>
                        <a:t>69,406</a:t>
                      </a:r>
                    </a:p>
                  </a:txBody>
                  <a:tcPr marL="9525" marR="9525" marT="9525"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a:rPr>
                        <a:t>33,142</a:t>
                      </a:r>
                    </a:p>
                  </a:txBody>
                  <a:tcPr marL="9525" marR="9525" marT="9525"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a:rPr>
                        <a:t>1,765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r>
              <a:tr h="233033">
                <a:tc>
                  <a:txBody>
                    <a:bodyPr/>
                    <a:lstStyle/>
                    <a:p>
                      <a:pPr algn="l" fontAlgn="b"/>
                      <a:r>
                        <a:rPr lang="en-US" sz="1200" b="0" i="0" u="none" strike="noStrike">
                          <a:solidFill>
                            <a:srgbClr val="000000"/>
                          </a:solidFill>
                          <a:effectLst/>
                          <a:latin typeface="Calibri"/>
                        </a:rPr>
                        <a:t>Honolulu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200" b="0" i="0" u="none" strike="noStrike">
                          <a:solidFill>
                            <a:srgbClr val="000000"/>
                          </a:solidFill>
                          <a:effectLst/>
                          <a:latin typeface="Calibri"/>
                        </a:rPr>
                        <a:t>Establishments subject to federal income tax</a:t>
                      </a:r>
                    </a:p>
                  </a:txBody>
                  <a:tcPr marL="171450" marR="9525" marT="9525"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a:rPr>
                        <a:t>18</a:t>
                      </a:r>
                    </a:p>
                  </a:txBody>
                  <a:tcPr marL="9525" marR="9525" marT="9525"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a:rPr>
                        <a:t>10,303</a:t>
                      </a:r>
                    </a:p>
                  </a:txBody>
                  <a:tcPr marL="9525" marR="9525" marT="9525"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a:rPr>
                        <a:t>4,869</a:t>
                      </a:r>
                    </a:p>
                  </a:txBody>
                  <a:tcPr marL="9525" marR="9525" marT="9525"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a:rPr>
                        <a:t>207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r>
              <a:tr h="233033">
                <a:tc>
                  <a:txBody>
                    <a:bodyPr/>
                    <a:lstStyle/>
                    <a:p>
                      <a:pPr algn="l" fontAlgn="b"/>
                      <a:r>
                        <a:rPr lang="en-US" sz="1200" b="0" i="0" u="none" strike="noStrike">
                          <a:solidFill>
                            <a:srgbClr val="000000"/>
                          </a:solidFill>
                          <a:effectLst/>
                          <a:latin typeface="Calibri"/>
                        </a:rPr>
                        <a:t>Honolulu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200" b="0" i="0" u="none" strike="noStrike">
                          <a:solidFill>
                            <a:srgbClr val="000000"/>
                          </a:solidFill>
                          <a:effectLst/>
                          <a:latin typeface="Calibri"/>
                        </a:rPr>
                        <a:t>Establishments exempt from federal income tax</a:t>
                      </a:r>
                    </a:p>
                  </a:txBody>
                  <a:tcPr marL="171450" marR="9525" marT="9525"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a:rPr>
                        <a:t>121</a:t>
                      </a:r>
                    </a:p>
                  </a:txBody>
                  <a:tcPr marL="9525" marR="9525" marT="9525"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a:rPr>
                        <a:t>59,103</a:t>
                      </a:r>
                    </a:p>
                  </a:txBody>
                  <a:tcPr marL="9525" marR="9525" marT="9525"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a:rPr>
                        <a:t>28,273</a:t>
                      </a:r>
                    </a:p>
                  </a:txBody>
                  <a:tcPr marL="9525" marR="9525" marT="9525"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a:rPr>
                        <a:t>1,558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r>
              <a:tr h="233033">
                <a:tc>
                  <a:txBody>
                    <a:bodyPr/>
                    <a:lstStyle/>
                    <a:p>
                      <a:pPr algn="l" fontAlgn="b"/>
                      <a:r>
                        <a:rPr lang="en-US" sz="1200" b="0" i="0" u="none" strike="noStrike">
                          <a:solidFill>
                            <a:srgbClr val="000000"/>
                          </a:solidFill>
                          <a:effectLst/>
                          <a:latin typeface="Calibri"/>
                        </a:rPr>
                        <a:t>Kauai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a:rPr>
                        <a:t>All establishments</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b</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33033">
                <a:tc>
                  <a:txBody>
                    <a:bodyPr/>
                    <a:lstStyle/>
                    <a:p>
                      <a:pPr algn="l" fontAlgn="b"/>
                      <a:r>
                        <a:rPr lang="en-US" sz="1200" b="0" i="0" u="none" strike="noStrike">
                          <a:solidFill>
                            <a:srgbClr val="000000"/>
                          </a:solidFill>
                          <a:effectLst/>
                          <a:latin typeface="Calibri"/>
                        </a:rPr>
                        <a:t>Kauai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a:rPr>
                        <a:t>Establishments exempt from federal income tax</a:t>
                      </a:r>
                    </a:p>
                  </a:txBody>
                  <a:tcPr marL="171450"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11</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b</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33033">
                <a:tc>
                  <a:txBody>
                    <a:bodyPr/>
                    <a:lstStyle/>
                    <a:p>
                      <a:pPr algn="l" fontAlgn="b"/>
                      <a:r>
                        <a:rPr lang="en-US" sz="1200" b="0" i="0" u="none" strike="noStrike">
                          <a:solidFill>
                            <a:srgbClr val="000000"/>
                          </a:solidFill>
                          <a:effectLst/>
                          <a:latin typeface="Calibri"/>
                        </a:rPr>
                        <a:t>Maui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a:rPr>
                        <a:t>All establishments</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23</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D</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c</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33033">
                <a:tc>
                  <a:txBody>
                    <a:bodyPr/>
                    <a:lstStyle/>
                    <a:p>
                      <a:pPr algn="l" fontAlgn="b"/>
                      <a:r>
                        <a:rPr lang="en-US" sz="1200" b="0" i="0" u="none" strike="noStrike">
                          <a:solidFill>
                            <a:srgbClr val="000000"/>
                          </a:solidFill>
                          <a:effectLst/>
                          <a:latin typeface="Calibri"/>
                        </a:rPr>
                        <a:t>Maui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Establishments exempt from federal income tax</a:t>
                      </a:r>
                    </a:p>
                  </a:txBody>
                  <a:tcPr marL="171450"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c</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79331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6B5B77-4519-43AE-B0BC-D3C0E1CB2607}" type="slidenum">
              <a:rPr lang="en-US" smtClean="0">
                <a:solidFill>
                  <a:schemeClr val="tx1"/>
                </a:solidFill>
              </a:rPr>
              <a:pPr/>
              <a:t>24</a:t>
            </a:fld>
            <a:endParaRPr lang="en-US"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78532101"/>
              </p:ext>
            </p:extLst>
          </p:nvPr>
        </p:nvGraphicFramePr>
        <p:xfrm>
          <a:off x="381000" y="381000"/>
          <a:ext cx="8381998" cy="5334001"/>
        </p:xfrm>
        <a:graphic>
          <a:graphicData uri="http://schemas.openxmlformats.org/drawingml/2006/table">
            <a:tbl>
              <a:tblPr/>
              <a:tblGrid>
                <a:gridCol w="2311267"/>
                <a:gridCol w="848439"/>
                <a:gridCol w="866726"/>
                <a:gridCol w="735070"/>
                <a:gridCol w="746042"/>
                <a:gridCol w="735070"/>
                <a:gridCol w="526618"/>
                <a:gridCol w="735070"/>
                <a:gridCol w="877696"/>
              </a:tblGrid>
              <a:tr h="369391">
                <a:tc gridSpan="8">
                  <a:txBody>
                    <a:bodyPr/>
                    <a:lstStyle/>
                    <a:p>
                      <a:pPr algn="l" fontAlgn="b"/>
                      <a:r>
                        <a:rPr lang="en-US" sz="1800" b="0" i="0" u="none" strike="noStrike" dirty="0">
                          <a:solidFill>
                            <a:srgbClr val="000000"/>
                          </a:solidFill>
                          <a:effectLst/>
                          <a:latin typeface="Calibri"/>
                        </a:rPr>
                        <a:t>Child day care services (NAICS 6244) in Hawaii by Owner's Race or Gender: 2007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endParaRPr lang="en-US" sz="1200" b="0"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91280">
                <a:tc>
                  <a:txBody>
                    <a:bodyPr/>
                    <a:lstStyle/>
                    <a:p>
                      <a:pPr algn="ctr" fontAlgn="ctr"/>
                      <a:r>
                        <a:rPr lang="en-US" sz="1200" b="0" i="0" u="none" strike="noStrike" dirty="0">
                          <a:solidFill>
                            <a:srgbClr val="000000"/>
                          </a:solidFill>
                          <a:effectLst/>
                          <a:latin typeface="Calibri"/>
                        </a:rPr>
                        <a:t>Meaning of Race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a:rPr>
                        <a:t>Number of firms with or without paid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a:rPr>
                        <a:t>Sales, receipts, or value of shipments of firms with or without paid employees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a:rPr>
                        <a:t>Number of firms with paid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a:solidFill>
                            <a:srgbClr val="000000"/>
                          </a:solidFill>
                          <a:effectLst/>
                          <a:latin typeface="Calibri"/>
                        </a:rPr>
                        <a:t>Sales, receipts, or value of shipments of firms with paid employees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a:solidFill>
                            <a:srgbClr val="000000"/>
                          </a:solidFill>
                          <a:effectLst/>
                          <a:latin typeface="Calibri"/>
                        </a:rPr>
                        <a:t>Number of paid employees for pay period including March 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a:solidFill>
                            <a:srgbClr val="000000"/>
                          </a:solidFill>
                          <a:effectLst/>
                          <a:latin typeface="Calibri"/>
                        </a:rPr>
                        <a:t>Annual payroll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a:solidFill>
                            <a:srgbClr val="000000"/>
                          </a:solidFill>
                          <a:effectLst/>
                          <a:latin typeface="Calibri"/>
                        </a:rPr>
                        <a:t>Number of firms without paid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200" b="0" i="0" u="none" strike="noStrike" dirty="0">
                          <a:solidFill>
                            <a:srgbClr val="000000"/>
                          </a:solidFill>
                          <a:effectLst/>
                          <a:latin typeface="Calibri"/>
                        </a:rPr>
                        <a:t>Sales, receipts, or value of shipments of firms without paid employees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36410">
                <a:tc>
                  <a:txBody>
                    <a:bodyPr/>
                    <a:lstStyle/>
                    <a:p>
                      <a:pPr algn="l" fontAlgn="b"/>
                      <a:r>
                        <a:rPr lang="en-US" sz="1200" b="1" i="0" u="none" strike="noStrike">
                          <a:solidFill>
                            <a:srgbClr val="000000"/>
                          </a:solidFill>
                          <a:effectLst/>
                          <a:latin typeface="Calibri"/>
                        </a:rPr>
                        <a:t>All firms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1" i="0" u="none" strike="noStrike">
                          <a:solidFill>
                            <a:srgbClr val="000000"/>
                          </a:solidFill>
                          <a:effectLst/>
                          <a:latin typeface="Calibri"/>
                        </a:rPr>
                        <a:t>1,359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1" i="0" u="none" strike="noStrike">
                          <a:solidFill>
                            <a:srgbClr val="000000"/>
                          </a:solidFill>
                          <a:effectLst/>
                          <a:latin typeface="Calibri"/>
                        </a:rPr>
                        <a:t>117,191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1" i="0" u="none" strike="noStrike">
                          <a:solidFill>
                            <a:srgbClr val="000000"/>
                          </a:solidFill>
                          <a:effectLst/>
                          <a:latin typeface="Calibri"/>
                        </a:rPr>
                        <a:t>96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1" i="0" u="none" strike="noStrike">
                          <a:solidFill>
                            <a:srgbClr val="000000"/>
                          </a:solidFill>
                          <a:effectLst/>
                          <a:latin typeface="Calibri"/>
                        </a:rPr>
                        <a:t>97,753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1" i="0" u="none" strike="noStrike">
                          <a:solidFill>
                            <a:srgbClr val="000000"/>
                          </a:solidFill>
                          <a:effectLst/>
                          <a:latin typeface="Calibri"/>
                        </a:rPr>
                        <a:t>3,135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1" i="0" u="none" strike="noStrike">
                          <a:solidFill>
                            <a:srgbClr val="000000"/>
                          </a:solidFill>
                          <a:effectLst/>
                          <a:latin typeface="Calibri"/>
                        </a:rPr>
                        <a:t>56,945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1" i="0" u="none" strike="noStrike">
                          <a:solidFill>
                            <a:srgbClr val="000000"/>
                          </a:solidFill>
                          <a:effectLst/>
                          <a:latin typeface="Calibri"/>
                        </a:rPr>
                        <a:t>1,263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1" i="0" u="none" strike="noStrike">
                          <a:solidFill>
                            <a:srgbClr val="000000"/>
                          </a:solidFill>
                          <a:effectLst/>
                          <a:latin typeface="Calibri"/>
                        </a:rPr>
                        <a:t>19,438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6410">
                <a:tc>
                  <a:txBody>
                    <a:bodyPr/>
                    <a:lstStyle/>
                    <a:p>
                      <a:pPr algn="l" fontAlgn="b"/>
                      <a:r>
                        <a:rPr lang="en-US" sz="1200" b="0" i="0" u="none" strike="noStrike">
                          <a:solidFill>
                            <a:srgbClr val="000000"/>
                          </a:solidFill>
                          <a:effectLst/>
                          <a:latin typeface="Calibri"/>
                        </a:rPr>
                        <a:t>White</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538</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15,308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17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8,078</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219</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3,877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520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7,229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r>
              <a:tr h="236410">
                <a:tc>
                  <a:txBody>
                    <a:bodyPr/>
                    <a:lstStyle/>
                    <a:p>
                      <a:pPr algn="l" fontAlgn="b"/>
                      <a:r>
                        <a:rPr lang="en-US" sz="1200" b="0" i="0" u="none" strike="noStrike">
                          <a:solidFill>
                            <a:srgbClr val="000000"/>
                          </a:solidFill>
                          <a:effectLst/>
                          <a:latin typeface="Calibri"/>
                        </a:rPr>
                        <a:t>Asian</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640</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10,759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D</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a</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D</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639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10,614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r>
              <a:tr h="236410">
                <a:tc>
                  <a:txBody>
                    <a:bodyPr/>
                    <a:lstStyle/>
                    <a:p>
                      <a:pPr algn="l" fontAlgn="b"/>
                      <a:r>
                        <a:rPr lang="en-US" sz="1200" b="0" i="0" u="none" strike="noStrike">
                          <a:solidFill>
                            <a:srgbClr val="000000"/>
                          </a:solidFill>
                          <a:effectLst/>
                          <a:latin typeface="Calibri"/>
                        </a:rPr>
                        <a:t>Native Hawaiian</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197</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2,774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0</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0</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197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2,774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r>
              <a:tr h="236410">
                <a:tc>
                  <a:txBody>
                    <a:bodyPr/>
                    <a:lstStyle/>
                    <a:p>
                      <a:pPr algn="l" fontAlgn="b"/>
                      <a:r>
                        <a:rPr lang="en-US" sz="1200" b="0" i="0" u="none" strike="noStrike">
                          <a:solidFill>
                            <a:srgbClr val="000000"/>
                          </a:solidFill>
                          <a:effectLst/>
                          <a:latin typeface="Calibri"/>
                        </a:rPr>
                        <a:t> </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r>
              <a:tr h="236410">
                <a:tc>
                  <a:txBody>
                    <a:bodyPr/>
                    <a:lstStyle/>
                    <a:p>
                      <a:pPr algn="l" fontAlgn="b"/>
                      <a:r>
                        <a:rPr lang="en-US" sz="1200" b="0" i="0" u="none" strike="noStrike">
                          <a:solidFill>
                            <a:srgbClr val="000000"/>
                          </a:solidFill>
                          <a:effectLst/>
                          <a:latin typeface="Calibri"/>
                        </a:rPr>
                        <a:t>Minority</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914</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14,229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D</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a</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D</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913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14,084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r>
              <a:tr h="236410">
                <a:tc>
                  <a:txBody>
                    <a:bodyPr/>
                    <a:lstStyle/>
                    <a:p>
                      <a:pPr algn="l" fontAlgn="b"/>
                      <a:r>
                        <a:rPr lang="en-US" sz="1200" b="0" i="0" u="none" strike="noStrike">
                          <a:solidFill>
                            <a:srgbClr val="000000"/>
                          </a:solidFill>
                          <a:effectLst/>
                          <a:latin typeface="Calibri"/>
                        </a:rPr>
                        <a:t>Nonminority</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312</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12,110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7,934</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215</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3,813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295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4,176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r>
              <a:tr h="236410">
                <a:tc>
                  <a:txBody>
                    <a:bodyPr/>
                    <a:lstStyle/>
                    <a:p>
                      <a:pPr algn="l" fontAlgn="b"/>
                      <a:r>
                        <a:rPr lang="en-US" sz="1200" b="0" i="0" u="none" strike="noStrike">
                          <a:solidFill>
                            <a:srgbClr val="000000"/>
                          </a:solidFill>
                          <a:effectLst/>
                          <a:latin typeface="Calibri"/>
                        </a:rPr>
                        <a:t> </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r>
              <a:tr h="236410">
                <a:tc>
                  <a:txBody>
                    <a:bodyPr/>
                    <a:lstStyle/>
                    <a:p>
                      <a:pPr algn="l" fontAlgn="b"/>
                      <a:r>
                        <a:rPr lang="en-US" sz="1200" b="0" i="0" u="none" strike="noStrike">
                          <a:solidFill>
                            <a:srgbClr val="000000"/>
                          </a:solidFill>
                          <a:effectLst/>
                          <a:latin typeface="Calibri"/>
                        </a:rPr>
                        <a:t>Female-owned</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973</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21,738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7,501</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206</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3,549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957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14,236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r>
              <a:tr h="236410">
                <a:tc>
                  <a:txBody>
                    <a:bodyPr/>
                    <a:lstStyle/>
                    <a:p>
                      <a:pPr algn="l" fontAlgn="b"/>
                      <a:r>
                        <a:rPr lang="en-US" sz="1200" b="0" i="0" u="none" strike="noStrike">
                          <a:solidFill>
                            <a:srgbClr val="000000"/>
                          </a:solidFill>
                          <a:effectLst/>
                          <a:latin typeface="Calibri"/>
                        </a:rPr>
                        <a:t> </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en-US" sz="1200" b="0"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Calibr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r>
              <a:tr h="709230">
                <a:tc>
                  <a:txBody>
                    <a:bodyPr/>
                    <a:lstStyle/>
                    <a:p>
                      <a:pPr algn="l" fontAlgn="ctr"/>
                      <a:r>
                        <a:rPr lang="en-US" sz="1200" b="0" i="0" u="none" strike="noStrike">
                          <a:solidFill>
                            <a:srgbClr val="000000"/>
                          </a:solidFill>
                          <a:effectLst/>
                          <a:latin typeface="Calibri"/>
                        </a:rPr>
                        <a:t>Publicly held and other firms not classifiable by gender, ethnicity, race, and veteran status</a:t>
                      </a:r>
                    </a:p>
                  </a:txBody>
                  <a:tcPr marL="171450"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Calibri"/>
                        </a:rPr>
                        <a:t>78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Calibri"/>
                        </a:rPr>
                        <a:t>89,628</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Calibri"/>
                        </a:rPr>
                        <a:t>78</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Calibri"/>
                        </a:rPr>
                        <a:t>89,628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Calibri"/>
                        </a:rPr>
                        <a:t>2,914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Calibri"/>
                        </a:rPr>
                        <a:t>53,047</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0</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551394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descr="Short Description: Text Box: Exercises 2 and 3 &#10;"/>
          <p:cNvSpPr>
            <a:spLocks noChangeArrowheads="1"/>
          </p:cNvSpPr>
          <p:nvPr/>
        </p:nvSpPr>
        <p:spPr bwMode="auto">
          <a:xfrm>
            <a:off x="711200" y="685800"/>
            <a:ext cx="5537200" cy="646331"/>
          </a:xfrm>
          <a:prstGeom prst="rect">
            <a:avLst/>
          </a:prstGeom>
          <a:noFill/>
          <a:ln w="9525">
            <a:noFill/>
            <a:miter lim="800000"/>
            <a:headEnd/>
            <a:tailEnd/>
          </a:ln>
          <a:effectLst/>
        </p:spPr>
        <p:txBody>
          <a:bodyPr wrap="square">
            <a:spAutoFit/>
          </a:bodyPr>
          <a:lstStyle/>
          <a:p>
            <a:pPr algn="ctr" eaLnBrk="0" hangingPunct="0">
              <a:defRPr/>
            </a:pPr>
            <a:r>
              <a:rPr lang="en-US" sz="3600" dirty="0" smtClean="0">
                <a:solidFill>
                  <a:srgbClr val="003399"/>
                </a:solidFill>
                <a:latin typeface="Arial" pitchFamily="34" charset="0"/>
                <a:cs typeface="Arial" pitchFamily="34" charset="0"/>
              </a:rPr>
              <a:t>Visualizations?</a:t>
            </a:r>
            <a:endParaRPr lang="en-US" sz="3600" dirty="0">
              <a:solidFill>
                <a:srgbClr val="003399"/>
              </a:solidFill>
              <a:latin typeface="Arial" pitchFamily="34" charset="0"/>
              <a:cs typeface="Arial" pitchFamily="34" charset="0"/>
            </a:endParaRPr>
          </a:p>
        </p:txBody>
      </p:sp>
      <p:sp>
        <p:nvSpPr>
          <p:cNvPr id="56323" name="Rectangle 3"/>
          <p:cNvSpPr>
            <a:spLocks noChangeArrowheads="1"/>
          </p:cNvSpPr>
          <p:nvPr/>
        </p:nvSpPr>
        <p:spPr bwMode="auto">
          <a:xfrm>
            <a:off x="736222" y="1600200"/>
            <a:ext cx="5512178"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56324" name="Rectangle 4"/>
          <p:cNvSpPr>
            <a:spLocks noChangeArrowheads="1"/>
          </p:cNvSpPr>
          <p:nvPr/>
        </p:nvSpPr>
        <p:spPr bwMode="auto">
          <a:xfrm>
            <a:off x="711200" y="304800"/>
            <a:ext cx="7777163"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6" name="Slide Number Placeholder 5"/>
          <p:cNvSpPr>
            <a:spLocks noGrp="1"/>
          </p:cNvSpPr>
          <p:nvPr>
            <p:ph type="sldNum" sz="quarter" idx="12"/>
          </p:nvPr>
        </p:nvSpPr>
        <p:spPr/>
        <p:txBody>
          <a:bodyPr/>
          <a:lstStyle/>
          <a:p>
            <a:fld id="{8C6B5B77-4519-43AE-B0BC-D3C0E1CB2607}" type="slidenum">
              <a:rPr lang="en-US" smtClean="0">
                <a:solidFill>
                  <a:schemeClr val="tx1"/>
                </a:solidFill>
              </a:rPr>
              <a:pPr/>
              <a:t>25</a:t>
            </a:fld>
            <a:endParaRPr lang="en-US" dirty="0">
              <a:solidFill>
                <a:schemeClr val="tx1"/>
              </a:solidFill>
            </a:endParaRPr>
          </a:p>
        </p:txBody>
      </p:sp>
      <p:sp>
        <p:nvSpPr>
          <p:cNvPr id="7" name="Text Box 5"/>
          <p:cNvSpPr txBox="1">
            <a:spLocks noChangeArrowheads="1"/>
          </p:cNvSpPr>
          <p:nvPr/>
        </p:nvSpPr>
        <p:spPr bwMode="auto">
          <a:xfrm>
            <a:off x="752787" y="2362200"/>
            <a:ext cx="4962213" cy="2123658"/>
          </a:xfrm>
          <a:prstGeom prst="rect">
            <a:avLst/>
          </a:prstGeom>
          <a:noFill/>
          <a:ln w="9525">
            <a:noFill/>
            <a:miter lim="800000"/>
            <a:headEnd/>
            <a:tailEnd/>
          </a:ln>
          <a:effectLst/>
        </p:spPr>
        <p:txBody>
          <a:bodyPr wrap="square">
            <a:spAutoFit/>
          </a:bodyPr>
          <a:lstStyle/>
          <a:p>
            <a:pPr eaLnBrk="0" hangingPunct="0">
              <a:spcBef>
                <a:spcPct val="50000"/>
              </a:spcBef>
              <a:defRPr/>
            </a:pPr>
            <a:r>
              <a:rPr lang="en-US" sz="2400" dirty="0" smtClean="0">
                <a:solidFill>
                  <a:srgbClr val="003399"/>
                </a:solidFill>
                <a:latin typeface="Arial" pitchFamily="34" charset="0"/>
                <a:cs typeface="Arial" pitchFamily="34" charset="0"/>
              </a:rPr>
              <a:t>The </a:t>
            </a:r>
            <a:r>
              <a:rPr lang="en-US" sz="2400" i="1" dirty="0" smtClean="0">
                <a:solidFill>
                  <a:srgbClr val="00B050"/>
                </a:solidFill>
                <a:latin typeface="Arial" pitchFamily="34" charset="0"/>
                <a:cs typeface="Arial" pitchFamily="34" charset="0"/>
              </a:rPr>
              <a:t>Industry Statistics Portal </a:t>
            </a:r>
            <a:r>
              <a:rPr lang="en-US" sz="2400" dirty="0" smtClean="0">
                <a:solidFill>
                  <a:srgbClr val="003399"/>
                </a:solidFill>
                <a:latin typeface="Arial" pitchFamily="34" charset="0"/>
                <a:cs typeface="Arial" pitchFamily="34" charset="0"/>
              </a:rPr>
              <a:t>also provides access to visualization of selected economic data.</a:t>
            </a:r>
            <a:r>
              <a:rPr lang="en-US" sz="2400" i="1" dirty="0" smtClean="0">
                <a:solidFill>
                  <a:srgbClr val="00B050"/>
                </a:solidFill>
                <a:latin typeface="Arial" pitchFamily="34" charset="0"/>
                <a:cs typeface="Arial" pitchFamily="34" charset="0"/>
              </a:rPr>
              <a:t>  </a:t>
            </a:r>
          </a:p>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Can be used in business plans and presentations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72554"/>
            <a:ext cx="2438400" cy="6599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0850164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4383276" cy="4333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143542"/>
            <a:ext cx="5091254" cy="50985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3749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descr="Short Description: Text Box: Exercises 2 and 3 &#10;"/>
          <p:cNvSpPr>
            <a:spLocks noChangeArrowheads="1"/>
          </p:cNvSpPr>
          <p:nvPr/>
        </p:nvSpPr>
        <p:spPr bwMode="auto">
          <a:xfrm>
            <a:off x="711200" y="685800"/>
            <a:ext cx="7777162" cy="1200329"/>
          </a:xfrm>
          <a:prstGeom prst="rect">
            <a:avLst/>
          </a:prstGeom>
          <a:noFill/>
          <a:ln w="9525">
            <a:noFill/>
            <a:miter lim="800000"/>
            <a:headEnd/>
            <a:tailEnd/>
          </a:ln>
          <a:effectLst/>
        </p:spPr>
        <p:txBody>
          <a:bodyPr wrap="square">
            <a:spAutoFit/>
          </a:bodyPr>
          <a:lstStyle/>
          <a:p>
            <a:pPr algn="ctr" eaLnBrk="0" hangingPunct="0">
              <a:defRPr/>
            </a:pPr>
            <a:r>
              <a:rPr lang="en-US" sz="3600" dirty="0" smtClean="0">
                <a:solidFill>
                  <a:srgbClr val="003399"/>
                </a:solidFill>
                <a:latin typeface="Arial" pitchFamily="34" charset="0"/>
                <a:cs typeface="Arial" pitchFamily="34" charset="0"/>
              </a:rPr>
              <a:t>Is There an Easier Way to Get All This Great Information?</a:t>
            </a:r>
            <a:endParaRPr lang="en-US" sz="3600" dirty="0">
              <a:solidFill>
                <a:srgbClr val="003399"/>
              </a:solidFill>
              <a:latin typeface="Arial" pitchFamily="34" charset="0"/>
              <a:cs typeface="Arial" pitchFamily="34" charset="0"/>
            </a:endParaRPr>
          </a:p>
        </p:txBody>
      </p:sp>
      <p:sp>
        <p:nvSpPr>
          <p:cNvPr id="56323" name="Rectangle 3"/>
          <p:cNvSpPr>
            <a:spLocks noChangeArrowheads="1"/>
          </p:cNvSpPr>
          <p:nvPr/>
        </p:nvSpPr>
        <p:spPr bwMode="auto">
          <a:xfrm>
            <a:off x="711200" y="2219015"/>
            <a:ext cx="7752141"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56324" name="Rectangle 4"/>
          <p:cNvSpPr>
            <a:spLocks noChangeArrowheads="1"/>
          </p:cNvSpPr>
          <p:nvPr/>
        </p:nvSpPr>
        <p:spPr bwMode="auto">
          <a:xfrm>
            <a:off x="711200" y="304800"/>
            <a:ext cx="7777163"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6" name="Slide Number Placeholder 5"/>
          <p:cNvSpPr>
            <a:spLocks noGrp="1"/>
          </p:cNvSpPr>
          <p:nvPr>
            <p:ph type="sldNum" sz="quarter" idx="12"/>
          </p:nvPr>
        </p:nvSpPr>
        <p:spPr/>
        <p:txBody>
          <a:bodyPr/>
          <a:lstStyle/>
          <a:p>
            <a:fld id="{8C6B5B77-4519-43AE-B0BC-D3C0E1CB2607}" type="slidenum">
              <a:rPr lang="en-US" smtClean="0">
                <a:solidFill>
                  <a:schemeClr val="tx1"/>
                </a:solidFill>
              </a:rPr>
              <a:pPr/>
              <a:t>27</a:t>
            </a:fld>
            <a:endParaRPr lang="en-US" dirty="0">
              <a:solidFill>
                <a:schemeClr val="tx1"/>
              </a:solidFill>
            </a:endParaRPr>
          </a:p>
        </p:txBody>
      </p:sp>
      <p:sp>
        <p:nvSpPr>
          <p:cNvPr id="7" name="Text Box 5"/>
          <p:cNvSpPr txBox="1">
            <a:spLocks noChangeArrowheads="1"/>
          </p:cNvSpPr>
          <p:nvPr/>
        </p:nvSpPr>
        <p:spPr bwMode="auto">
          <a:xfrm>
            <a:off x="711200" y="2743200"/>
            <a:ext cx="7777163" cy="2585323"/>
          </a:xfrm>
          <a:prstGeom prst="rect">
            <a:avLst/>
          </a:prstGeom>
          <a:noFill/>
          <a:ln w="9525">
            <a:noFill/>
            <a:miter lim="800000"/>
            <a:headEnd/>
            <a:tailEnd/>
          </a:ln>
          <a:effectLst/>
        </p:spPr>
        <p:txBody>
          <a:bodyPr wrap="square">
            <a:spAutoFit/>
          </a:bodyPr>
          <a:lstStyle/>
          <a:p>
            <a:pPr eaLnBrk="0" hangingPunct="0">
              <a:spcBef>
                <a:spcPct val="50000"/>
              </a:spcBef>
              <a:defRPr/>
            </a:pPr>
            <a:r>
              <a:rPr lang="en-US" sz="2400" i="1" dirty="0" smtClean="0">
                <a:solidFill>
                  <a:srgbClr val="00B050"/>
                </a:solidFill>
                <a:latin typeface="Arial" pitchFamily="34" charset="0"/>
                <a:cs typeface="Arial" pitchFamily="34" charset="0"/>
              </a:rPr>
              <a:t>American </a:t>
            </a:r>
            <a:r>
              <a:rPr lang="en-US" sz="2400" i="1" dirty="0" err="1" smtClean="0">
                <a:solidFill>
                  <a:srgbClr val="00B050"/>
                </a:solidFill>
                <a:latin typeface="Arial" pitchFamily="34" charset="0"/>
                <a:cs typeface="Arial" pitchFamily="34" charset="0"/>
              </a:rPr>
              <a:t>FactFinder</a:t>
            </a:r>
            <a:r>
              <a:rPr lang="en-US" sz="2400" dirty="0" smtClean="0">
                <a:solidFill>
                  <a:srgbClr val="003399"/>
                </a:solidFill>
                <a:latin typeface="Arial" pitchFamily="34" charset="0"/>
                <a:cs typeface="Arial" pitchFamily="34" charset="0"/>
              </a:rPr>
              <a:t>, the </a:t>
            </a:r>
            <a:r>
              <a:rPr lang="en-US" sz="2400" i="1" dirty="0" smtClean="0">
                <a:solidFill>
                  <a:srgbClr val="00B050"/>
                </a:solidFill>
                <a:latin typeface="Arial" pitchFamily="34" charset="0"/>
                <a:cs typeface="Arial" pitchFamily="34" charset="0"/>
              </a:rPr>
              <a:t>Industry Statistics Portal</a:t>
            </a:r>
            <a:r>
              <a:rPr lang="en-US" sz="2400" i="1" dirty="0" smtClean="0">
                <a:solidFill>
                  <a:srgbClr val="003399"/>
                </a:solidFill>
                <a:latin typeface="Arial" pitchFamily="34" charset="0"/>
                <a:cs typeface="Arial" pitchFamily="34" charset="0"/>
              </a:rPr>
              <a:t>, and the other tools shown </a:t>
            </a:r>
            <a:r>
              <a:rPr lang="en-US" sz="2400" dirty="0" smtClean="0">
                <a:solidFill>
                  <a:srgbClr val="003399"/>
                </a:solidFill>
                <a:latin typeface="Arial" pitchFamily="34" charset="0"/>
                <a:cs typeface="Arial" pitchFamily="34" charset="0"/>
              </a:rPr>
              <a:t>provide access all of these data, but can be hard to use…</a:t>
            </a:r>
          </a:p>
          <a:p>
            <a:pPr eaLnBrk="0" hangingPunct="0">
              <a:spcBef>
                <a:spcPct val="50000"/>
              </a:spcBef>
              <a:defRPr/>
            </a:pPr>
            <a:r>
              <a:rPr lang="en-US" sz="2400" dirty="0" smtClean="0">
                <a:solidFill>
                  <a:srgbClr val="003399"/>
                </a:solidFill>
                <a:latin typeface="Arial" pitchFamily="34" charset="0"/>
                <a:cs typeface="Arial" pitchFamily="34" charset="0"/>
              </a:rPr>
              <a:t>Enter</a:t>
            </a:r>
            <a:r>
              <a:rPr lang="en-US" sz="2400" i="1" dirty="0" smtClean="0">
                <a:solidFill>
                  <a:srgbClr val="003399"/>
                </a:solidFill>
                <a:latin typeface="Arial" pitchFamily="34" charset="0"/>
                <a:cs typeface="Arial" pitchFamily="34" charset="0"/>
              </a:rPr>
              <a:t> </a:t>
            </a:r>
            <a:r>
              <a:rPr lang="en-US" sz="3600" i="1" dirty="0" smtClean="0">
                <a:solidFill>
                  <a:srgbClr val="C00000"/>
                </a:solidFill>
                <a:latin typeface="Arial" pitchFamily="34" charset="0"/>
                <a:cs typeface="Arial" pitchFamily="34" charset="0"/>
              </a:rPr>
              <a:t>Census Business Development Tool: </a:t>
            </a:r>
            <a:r>
              <a:rPr lang="en-US" sz="2800" i="1" dirty="0" smtClean="0">
                <a:solidFill>
                  <a:srgbClr val="C00000"/>
                </a:solidFill>
                <a:latin typeface="Arial" pitchFamily="34" charset="0"/>
                <a:cs typeface="Arial" pitchFamily="34" charset="0"/>
              </a:rPr>
              <a:t>Entrepreneur Edition</a:t>
            </a:r>
            <a:r>
              <a:rPr lang="en-US" sz="2400" i="1" dirty="0" smtClean="0">
                <a:solidFill>
                  <a:srgbClr val="003399"/>
                </a:solidFill>
                <a:latin typeface="Arial" pitchFamily="34" charset="0"/>
                <a:cs typeface="Arial" pitchFamily="34" charset="0"/>
              </a:rPr>
              <a:t>…</a:t>
            </a:r>
            <a:endParaRPr lang="en-US" sz="2400" dirty="0" smtClean="0">
              <a:solidFill>
                <a:srgbClr val="003399"/>
              </a:solidFill>
              <a:latin typeface="Arial" pitchFamily="34" charset="0"/>
              <a:cs typeface="Arial" pitchFamily="34" charset="0"/>
            </a:endParaRPr>
          </a:p>
        </p:txBody>
      </p:sp>
    </p:spTree>
    <p:extLst>
      <p:ext uri="{BB962C8B-B14F-4D97-AF65-F5344CB8AC3E}">
        <p14:creationId xmlns:p14="http://schemas.microsoft.com/office/powerpoint/2010/main" val="58228348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2016945"/>
              </p:ext>
            </p:extLst>
          </p:nvPr>
        </p:nvGraphicFramePr>
        <p:xfrm>
          <a:off x="1752599" y="2590799"/>
          <a:ext cx="5715000" cy="2396332"/>
        </p:xfrm>
        <a:graphic>
          <a:graphicData uri="http://schemas.openxmlformats.org/drawingml/2006/table">
            <a:tbl>
              <a:tblPr/>
              <a:tblGrid>
                <a:gridCol w="635000"/>
                <a:gridCol w="635000"/>
                <a:gridCol w="635000"/>
                <a:gridCol w="635000"/>
                <a:gridCol w="635000"/>
                <a:gridCol w="635000"/>
                <a:gridCol w="635000"/>
                <a:gridCol w="635000"/>
                <a:gridCol w="635000"/>
              </a:tblGrid>
              <a:tr h="355388">
                <a:tc gridSpan="9">
                  <a:txBody>
                    <a:bodyPr/>
                    <a:lstStyle/>
                    <a:p>
                      <a:pPr algn="l" fontAlgn="b"/>
                      <a:r>
                        <a:rPr lang="en-US" sz="2000" b="1" i="1" u="none" strike="noStrike" dirty="0" smtClean="0">
                          <a:solidFill>
                            <a:srgbClr val="16365C"/>
                          </a:solidFill>
                          <a:effectLst/>
                          <a:latin typeface="Calibri"/>
                        </a:rPr>
                        <a:t> </a:t>
                      </a:r>
                      <a:r>
                        <a:rPr lang="en-US" sz="2000" b="0" i="1" u="none" strike="noStrike" dirty="0" smtClean="0">
                          <a:solidFill>
                            <a:srgbClr val="C00000"/>
                          </a:solidFill>
                          <a:effectLst/>
                          <a:latin typeface="Calibri"/>
                        </a:rPr>
                        <a:t>Beta Tool</a:t>
                      </a:r>
                      <a:r>
                        <a:rPr lang="en-US" sz="2000" b="1" i="1" u="none" strike="noStrike" dirty="0" smtClean="0">
                          <a:solidFill>
                            <a:srgbClr val="16365C"/>
                          </a:solidFill>
                          <a:effectLst/>
                          <a:latin typeface="Calibri"/>
                        </a:rPr>
                        <a:t>: </a:t>
                      </a:r>
                      <a:r>
                        <a:rPr lang="en-US" sz="2000" b="1" i="1" u="none" strike="noStrike" dirty="0">
                          <a:solidFill>
                            <a:srgbClr val="16365C"/>
                          </a:solidFill>
                          <a:effectLst/>
                          <a:latin typeface="Calibri"/>
                        </a:rPr>
                        <a:t>Entrepreneur Edition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9237">
                <a:tc gridSpan="9">
                  <a:txBody>
                    <a:bodyPr/>
                    <a:lstStyle/>
                    <a:p>
                      <a:pPr algn="ctr" fontAlgn="ctr"/>
                      <a:r>
                        <a:rPr lang="en-US" sz="1100" b="0" i="0" u="none" strike="noStrike" dirty="0" smtClean="0">
                          <a:solidFill>
                            <a:srgbClr val="000000"/>
                          </a:solidFill>
                          <a:effectLst/>
                          <a:latin typeface="Calibri"/>
                        </a:rPr>
                        <a:t>This </a:t>
                      </a:r>
                      <a:r>
                        <a:rPr lang="en-US" sz="1100" b="0" i="0" u="none" strike="noStrike" dirty="0">
                          <a:solidFill>
                            <a:srgbClr val="000000"/>
                          </a:solidFill>
                          <a:effectLst/>
                          <a:latin typeface="Calibri"/>
                        </a:rPr>
                        <a:t>tool provides easy access to key demographic and economic information from the U.S. Census Bureau and other sources that entrepreneurs can use in their business plans and to make informed decisions.  The tool provides access to this information in 4 Easy Steps: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3079">
                <a:tc>
                  <a:txBody>
                    <a:bodyPr/>
                    <a:lstStyle/>
                    <a:p>
                      <a:pPr algn="l" fontAlgn="b"/>
                      <a:r>
                        <a:rPr lang="en-US" sz="1100" b="0" i="0" u="none" strike="noStrike">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03079">
                <a:tc>
                  <a:txBody>
                    <a:bodyPr/>
                    <a:lstStyle/>
                    <a:p>
                      <a:pPr algn="l" fontAlgn="b"/>
                      <a:r>
                        <a:rPr lang="en-US"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03079">
                <a:tc>
                  <a:txBody>
                    <a:bodyPr/>
                    <a:lstStyle/>
                    <a:p>
                      <a:pPr algn="l" fontAlgn="b"/>
                      <a:r>
                        <a:rPr lang="en-US"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03079">
                <a:tc>
                  <a:txBody>
                    <a:bodyPr/>
                    <a:lstStyle/>
                    <a:p>
                      <a:pPr algn="l" fontAlgn="b"/>
                      <a:r>
                        <a:rPr lang="en-US"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03079">
                <a:tc>
                  <a:txBody>
                    <a:bodyPr/>
                    <a:lstStyle/>
                    <a:p>
                      <a:pPr algn="l" fontAlgn="b"/>
                      <a:r>
                        <a:rPr lang="en-US"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416312">
                <a:tc gridSpan="9">
                  <a:txBody>
                    <a:bodyPr/>
                    <a:lstStyle/>
                    <a:p>
                      <a:pPr algn="l" fontAlgn="t"/>
                      <a:r>
                        <a:rPr lang="en-US" sz="1100" b="0" i="0" u="none" strike="noStrike" dirty="0" smtClean="0">
                          <a:solidFill>
                            <a:srgbClr val="000000"/>
                          </a:solidFill>
                          <a:effectLst/>
                          <a:latin typeface="Calibri"/>
                        </a:rPr>
                        <a:t> Powered </a:t>
                      </a:r>
                      <a:r>
                        <a:rPr lang="en-US" sz="1100" b="0" i="0" u="none" strike="noStrike" dirty="0">
                          <a:solidFill>
                            <a:srgbClr val="000000"/>
                          </a:solidFill>
                          <a:effectLst/>
                          <a:latin typeface="Calibri"/>
                        </a:rPr>
                        <a:t>by the U.S. Census Bureau and </a:t>
                      </a:r>
                      <a:r>
                        <a:rPr lang="en-US" sz="1100" b="0" i="0" u="none" strike="noStrike" dirty="0" err="1">
                          <a:solidFill>
                            <a:srgbClr val="000000"/>
                          </a:solidFill>
                          <a:effectLst/>
                          <a:latin typeface="Calibri"/>
                        </a:rPr>
                        <a:t>Esri</a:t>
                      </a:r>
                      <a:r>
                        <a:rPr lang="en-US" sz="1100" b="0" i="0" u="none" strike="noStrike" dirty="0">
                          <a:solidFill>
                            <a:srgbClr val="000000"/>
                          </a:solidFill>
                          <a:effectLst/>
                          <a:latin typeface="Calibri"/>
                        </a:rPr>
                        <a:t>.  For help using this tool, see the </a:t>
                      </a:r>
                      <a:r>
                        <a:rPr lang="en-US" sz="1100" b="0" i="0" u="sng" strike="noStrike" dirty="0">
                          <a:solidFill>
                            <a:srgbClr val="0000FF"/>
                          </a:solidFill>
                          <a:effectLst/>
                          <a:latin typeface="Calibri"/>
                        </a:rPr>
                        <a:t>FAQs</a:t>
                      </a:r>
                      <a:r>
                        <a:rPr lang="en-US" sz="1100" b="0" i="0" u="none" strike="noStrike" dirty="0">
                          <a:solidFill>
                            <a:srgbClr val="000000"/>
                          </a:solidFill>
                          <a:effectLst/>
                          <a:latin typeface="Calibri"/>
                        </a:rPr>
                        <a:t>.  </a:t>
                      </a:r>
                      <a:endParaRPr lang="en-US" sz="1100" b="0" i="0" u="none" strike="noStrike" dirty="0" smtClean="0">
                        <a:solidFill>
                          <a:srgbClr val="000000"/>
                        </a:solidFill>
                        <a:effectLst/>
                        <a:latin typeface="Calibri"/>
                      </a:endParaRPr>
                    </a:p>
                    <a:p>
                      <a:pPr algn="l" fontAlgn="t"/>
                      <a:r>
                        <a:rPr lang="en-US" sz="1100" b="0" i="0" u="none" strike="noStrike" dirty="0" smtClean="0">
                          <a:solidFill>
                            <a:srgbClr val="000000"/>
                          </a:solidFill>
                          <a:effectLst/>
                          <a:latin typeface="Calibri"/>
                        </a:rPr>
                        <a:t> For information about </a:t>
                      </a:r>
                      <a:r>
                        <a:rPr lang="en-US" sz="1100" b="0" i="0" u="none" strike="noStrike" dirty="0">
                          <a:solidFill>
                            <a:srgbClr val="000000"/>
                          </a:solidFill>
                          <a:effectLst/>
                          <a:latin typeface="Calibri"/>
                        </a:rPr>
                        <a:t>data from other Census programs, see www.census.gov.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3" name="Diagram 2"/>
          <p:cNvGraphicFramePr/>
          <p:nvPr>
            <p:extLst>
              <p:ext uri="{D42A27DB-BD31-4B8C-83A1-F6EECF244321}">
                <p14:modId xmlns:p14="http://schemas.microsoft.com/office/powerpoint/2010/main" val="984888057"/>
              </p:ext>
            </p:extLst>
          </p:nvPr>
        </p:nvGraphicFramePr>
        <p:xfrm>
          <a:off x="1981200" y="3657600"/>
          <a:ext cx="5353050" cy="738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2878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8153400" cy="5632311"/>
          </a:xfrm>
          <a:prstGeom prst="rect">
            <a:avLst/>
          </a:prstGeom>
          <a:noFill/>
          <a:ln>
            <a:solidFill>
              <a:schemeClr val="accent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838200" y="762000"/>
            <a:ext cx="652145" cy="685800"/>
          </a:xfrm>
          <a:prstGeom prst="rect">
            <a:avLst/>
          </a:prstGeom>
        </p:spPr>
      </p:pic>
      <p:sp>
        <p:nvSpPr>
          <p:cNvPr id="4" name="Text Box 2"/>
          <p:cNvSpPr txBox="1">
            <a:spLocks noChangeArrowheads="1"/>
          </p:cNvSpPr>
          <p:nvPr/>
        </p:nvSpPr>
        <p:spPr bwMode="auto">
          <a:xfrm>
            <a:off x="1490345" y="776922"/>
            <a:ext cx="7044055" cy="670878"/>
          </a:xfrm>
          <a:prstGeom prst="rect">
            <a:avLst/>
          </a:prstGeom>
          <a:solidFill>
            <a:schemeClr val="tx2">
              <a:lumMod val="60000"/>
              <a:lumOff val="40000"/>
            </a:schemeClr>
          </a:solidFill>
          <a:ln w="9525">
            <a:noFill/>
            <a:miter lim="800000"/>
            <a:headEnd/>
            <a:tailEnd/>
          </a:ln>
        </p:spPr>
        <p:txBody>
          <a:bodyPr rot="0" vert="horz" wrap="square" lIns="91440" tIns="45720" rIns="91440" bIns="45720" anchor="t" anchorCtr="0">
            <a:noAutofit/>
          </a:bodyPr>
          <a:lstStyle/>
          <a:p>
            <a:pPr>
              <a:spcAft>
                <a:spcPts val="0"/>
              </a:spcAft>
            </a:pPr>
            <a:r>
              <a:rPr lang="en-US" sz="2800" i="1" dirty="0" smtClean="0">
                <a:solidFill>
                  <a:srgbClr val="C00000"/>
                </a:solidFill>
                <a:effectLst/>
              </a:rPr>
              <a:t>Beta Tool</a:t>
            </a:r>
            <a:r>
              <a:rPr lang="en-US" sz="2800" i="1" dirty="0" smtClean="0">
                <a:solidFill>
                  <a:srgbClr val="FFFFFF"/>
                </a:solidFill>
                <a:effectLst/>
              </a:rPr>
              <a:t>: Entrepreneur Edition</a:t>
            </a:r>
            <a:r>
              <a:rPr lang="en-US" sz="2800" dirty="0">
                <a:effectLst/>
                <a:latin typeface="Calibri"/>
                <a:ea typeface="Calibri"/>
                <a:cs typeface="Times New Roman"/>
              </a:rPr>
              <a:t> </a:t>
            </a:r>
          </a:p>
        </p:txBody>
      </p:sp>
      <p:graphicFrame>
        <p:nvGraphicFramePr>
          <p:cNvPr id="5" name="Diagram 4"/>
          <p:cNvGraphicFramePr/>
          <p:nvPr>
            <p:extLst>
              <p:ext uri="{D42A27DB-BD31-4B8C-83A1-F6EECF244321}">
                <p14:modId xmlns:p14="http://schemas.microsoft.com/office/powerpoint/2010/main" val="693543522"/>
              </p:ext>
            </p:extLst>
          </p:nvPr>
        </p:nvGraphicFramePr>
        <p:xfrm>
          <a:off x="2286000" y="1524000"/>
          <a:ext cx="50292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p:nvPr/>
        </p:nvPicPr>
        <p:blipFill>
          <a:blip r:embed="rId9"/>
          <a:stretch>
            <a:fillRect/>
          </a:stretch>
        </p:blipFill>
        <p:spPr>
          <a:xfrm>
            <a:off x="762000" y="2362200"/>
            <a:ext cx="7848600" cy="2438400"/>
          </a:xfrm>
          <a:prstGeom prst="rect">
            <a:avLst/>
          </a:prstGeom>
          <a:ln>
            <a:noFill/>
          </a:ln>
        </p:spPr>
      </p:pic>
    </p:spTree>
    <p:extLst>
      <p:ext uri="{BB962C8B-B14F-4D97-AF65-F5344CB8AC3E}">
        <p14:creationId xmlns:p14="http://schemas.microsoft.com/office/powerpoint/2010/main" val="95392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657225" y="1574800"/>
            <a:ext cx="8004175" cy="774700"/>
          </a:xfrm>
          <a:prstGeom prst="rect">
            <a:avLst/>
          </a:prstGeom>
          <a:noFill/>
          <a:ln w="9525">
            <a:noFill/>
            <a:miter lim="800000"/>
            <a:headEnd/>
            <a:tailEnd/>
          </a:ln>
        </p:spPr>
        <p:txBody>
          <a:bodyPr>
            <a:spAutoFit/>
          </a:bodyPr>
          <a:lstStyle/>
          <a:p>
            <a:pPr eaLnBrk="0" hangingPunct="0">
              <a:lnSpc>
                <a:spcPct val="160000"/>
              </a:lnSpc>
            </a:pPr>
            <a:endParaRPr lang="en-US" sz="2800"/>
          </a:p>
        </p:txBody>
      </p:sp>
      <p:sp>
        <p:nvSpPr>
          <p:cNvPr id="46087" name="Text Box 7"/>
          <p:cNvSpPr txBox="1">
            <a:spLocks noChangeArrowheads="1"/>
          </p:cNvSpPr>
          <p:nvPr/>
        </p:nvSpPr>
        <p:spPr bwMode="auto">
          <a:xfrm>
            <a:off x="831839" y="1219200"/>
            <a:ext cx="7427934" cy="3539430"/>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2800" dirty="0">
                <a:solidFill>
                  <a:srgbClr val="FF3300"/>
                </a:solidFill>
                <a:effectLst>
                  <a:outerShdw blurRad="38100" dist="38100" dir="2700000" algn="tl">
                    <a:srgbClr val="C0C0C0"/>
                  </a:outerShdw>
                </a:effectLst>
                <a:latin typeface="Arial" pitchFamily="34" charset="0"/>
                <a:cs typeface="Arial" pitchFamily="34" charset="0"/>
              </a:rPr>
              <a:t>Sample Scenario:</a:t>
            </a:r>
            <a:r>
              <a:rPr lang="en-US" sz="2800" dirty="0">
                <a:effectLst>
                  <a:outerShdw blurRad="38100" dist="38100" dir="2700000" algn="tl">
                    <a:srgbClr val="C0C0C0"/>
                  </a:outerShdw>
                </a:effectLst>
                <a:latin typeface="Arial" pitchFamily="34" charset="0"/>
                <a:cs typeface="Arial" pitchFamily="34" charset="0"/>
              </a:rPr>
              <a:t> </a:t>
            </a:r>
            <a:endParaRPr lang="en-US" sz="2800" dirty="0" smtClean="0">
              <a:effectLst>
                <a:outerShdw blurRad="38100" dist="38100" dir="2700000" algn="tl">
                  <a:srgbClr val="C0C0C0"/>
                </a:outerShdw>
              </a:effectLst>
              <a:latin typeface="Arial" pitchFamily="34" charset="0"/>
              <a:cs typeface="Arial" pitchFamily="34" charset="0"/>
            </a:endParaRPr>
          </a:p>
          <a:p>
            <a:pPr algn="ctr" eaLnBrk="0" hangingPunct="0">
              <a:spcBef>
                <a:spcPct val="50000"/>
              </a:spcBef>
              <a:defRPr/>
            </a:pPr>
            <a:r>
              <a:rPr lang="en-US" sz="2800" dirty="0" smtClean="0">
                <a:latin typeface="Arial" pitchFamily="34" charset="0"/>
                <a:cs typeface="Arial" pitchFamily="34" charset="0"/>
              </a:rPr>
              <a:t>An entrepreneur is interested </a:t>
            </a:r>
            <a:r>
              <a:rPr lang="en-US" sz="2800" dirty="0">
                <a:latin typeface="Arial" pitchFamily="34" charset="0"/>
                <a:cs typeface="Arial" pitchFamily="34" charset="0"/>
              </a:rPr>
              <a:t>in opening a </a:t>
            </a:r>
            <a:r>
              <a:rPr lang="en-US" sz="2800" dirty="0" smtClean="0">
                <a:latin typeface="Arial" pitchFamily="34" charset="0"/>
                <a:cs typeface="Arial" pitchFamily="34" charset="0"/>
              </a:rPr>
              <a:t>day care center in Honolulu County.</a:t>
            </a:r>
          </a:p>
          <a:p>
            <a:pPr algn="ctr" eaLnBrk="0" hangingPunct="0">
              <a:spcBef>
                <a:spcPct val="50000"/>
              </a:spcBef>
              <a:defRPr/>
            </a:pPr>
            <a:r>
              <a:rPr lang="en-US" sz="2800" dirty="0" smtClean="0">
                <a:latin typeface="Arial" pitchFamily="34" charset="0"/>
                <a:cs typeface="Arial" pitchFamily="34" charset="0"/>
              </a:rPr>
              <a:t> She wants to know what </a:t>
            </a:r>
            <a:r>
              <a:rPr lang="en-US" sz="2800" dirty="0">
                <a:latin typeface="Arial" pitchFamily="34" charset="0"/>
                <a:cs typeface="Arial" pitchFamily="34" charset="0"/>
              </a:rPr>
              <a:t>information </a:t>
            </a:r>
            <a:r>
              <a:rPr lang="en-US" sz="2800" dirty="0" smtClean="0">
                <a:latin typeface="Arial" pitchFamily="34" charset="0"/>
                <a:cs typeface="Arial" pitchFamily="34" charset="0"/>
              </a:rPr>
              <a:t>is available from the </a:t>
            </a:r>
            <a:r>
              <a:rPr lang="en-US" sz="2800" dirty="0">
                <a:latin typeface="Arial" pitchFamily="34" charset="0"/>
                <a:cs typeface="Arial" pitchFamily="34" charset="0"/>
              </a:rPr>
              <a:t>Census Bureau that </a:t>
            </a:r>
            <a:r>
              <a:rPr lang="en-US" sz="2800" dirty="0" smtClean="0">
                <a:latin typeface="Arial" pitchFamily="34" charset="0"/>
                <a:cs typeface="Arial" pitchFamily="34" charset="0"/>
              </a:rPr>
              <a:t>may help her </a:t>
            </a:r>
            <a:r>
              <a:rPr lang="en-US" sz="2800" dirty="0">
                <a:latin typeface="Arial" pitchFamily="34" charset="0"/>
                <a:cs typeface="Arial" pitchFamily="34" charset="0"/>
              </a:rPr>
              <a:t>locate the business </a:t>
            </a:r>
            <a:r>
              <a:rPr lang="en-US" sz="2800" dirty="0" smtClean="0">
                <a:latin typeface="Arial" pitchFamily="34" charset="0"/>
                <a:cs typeface="Arial" pitchFamily="34" charset="0"/>
              </a:rPr>
              <a:t>and better understand </a:t>
            </a:r>
            <a:r>
              <a:rPr lang="en-US" sz="2800" dirty="0">
                <a:latin typeface="Arial" pitchFamily="34" charset="0"/>
                <a:cs typeface="Arial" pitchFamily="34" charset="0"/>
              </a:rPr>
              <a:t>this </a:t>
            </a:r>
            <a:r>
              <a:rPr lang="en-US" sz="2800" dirty="0" smtClean="0">
                <a:latin typeface="Arial" pitchFamily="34" charset="0"/>
                <a:cs typeface="Arial" pitchFamily="34" charset="0"/>
              </a:rPr>
              <a:t>industry.</a:t>
            </a:r>
          </a:p>
        </p:txBody>
      </p:sp>
      <p:sp>
        <p:nvSpPr>
          <p:cNvPr id="20484" name="Rectangle 8"/>
          <p:cNvSpPr>
            <a:spLocks noChangeArrowheads="1"/>
          </p:cNvSpPr>
          <p:nvPr/>
        </p:nvSpPr>
        <p:spPr bwMode="auto">
          <a:xfrm>
            <a:off x="727500" y="609600"/>
            <a:ext cx="7777163"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20485" name="Rectangle 9"/>
          <p:cNvSpPr>
            <a:spLocks noChangeArrowheads="1"/>
          </p:cNvSpPr>
          <p:nvPr/>
        </p:nvSpPr>
        <p:spPr bwMode="auto">
          <a:xfrm>
            <a:off x="657225" y="5506290"/>
            <a:ext cx="7777162"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6" name="Slide Number Placeholder 5"/>
          <p:cNvSpPr>
            <a:spLocks noGrp="1"/>
          </p:cNvSpPr>
          <p:nvPr>
            <p:ph type="sldNum" sz="quarter" idx="12"/>
          </p:nvPr>
        </p:nvSpPr>
        <p:spPr/>
        <p:txBody>
          <a:bodyPr/>
          <a:lstStyle/>
          <a:p>
            <a:fld id="{8C6B5B77-4519-43AE-B0BC-D3C0E1CB2607}" type="slidenum">
              <a:rPr lang="en-US" smtClean="0">
                <a:solidFill>
                  <a:schemeClr val="tx1"/>
                </a:solidFill>
              </a:rPr>
              <a:pPr/>
              <a:t>3</a:t>
            </a:fld>
            <a:endParaRPr lang="en-US" dirty="0">
              <a:solidFill>
                <a:schemeClr val="tx1"/>
              </a:solidFill>
            </a:endParaRPr>
          </a:p>
        </p:txBody>
      </p:sp>
    </p:spTree>
    <p:extLst>
      <p:ext uri="{BB962C8B-B14F-4D97-AF65-F5344CB8AC3E}">
        <p14:creationId xmlns:p14="http://schemas.microsoft.com/office/powerpoint/2010/main" val="5904792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8153400" cy="5632311"/>
          </a:xfrm>
          <a:prstGeom prst="rect">
            <a:avLst/>
          </a:prstGeom>
          <a:noFill/>
          <a:ln>
            <a:solidFill>
              <a:schemeClr val="accent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838200" y="762000"/>
            <a:ext cx="652145" cy="685800"/>
          </a:xfrm>
          <a:prstGeom prst="rect">
            <a:avLst/>
          </a:prstGeom>
        </p:spPr>
      </p:pic>
      <p:sp>
        <p:nvSpPr>
          <p:cNvPr id="4" name="Text Box 2"/>
          <p:cNvSpPr txBox="1">
            <a:spLocks noChangeArrowheads="1"/>
          </p:cNvSpPr>
          <p:nvPr/>
        </p:nvSpPr>
        <p:spPr bwMode="auto">
          <a:xfrm>
            <a:off x="1490345" y="776922"/>
            <a:ext cx="7044055" cy="670878"/>
          </a:xfrm>
          <a:prstGeom prst="rect">
            <a:avLst/>
          </a:prstGeom>
          <a:solidFill>
            <a:schemeClr val="tx2">
              <a:lumMod val="60000"/>
              <a:lumOff val="40000"/>
            </a:schemeClr>
          </a:solidFill>
          <a:ln w="9525">
            <a:noFill/>
            <a:miter lim="800000"/>
            <a:headEnd/>
            <a:tailEnd/>
          </a:ln>
        </p:spPr>
        <p:txBody>
          <a:bodyPr rot="0" vert="horz" wrap="square" lIns="91440" tIns="45720" rIns="91440" bIns="45720" anchor="t" anchorCtr="0">
            <a:noAutofit/>
          </a:bodyPr>
          <a:lstStyle/>
          <a:p>
            <a:pPr>
              <a:spcAft>
                <a:spcPts val="0"/>
              </a:spcAft>
            </a:pPr>
            <a:r>
              <a:rPr lang="en-US" sz="2800" i="1" dirty="0">
                <a:solidFill>
                  <a:srgbClr val="C00000"/>
                </a:solidFill>
              </a:rPr>
              <a:t>Beta Tool </a:t>
            </a:r>
            <a:r>
              <a:rPr lang="en-US" sz="2800" i="1" dirty="0" smtClean="0">
                <a:solidFill>
                  <a:srgbClr val="FFFFFF"/>
                </a:solidFill>
              </a:rPr>
              <a:t>: </a:t>
            </a:r>
            <a:r>
              <a:rPr lang="en-US" sz="2800" i="1" dirty="0">
                <a:solidFill>
                  <a:srgbClr val="FFFFFF"/>
                </a:solidFill>
              </a:rPr>
              <a:t>Entrepreneur Edition</a:t>
            </a:r>
            <a:r>
              <a:rPr lang="en-US" sz="2800" dirty="0">
                <a:ea typeface="Calibri"/>
                <a:cs typeface="Times New Roman"/>
              </a:rPr>
              <a:t> </a:t>
            </a:r>
          </a:p>
        </p:txBody>
      </p:sp>
      <p:graphicFrame>
        <p:nvGraphicFramePr>
          <p:cNvPr id="5" name="Diagram 4"/>
          <p:cNvGraphicFramePr/>
          <p:nvPr>
            <p:extLst>
              <p:ext uri="{D42A27DB-BD31-4B8C-83A1-F6EECF244321}">
                <p14:modId xmlns:p14="http://schemas.microsoft.com/office/powerpoint/2010/main" val="1677397904"/>
              </p:ext>
            </p:extLst>
          </p:nvPr>
        </p:nvGraphicFramePr>
        <p:xfrm>
          <a:off x="2286000" y="1524000"/>
          <a:ext cx="50292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p:nvPr/>
        </p:nvPicPr>
        <p:blipFill>
          <a:blip r:embed="rId9"/>
          <a:stretch>
            <a:fillRect/>
          </a:stretch>
        </p:blipFill>
        <p:spPr>
          <a:xfrm>
            <a:off x="838200" y="2415540"/>
            <a:ext cx="7696200" cy="2613660"/>
          </a:xfrm>
          <a:prstGeom prst="rect">
            <a:avLst/>
          </a:prstGeom>
          <a:ln>
            <a:noFill/>
          </a:ln>
        </p:spPr>
      </p:pic>
    </p:spTree>
    <p:extLst>
      <p:ext uri="{BB962C8B-B14F-4D97-AF65-F5344CB8AC3E}">
        <p14:creationId xmlns:p14="http://schemas.microsoft.com/office/powerpoint/2010/main" val="1591060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304800"/>
            <a:ext cx="8153400" cy="6186309"/>
          </a:xfrm>
          <a:prstGeom prst="rect">
            <a:avLst/>
          </a:prstGeom>
          <a:noFill/>
          <a:ln>
            <a:solidFill>
              <a:schemeClr val="accent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838200" y="381000"/>
            <a:ext cx="652145" cy="685800"/>
          </a:xfrm>
          <a:prstGeom prst="rect">
            <a:avLst/>
          </a:prstGeom>
        </p:spPr>
      </p:pic>
      <p:sp>
        <p:nvSpPr>
          <p:cNvPr id="4" name="Text Box 2"/>
          <p:cNvSpPr txBox="1">
            <a:spLocks noChangeArrowheads="1"/>
          </p:cNvSpPr>
          <p:nvPr/>
        </p:nvSpPr>
        <p:spPr bwMode="auto">
          <a:xfrm>
            <a:off x="1490345" y="381000"/>
            <a:ext cx="7044055" cy="670878"/>
          </a:xfrm>
          <a:prstGeom prst="rect">
            <a:avLst/>
          </a:prstGeom>
          <a:solidFill>
            <a:schemeClr val="tx2">
              <a:lumMod val="60000"/>
              <a:lumOff val="40000"/>
            </a:schemeClr>
          </a:solidFill>
          <a:ln w="9525">
            <a:noFill/>
            <a:miter lim="800000"/>
            <a:headEnd/>
            <a:tailEnd/>
          </a:ln>
        </p:spPr>
        <p:txBody>
          <a:bodyPr rot="0" vert="horz" wrap="square" lIns="91440" tIns="45720" rIns="91440" bIns="45720" anchor="t" anchorCtr="0">
            <a:noAutofit/>
          </a:bodyPr>
          <a:lstStyle/>
          <a:p>
            <a:pPr>
              <a:spcAft>
                <a:spcPts val="0"/>
              </a:spcAft>
            </a:pPr>
            <a:r>
              <a:rPr lang="en-US" sz="2800" i="1" dirty="0">
                <a:solidFill>
                  <a:srgbClr val="C00000"/>
                </a:solidFill>
              </a:rPr>
              <a:t>Beta Tool </a:t>
            </a:r>
            <a:r>
              <a:rPr lang="en-US" sz="2800" i="1" dirty="0" smtClean="0">
                <a:solidFill>
                  <a:srgbClr val="FFFFFF"/>
                </a:solidFill>
              </a:rPr>
              <a:t>: </a:t>
            </a:r>
            <a:r>
              <a:rPr lang="en-US" sz="2800" i="1" dirty="0">
                <a:solidFill>
                  <a:srgbClr val="FFFFFF"/>
                </a:solidFill>
              </a:rPr>
              <a:t>Entrepreneur Edition</a:t>
            </a:r>
            <a:r>
              <a:rPr lang="en-US" sz="2800" dirty="0">
                <a:ea typeface="Calibri"/>
                <a:cs typeface="Times New Roman"/>
              </a:rPr>
              <a:t> </a:t>
            </a:r>
          </a:p>
        </p:txBody>
      </p:sp>
      <p:graphicFrame>
        <p:nvGraphicFramePr>
          <p:cNvPr id="7" name="Diagram 6"/>
          <p:cNvGraphicFramePr/>
          <p:nvPr>
            <p:extLst>
              <p:ext uri="{D42A27DB-BD31-4B8C-83A1-F6EECF244321}">
                <p14:modId xmlns:p14="http://schemas.microsoft.com/office/powerpoint/2010/main" val="1150638860"/>
              </p:ext>
            </p:extLst>
          </p:nvPr>
        </p:nvGraphicFramePr>
        <p:xfrm>
          <a:off x="2114550" y="1143000"/>
          <a:ext cx="5353050" cy="942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p:nvPr/>
        </p:nvPicPr>
        <p:blipFill>
          <a:blip r:embed="rId9"/>
          <a:stretch>
            <a:fillRect/>
          </a:stretch>
        </p:blipFill>
        <p:spPr>
          <a:xfrm>
            <a:off x="838200" y="2133600"/>
            <a:ext cx="7696200" cy="278130"/>
          </a:xfrm>
          <a:prstGeom prst="rect">
            <a:avLst/>
          </a:prstGeom>
          <a:ln>
            <a:noFill/>
          </a:ln>
        </p:spPr>
      </p:pic>
      <p:pic>
        <p:nvPicPr>
          <p:cNvPr id="9" name="Picture 8"/>
          <p:cNvPicPr/>
          <p:nvPr/>
        </p:nvPicPr>
        <p:blipFill>
          <a:blip r:embed="rId10"/>
          <a:stretch>
            <a:fillRect/>
          </a:stretch>
        </p:blipFill>
        <p:spPr>
          <a:xfrm>
            <a:off x="838200" y="2438400"/>
            <a:ext cx="1852295" cy="1323975"/>
          </a:xfrm>
          <a:prstGeom prst="rect">
            <a:avLst/>
          </a:prstGeom>
          <a:ln>
            <a:noFill/>
          </a:ln>
        </p:spPr>
      </p:pic>
      <p:pic>
        <p:nvPicPr>
          <p:cNvPr id="10" name="Picture 9"/>
          <p:cNvPicPr/>
          <p:nvPr/>
        </p:nvPicPr>
        <p:blipFill>
          <a:blip r:embed="rId11"/>
          <a:stretch>
            <a:fillRect/>
          </a:stretch>
        </p:blipFill>
        <p:spPr>
          <a:xfrm>
            <a:off x="838200" y="3810000"/>
            <a:ext cx="1864995" cy="2590800"/>
          </a:xfrm>
          <a:prstGeom prst="rect">
            <a:avLst/>
          </a:prstGeom>
          <a:ln>
            <a:noFill/>
          </a:ln>
        </p:spPr>
      </p:pic>
      <p:pic>
        <p:nvPicPr>
          <p:cNvPr id="11" name="Picture 10"/>
          <p:cNvPicPr/>
          <p:nvPr/>
        </p:nvPicPr>
        <p:blipFill>
          <a:blip r:embed="rId12"/>
          <a:stretch>
            <a:fillRect/>
          </a:stretch>
        </p:blipFill>
        <p:spPr>
          <a:xfrm>
            <a:off x="2819400" y="2490038"/>
            <a:ext cx="5715000" cy="3910761"/>
          </a:xfrm>
          <a:prstGeom prst="rect">
            <a:avLst/>
          </a:prstGeom>
          <a:ln>
            <a:noFill/>
          </a:ln>
        </p:spPr>
      </p:pic>
      <p:sp>
        <p:nvSpPr>
          <p:cNvPr id="12" name="TextBox 11"/>
          <p:cNvSpPr txBox="1"/>
          <p:nvPr/>
        </p:nvSpPr>
        <p:spPr>
          <a:xfrm>
            <a:off x="990600" y="4038600"/>
            <a:ext cx="1524000" cy="1384995"/>
          </a:xfrm>
          <a:prstGeom prst="rect">
            <a:avLst/>
          </a:prstGeom>
          <a:solidFill>
            <a:schemeClr val="bg1"/>
          </a:solidFill>
        </p:spPr>
        <p:txBody>
          <a:bodyPr wrap="square" rtlCol="0">
            <a:spAutoFit/>
          </a:bodyPr>
          <a:lstStyle/>
          <a:p>
            <a:r>
              <a:rPr lang="en-US" sz="1400" b="1" dirty="0" smtClean="0"/>
              <a:t>No Map Parameters Selected </a:t>
            </a:r>
          </a:p>
          <a:p>
            <a:endParaRPr lang="en-US" sz="1400" b="1" dirty="0"/>
          </a:p>
          <a:p>
            <a:r>
              <a:rPr lang="en-US" sz="1400" dirty="0" smtClean="0"/>
              <a:t>Choose a location first</a:t>
            </a:r>
            <a:endParaRPr lang="en-US" sz="1400" dirty="0"/>
          </a:p>
        </p:txBody>
      </p:sp>
    </p:spTree>
    <p:extLst>
      <p:ext uri="{BB962C8B-B14F-4D97-AF65-F5344CB8AC3E}">
        <p14:creationId xmlns:p14="http://schemas.microsoft.com/office/powerpoint/2010/main" val="2168220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304800"/>
            <a:ext cx="8153400" cy="6186309"/>
          </a:xfrm>
          <a:prstGeom prst="rect">
            <a:avLst/>
          </a:prstGeom>
          <a:noFill/>
          <a:ln>
            <a:solidFill>
              <a:schemeClr val="accent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838200" y="381000"/>
            <a:ext cx="652145" cy="685800"/>
          </a:xfrm>
          <a:prstGeom prst="rect">
            <a:avLst/>
          </a:prstGeom>
        </p:spPr>
      </p:pic>
      <p:sp>
        <p:nvSpPr>
          <p:cNvPr id="4" name="Text Box 2"/>
          <p:cNvSpPr txBox="1">
            <a:spLocks noChangeArrowheads="1"/>
          </p:cNvSpPr>
          <p:nvPr/>
        </p:nvSpPr>
        <p:spPr bwMode="auto">
          <a:xfrm>
            <a:off x="1490345" y="381000"/>
            <a:ext cx="7044055" cy="670878"/>
          </a:xfrm>
          <a:prstGeom prst="rect">
            <a:avLst/>
          </a:prstGeom>
          <a:solidFill>
            <a:schemeClr val="tx2">
              <a:lumMod val="60000"/>
              <a:lumOff val="40000"/>
            </a:schemeClr>
          </a:solidFill>
          <a:ln w="9525">
            <a:noFill/>
            <a:miter lim="800000"/>
            <a:headEnd/>
            <a:tailEnd/>
          </a:ln>
        </p:spPr>
        <p:txBody>
          <a:bodyPr rot="0" vert="horz" wrap="square" lIns="91440" tIns="45720" rIns="91440" bIns="45720" anchor="t" anchorCtr="0">
            <a:noAutofit/>
          </a:bodyPr>
          <a:lstStyle/>
          <a:p>
            <a:pPr>
              <a:spcAft>
                <a:spcPts val="0"/>
              </a:spcAft>
            </a:pPr>
            <a:r>
              <a:rPr lang="en-US" sz="2800" i="1" dirty="0">
                <a:solidFill>
                  <a:srgbClr val="C00000"/>
                </a:solidFill>
              </a:rPr>
              <a:t>Beta Tool </a:t>
            </a:r>
            <a:r>
              <a:rPr lang="en-US" sz="2800" i="1" dirty="0" smtClean="0">
                <a:solidFill>
                  <a:srgbClr val="FFFFFF"/>
                </a:solidFill>
              </a:rPr>
              <a:t>: </a:t>
            </a:r>
            <a:r>
              <a:rPr lang="en-US" sz="2800" i="1" dirty="0">
                <a:solidFill>
                  <a:srgbClr val="FFFFFF"/>
                </a:solidFill>
              </a:rPr>
              <a:t>Entrepreneur Edition</a:t>
            </a:r>
            <a:r>
              <a:rPr lang="en-US" sz="2000" dirty="0">
                <a:ea typeface="Calibri"/>
                <a:cs typeface="Times New Roman"/>
              </a:rPr>
              <a:t> </a:t>
            </a:r>
          </a:p>
        </p:txBody>
      </p:sp>
      <p:pic>
        <p:nvPicPr>
          <p:cNvPr id="8" name="Picture 7"/>
          <p:cNvPicPr/>
          <p:nvPr/>
        </p:nvPicPr>
        <p:blipFill>
          <a:blip r:embed="rId4"/>
          <a:stretch>
            <a:fillRect/>
          </a:stretch>
        </p:blipFill>
        <p:spPr>
          <a:xfrm>
            <a:off x="838200" y="2133600"/>
            <a:ext cx="7696200" cy="278130"/>
          </a:xfrm>
          <a:prstGeom prst="rect">
            <a:avLst/>
          </a:prstGeom>
          <a:ln>
            <a:noFill/>
          </a:ln>
        </p:spPr>
      </p:pic>
      <p:pic>
        <p:nvPicPr>
          <p:cNvPr id="9" name="Picture 8"/>
          <p:cNvPicPr/>
          <p:nvPr/>
        </p:nvPicPr>
        <p:blipFill>
          <a:blip r:embed="rId5"/>
          <a:stretch>
            <a:fillRect/>
          </a:stretch>
        </p:blipFill>
        <p:spPr>
          <a:xfrm>
            <a:off x="838200" y="2438400"/>
            <a:ext cx="1852295" cy="1323975"/>
          </a:xfrm>
          <a:prstGeom prst="rect">
            <a:avLst/>
          </a:prstGeom>
          <a:ln>
            <a:noFill/>
          </a:ln>
        </p:spPr>
      </p:pic>
      <p:pic>
        <p:nvPicPr>
          <p:cNvPr id="10" name="Picture 9"/>
          <p:cNvPicPr/>
          <p:nvPr/>
        </p:nvPicPr>
        <p:blipFill>
          <a:blip r:embed="rId6"/>
          <a:stretch>
            <a:fillRect/>
          </a:stretch>
        </p:blipFill>
        <p:spPr>
          <a:xfrm>
            <a:off x="762000" y="3733799"/>
            <a:ext cx="2057400" cy="2639199"/>
          </a:xfrm>
          <a:prstGeom prst="rect">
            <a:avLst/>
          </a:prstGeom>
          <a:ln>
            <a:noFill/>
          </a:ln>
        </p:spPr>
      </p:pic>
      <p:sp>
        <p:nvSpPr>
          <p:cNvPr id="12" name="TextBox 11"/>
          <p:cNvSpPr txBox="1"/>
          <p:nvPr/>
        </p:nvSpPr>
        <p:spPr>
          <a:xfrm>
            <a:off x="838199" y="3884474"/>
            <a:ext cx="1852295" cy="1754326"/>
          </a:xfrm>
          <a:prstGeom prst="rect">
            <a:avLst/>
          </a:prstGeom>
          <a:solidFill>
            <a:schemeClr val="bg1"/>
          </a:solidFill>
        </p:spPr>
        <p:txBody>
          <a:bodyPr wrap="square" rtlCol="0">
            <a:spAutoFit/>
          </a:bodyPr>
          <a:lstStyle/>
          <a:p>
            <a:r>
              <a:rPr lang="en-US" sz="1400" b="1" dirty="0" smtClean="0"/>
              <a:t>Map Parameters: </a:t>
            </a:r>
          </a:p>
          <a:p>
            <a:r>
              <a:rPr lang="en-US" sz="1000" dirty="0" smtClean="0"/>
              <a:t>+ </a:t>
            </a:r>
            <a:r>
              <a:rPr lang="en-US" sz="1000" b="1" dirty="0" smtClean="0"/>
              <a:t>My Customers</a:t>
            </a:r>
          </a:p>
          <a:p>
            <a:r>
              <a:rPr lang="en-US" sz="1000" dirty="0" smtClean="0"/>
              <a:t>   + Demographic Characteristics</a:t>
            </a:r>
          </a:p>
          <a:p>
            <a:r>
              <a:rPr lang="en-US" sz="1000" dirty="0"/>
              <a:t> </a:t>
            </a:r>
            <a:r>
              <a:rPr lang="en-US" sz="1000" dirty="0" smtClean="0"/>
              <a:t>       + Total population</a:t>
            </a:r>
          </a:p>
          <a:p>
            <a:r>
              <a:rPr lang="en-US" sz="1000" dirty="0"/>
              <a:t> </a:t>
            </a:r>
            <a:r>
              <a:rPr lang="en-US" sz="1000" dirty="0" smtClean="0"/>
              <a:t>       + Population 18+</a:t>
            </a:r>
          </a:p>
          <a:p>
            <a:r>
              <a:rPr lang="en-US" sz="1000" dirty="0"/>
              <a:t> </a:t>
            </a:r>
            <a:r>
              <a:rPr lang="en-US" sz="1000" dirty="0" smtClean="0"/>
              <a:t>       + Population 65+</a:t>
            </a:r>
          </a:p>
          <a:p>
            <a:r>
              <a:rPr lang="en-US" sz="1000" dirty="0" smtClean="0"/>
              <a:t>   + Economic Characteristics</a:t>
            </a:r>
          </a:p>
          <a:p>
            <a:r>
              <a:rPr lang="en-US" sz="1000" dirty="0"/>
              <a:t> </a:t>
            </a:r>
            <a:r>
              <a:rPr lang="en-US" sz="1000" dirty="0" smtClean="0"/>
              <a:t>  + Housing Characteristics</a:t>
            </a:r>
          </a:p>
          <a:p>
            <a:r>
              <a:rPr lang="en-US" sz="1000" dirty="0" smtClean="0"/>
              <a:t>+ </a:t>
            </a:r>
            <a:r>
              <a:rPr lang="en-US" sz="1000" b="1" dirty="0" smtClean="0"/>
              <a:t>Other Businesses Like Mine</a:t>
            </a:r>
          </a:p>
          <a:p>
            <a:r>
              <a:rPr lang="en-US" sz="1000" b="1" dirty="0" smtClean="0"/>
              <a:t>+ Consumer Spending</a:t>
            </a:r>
            <a:endParaRPr lang="en-US" sz="1400" b="1" dirty="0"/>
          </a:p>
        </p:txBody>
      </p:sp>
      <p:pic>
        <p:nvPicPr>
          <p:cNvPr id="13" name="Picture 12"/>
          <p:cNvPicPr/>
          <p:nvPr/>
        </p:nvPicPr>
        <p:blipFill>
          <a:blip r:embed="rId7"/>
          <a:stretch>
            <a:fillRect/>
          </a:stretch>
        </p:blipFill>
        <p:spPr>
          <a:xfrm>
            <a:off x="2819400" y="2438400"/>
            <a:ext cx="5410200" cy="3657600"/>
          </a:xfrm>
          <a:prstGeom prst="rect">
            <a:avLst/>
          </a:prstGeom>
          <a:ln>
            <a:noFill/>
          </a:ln>
        </p:spPr>
      </p:pic>
      <p:sp>
        <p:nvSpPr>
          <p:cNvPr id="5" name="TextBox 4"/>
          <p:cNvSpPr txBox="1"/>
          <p:nvPr/>
        </p:nvSpPr>
        <p:spPr>
          <a:xfrm>
            <a:off x="3276600" y="6096000"/>
            <a:ext cx="4724400" cy="276999"/>
          </a:xfrm>
          <a:prstGeom prst="rect">
            <a:avLst/>
          </a:prstGeom>
          <a:noFill/>
        </p:spPr>
        <p:txBody>
          <a:bodyPr wrap="square" rtlCol="0">
            <a:spAutoFit/>
          </a:bodyPr>
          <a:lstStyle/>
          <a:p>
            <a:r>
              <a:rPr lang="en-US" sz="1200" b="1" dirty="0" smtClean="0"/>
              <a:t>Geographic Level Shown:  </a:t>
            </a:r>
            <a:r>
              <a:rPr lang="en-US" sz="1200" b="1" dirty="0" smtClean="0">
                <a:solidFill>
                  <a:srgbClr val="C00000"/>
                </a:solidFill>
              </a:rPr>
              <a:t>County</a:t>
            </a:r>
            <a:r>
              <a:rPr lang="en-US" sz="1200" dirty="0" smtClean="0"/>
              <a:t>  Place  ZIP Code  Tract (choose level) </a:t>
            </a:r>
            <a:endParaRPr lang="en-US" sz="1200" dirty="0"/>
          </a:p>
        </p:txBody>
      </p:sp>
      <p:graphicFrame>
        <p:nvGraphicFramePr>
          <p:cNvPr id="14" name="Diagram 13"/>
          <p:cNvGraphicFramePr/>
          <p:nvPr>
            <p:extLst>
              <p:ext uri="{D42A27DB-BD31-4B8C-83A1-F6EECF244321}">
                <p14:modId xmlns:p14="http://schemas.microsoft.com/office/powerpoint/2010/main" val="1376887530"/>
              </p:ext>
            </p:extLst>
          </p:nvPr>
        </p:nvGraphicFramePr>
        <p:xfrm>
          <a:off x="1981200" y="1143000"/>
          <a:ext cx="5353050" cy="952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1066800" y="5501283"/>
            <a:ext cx="1623694" cy="261610"/>
          </a:xfrm>
          <a:prstGeom prst="rect">
            <a:avLst/>
          </a:prstGeom>
          <a:noFill/>
        </p:spPr>
        <p:txBody>
          <a:bodyPr wrap="square" rtlCol="0">
            <a:spAutoFit/>
          </a:bodyPr>
          <a:lstStyle/>
          <a:p>
            <a:r>
              <a:rPr lang="en-US" sz="1100" b="1" dirty="0" smtClean="0"/>
              <a:t> Display</a:t>
            </a:r>
            <a:r>
              <a:rPr lang="en-US" sz="1100" dirty="0" smtClean="0"/>
              <a:t>                   Filter</a:t>
            </a:r>
            <a:endParaRPr lang="en-US" sz="1100" dirty="0"/>
          </a:p>
        </p:txBody>
      </p:sp>
      <p:sp>
        <p:nvSpPr>
          <p:cNvPr id="18" name="Right Arrow 17"/>
          <p:cNvSpPr/>
          <p:nvPr/>
        </p:nvSpPr>
        <p:spPr>
          <a:xfrm>
            <a:off x="914400" y="5562600"/>
            <a:ext cx="228600" cy="130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19200" y="2817168"/>
            <a:ext cx="1219200" cy="230832"/>
          </a:xfrm>
          <a:prstGeom prst="rect">
            <a:avLst/>
          </a:prstGeom>
          <a:solidFill>
            <a:schemeClr val="bg1"/>
          </a:solidFill>
        </p:spPr>
        <p:txBody>
          <a:bodyPr wrap="square" rtlCol="0">
            <a:spAutoFit/>
          </a:bodyPr>
          <a:lstStyle/>
          <a:p>
            <a:r>
              <a:rPr lang="en-US" sz="900" dirty="0" smtClean="0"/>
              <a:t>Austin, TX</a:t>
            </a:r>
            <a:endParaRPr lang="en-US" sz="900" dirty="0"/>
          </a:p>
        </p:txBody>
      </p:sp>
    </p:spTree>
    <p:extLst>
      <p:ext uri="{BB962C8B-B14F-4D97-AF65-F5344CB8AC3E}">
        <p14:creationId xmlns:p14="http://schemas.microsoft.com/office/powerpoint/2010/main" val="1117090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304800"/>
            <a:ext cx="8153400" cy="6463308"/>
          </a:xfrm>
          <a:prstGeom prst="rect">
            <a:avLst/>
          </a:prstGeom>
          <a:noFill/>
          <a:ln>
            <a:solidFill>
              <a:schemeClr val="accent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838200" y="381000"/>
            <a:ext cx="652145" cy="685800"/>
          </a:xfrm>
          <a:prstGeom prst="rect">
            <a:avLst/>
          </a:prstGeom>
        </p:spPr>
      </p:pic>
      <p:sp>
        <p:nvSpPr>
          <p:cNvPr id="4" name="Text Box 2"/>
          <p:cNvSpPr txBox="1">
            <a:spLocks noChangeArrowheads="1"/>
          </p:cNvSpPr>
          <p:nvPr/>
        </p:nvSpPr>
        <p:spPr bwMode="auto">
          <a:xfrm>
            <a:off x="1490345" y="381000"/>
            <a:ext cx="7044055" cy="670878"/>
          </a:xfrm>
          <a:prstGeom prst="rect">
            <a:avLst/>
          </a:prstGeom>
          <a:solidFill>
            <a:schemeClr val="tx2">
              <a:lumMod val="60000"/>
              <a:lumOff val="40000"/>
            </a:schemeClr>
          </a:solidFill>
          <a:ln w="9525">
            <a:noFill/>
            <a:miter lim="800000"/>
            <a:headEnd/>
            <a:tailEnd/>
          </a:ln>
        </p:spPr>
        <p:txBody>
          <a:bodyPr rot="0" vert="horz" wrap="square" lIns="91440" tIns="45720" rIns="91440" bIns="45720" anchor="t" anchorCtr="0">
            <a:noAutofit/>
          </a:bodyPr>
          <a:lstStyle/>
          <a:p>
            <a:pPr>
              <a:spcAft>
                <a:spcPts val="0"/>
              </a:spcAft>
            </a:pPr>
            <a:r>
              <a:rPr lang="en-US" sz="2800" i="1" dirty="0">
                <a:solidFill>
                  <a:srgbClr val="C00000"/>
                </a:solidFill>
              </a:rPr>
              <a:t>Beta Tool </a:t>
            </a:r>
            <a:r>
              <a:rPr lang="en-US" sz="2800" i="1" dirty="0" smtClean="0">
                <a:solidFill>
                  <a:srgbClr val="FFFFFF"/>
                </a:solidFill>
              </a:rPr>
              <a:t>: </a:t>
            </a:r>
            <a:r>
              <a:rPr lang="en-US" sz="2800" i="1" dirty="0">
                <a:solidFill>
                  <a:srgbClr val="FFFFFF"/>
                </a:solidFill>
              </a:rPr>
              <a:t>Entrepreneur Edition</a:t>
            </a:r>
            <a:r>
              <a:rPr lang="en-US" sz="2000" dirty="0">
                <a:ea typeface="Calibri"/>
                <a:cs typeface="Times New Roman"/>
              </a:rPr>
              <a:t> </a:t>
            </a:r>
          </a:p>
        </p:txBody>
      </p:sp>
      <p:pic>
        <p:nvPicPr>
          <p:cNvPr id="8" name="Picture 7"/>
          <p:cNvPicPr/>
          <p:nvPr/>
        </p:nvPicPr>
        <p:blipFill>
          <a:blip r:embed="rId4"/>
          <a:stretch>
            <a:fillRect/>
          </a:stretch>
        </p:blipFill>
        <p:spPr>
          <a:xfrm>
            <a:off x="838200" y="1981200"/>
            <a:ext cx="7696200" cy="278130"/>
          </a:xfrm>
          <a:prstGeom prst="rect">
            <a:avLst/>
          </a:prstGeom>
          <a:ln>
            <a:noFill/>
          </a:ln>
        </p:spPr>
      </p:pic>
      <p:pic>
        <p:nvPicPr>
          <p:cNvPr id="9" name="Picture 8"/>
          <p:cNvPicPr/>
          <p:nvPr/>
        </p:nvPicPr>
        <p:blipFill>
          <a:blip r:embed="rId5"/>
          <a:stretch>
            <a:fillRect/>
          </a:stretch>
        </p:blipFill>
        <p:spPr>
          <a:xfrm>
            <a:off x="838200" y="2257425"/>
            <a:ext cx="1852295" cy="1323975"/>
          </a:xfrm>
          <a:prstGeom prst="rect">
            <a:avLst/>
          </a:prstGeom>
          <a:ln>
            <a:noFill/>
          </a:ln>
        </p:spPr>
      </p:pic>
      <p:pic>
        <p:nvPicPr>
          <p:cNvPr id="10" name="Picture 9"/>
          <p:cNvPicPr/>
          <p:nvPr/>
        </p:nvPicPr>
        <p:blipFill>
          <a:blip r:embed="rId6"/>
          <a:stretch>
            <a:fillRect/>
          </a:stretch>
        </p:blipFill>
        <p:spPr>
          <a:xfrm>
            <a:off x="762000" y="3505200"/>
            <a:ext cx="2057400" cy="2639199"/>
          </a:xfrm>
          <a:prstGeom prst="rect">
            <a:avLst/>
          </a:prstGeom>
          <a:ln>
            <a:noFill/>
          </a:ln>
        </p:spPr>
      </p:pic>
      <p:sp>
        <p:nvSpPr>
          <p:cNvPr id="12" name="TextBox 11"/>
          <p:cNvSpPr txBox="1"/>
          <p:nvPr/>
        </p:nvSpPr>
        <p:spPr>
          <a:xfrm>
            <a:off x="838199" y="3655874"/>
            <a:ext cx="1852295" cy="1754326"/>
          </a:xfrm>
          <a:prstGeom prst="rect">
            <a:avLst/>
          </a:prstGeom>
          <a:solidFill>
            <a:schemeClr val="bg1"/>
          </a:solidFill>
        </p:spPr>
        <p:txBody>
          <a:bodyPr wrap="square" rtlCol="0">
            <a:spAutoFit/>
          </a:bodyPr>
          <a:lstStyle/>
          <a:p>
            <a:r>
              <a:rPr lang="en-US" sz="1400" b="1" dirty="0" smtClean="0"/>
              <a:t>Map Parameters: </a:t>
            </a:r>
          </a:p>
          <a:p>
            <a:r>
              <a:rPr lang="en-US" sz="1000" dirty="0" smtClean="0"/>
              <a:t>+ </a:t>
            </a:r>
            <a:r>
              <a:rPr lang="en-US" sz="1000" b="1" dirty="0" smtClean="0"/>
              <a:t>My Customers</a:t>
            </a:r>
          </a:p>
          <a:p>
            <a:r>
              <a:rPr lang="en-US" sz="1000" dirty="0" smtClean="0"/>
              <a:t>   + Demographic Characteristics</a:t>
            </a:r>
          </a:p>
          <a:p>
            <a:r>
              <a:rPr lang="en-US" sz="1000" dirty="0"/>
              <a:t> </a:t>
            </a:r>
            <a:r>
              <a:rPr lang="en-US" sz="1000" dirty="0" smtClean="0"/>
              <a:t>       + </a:t>
            </a:r>
            <a:r>
              <a:rPr lang="en-US" sz="1000" b="1" dirty="0" smtClean="0">
                <a:solidFill>
                  <a:srgbClr val="C00000"/>
                </a:solidFill>
              </a:rPr>
              <a:t>Total population</a:t>
            </a:r>
          </a:p>
          <a:p>
            <a:r>
              <a:rPr lang="en-US" sz="1000" dirty="0"/>
              <a:t> </a:t>
            </a:r>
            <a:r>
              <a:rPr lang="en-US" sz="1000" dirty="0" smtClean="0"/>
              <a:t>       + Population 18+</a:t>
            </a:r>
          </a:p>
          <a:p>
            <a:r>
              <a:rPr lang="en-US" sz="1000" dirty="0"/>
              <a:t> </a:t>
            </a:r>
            <a:r>
              <a:rPr lang="en-US" sz="1000" dirty="0" smtClean="0"/>
              <a:t>       + Population 65+</a:t>
            </a:r>
          </a:p>
          <a:p>
            <a:r>
              <a:rPr lang="en-US" sz="1000" dirty="0" smtClean="0"/>
              <a:t>   + Economic Characteristics</a:t>
            </a:r>
          </a:p>
          <a:p>
            <a:r>
              <a:rPr lang="en-US" sz="1000" dirty="0"/>
              <a:t> </a:t>
            </a:r>
            <a:r>
              <a:rPr lang="en-US" sz="1000" dirty="0" smtClean="0"/>
              <a:t>  + Housing Characteristics</a:t>
            </a:r>
          </a:p>
          <a:p>
            <a:r>
              <a:rPr lang="en-US" sz="1000" dirty="0" smtClean="0"/>
              <a:t>+ </a:t>
            </a:r>
            <a:r>
              <a:rPr lang="en-US" sz="1000" b="1" dirty="0" smtClean="0"/>
              <a:t>Other Businesses Like Mine</a:t>
            </a:r>
          </a:p>
          <a:p>
            <a:r>
              <a:rPr lang="en-US" sz="1000" b="1" dirty="0" smtClean="0"/>
              <a:t>+ Consumer Spending</a:t>
            </a:r>
            <a:endParaRPr lang="en-US" sz="1400" b="1" dirty="0"/>
          </a:p>
        </p:txBody>
      </p:sp>
      <p:sp>
        <p:nvSpPr>
          <p:cNvPr id="5" name="TextBox 4"/>
          <p:cNvSpPr txBox="1"/>
          <p:nvPr/>
        </p:nvSpPr>
        <p:spPr>
          <a:xfrm>
            <a:off x="3276600" y="6428601"/>
            <a:ext cx="4724400" cy="276999"/>
          </a:xfrm>
          <a:prstGeom prst="rect">
            <a:avLst/>
          </a:prstGeom>
          <a:noFill/>
        </p:spPr>
        <p:txBody>
          <a:bodyPr wrap="square" rtlCol="0">
            <a:spAutoFit/>
          </a:bodyPr>
          <a:lstStyle/>
          <a:p>
            <a:r>
              <a:rPr lang="en-US" sz="1200" b="1" dirty="0" smtClean="0"/>
              <a:t>Geographic Level Shown:  </a:t>
            </a:r>
            <a:r>
              <a:rPr lang="en-US" sz="1200" dirty="0" smtClean="0"/>
              <a:t>County  Place  ZIP Code  </a:t>
            </a:r>
            <a:r>
              <a:rPr lang="en-US" sz="1200" b="1" dirty="0" smtClean="0">
                <a:solidFill>
                  <a:srgbClr val="C00000"/>
                </a:solidFill>
              </a:rPr>
              <a:t>Tract</a:t>
            </a:r>
            <a:r>
              <a:rPr lang="en-US" sz="1200" dirty="0" smtClean="0">
                <a:solidFill>
                  <a:srgbClr val="C00000"/>
                </a:solidFill>
              </a:rPr>
              <a:t> </a:t>
            </a:r>
            <a:r>
              <a:rPr lang="en-US" sz="1200" dirty="0" smtClean="0"/>
              <a:t>(choose level) </a:t>
            </a:r>
            <a:endParaRPr lang="en-US" sz="1200" dirty="0"/>
          </a:p>
        </p:txBody>
      </p:sp>
      <p:sp>
        <p:nvSpPr>
          <p:cNvPr id="6" name="TextBox 5"/>
          <p:cNvSpPr txBox="1"/>
          <p:nvPr/>
        </p:nvSpPr>
        <p:spPr>
          <a:xfrm>
            <a:off x="1066800" y="5224790"/>
            <a:ext cx="1623694" cy="261610"/>
          </a:xfrm>
          <a:prstGeom prst="rect">
            <a:avLst/>
          </a:prstGeom>
          <a:noFill/>
        </p:spPr>
        <p:txBody>
          <a:bodyPr wrap="square" rtlCol="0">
            <a:spAutoFit/>
          </a:bodyPr>
          <a:lstStyle/>
          <a:p>
            <a:r>
              <a:rPr lang="en-US" sz="1100" b="1" dirty="0" smtClean="0"/>
              <a:t> </a:t>
            </a:r>
            <a:r>
              <a:rPr lang="en-US" sz="1100" b="1" dirty="0" smtClean="0">
                <a:solidFill>
                  <a:srgbClr val="C00000"/>
                </a:solidFill>
              </a:rPr>
              <a:t>Display</a:t>
            </a:r>
            <a:r>
              <a:rPr lang="en-US" sz="1100" dirty="0" smtClean="0"/>
              <a:t>                   Filter</a:t>
            </a:r>
            <a:endParaRPr lang="en-US" sz="1100" dirty="0"/>
          </a:p>
        </p:txBody>
      </p:sp>
      <p:sp>
        <p:nvSpPr>
          <p:cNvPr id="18" name="Right Arrow 17"/>
          <p:cNvSpPr/>
          <p:nvPr/>
        </p:nvSpPr>
        <p:spPr>
          <a:xfrm>
            <a:off x="914400" y="5279395"/>
            <a:ext cx="228600" cy="130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19200" y="2664768"/>
            <a:ext cx="1219200" cy="230832"/>
          </a:xfrm>
          <a:prstGeom prst="rect">
            <a:avLst/>
          </a:prstGeom>
          <a:solidFill>
            <a:schemeClr val="bg1"/>
          </a:solidFill>
        </p:spPr>
        <p:txBody>
          <a:bodyPr wrap="square" rtlCol="0">
            <a:spAutoFit/>
          </a:bodyPr>
          <a:lstStyle/>
          <a:p>
            <a:r>
              <a:rPr lang="en-US" sz="900" dirty="0" smtClean="0"/>
              <a:t>Austin, TX</a:t>
            </a:r>
            <a:endParaRPr lang="en-US" sz="900" dirty="0"/>
          </a:p>
        </p:txBody>
      </p:sp>
      <p:pic>
        <p:nvPicPr>
          <p:cNvPr id="17" name="Picture 16"/>
          <p:cNvPicPr/>
          <p:nvPr/>
        </p:nvPicPr>
        <p:blipFill>
          <a:blip r:embed="rId7"/>
          <a:stretch>
            <a:fillRect/>
          </a:stretch>
        </p:blipFill>
        <p:spPr>
          <a:xfrm>
            <a:off x="803537" y="5476240"/>
            <a:ext cx="2015863" cy="1153160"/>
          </a:xfrm>
          <a:prstGeom prst="rect">
            <a:avLst/>
          </a:prstGeom>
        </p:spPr>
      </p:pic>
      <p:sp>
        <p:nvSpPr>
          <p:cNvPr id="7" name="TextBox 6"/>
          <p:cNvSpPr txBox="1"/>
          <p:nvPr/>
        </p:nvSpPr>
        <p:spPr>
          <a:xfrm>
            <a:off x="2819400" y="2209800"/>
            <a:ext cx="5638800" cy="246221"/>
          </a:xfrm>
          <a:prstGeom prst="rect">
            <a:avLst/>
          </a:prstGeom>
          <a:noFill/>
        </p:spPr>
        <p:txBody>
          <a:bodyPr wrap="square" rtlCol="0">
            <a:spAutoFit/>
          </a:bodyPr>
          <a:lstStyle/>
          <a:p>
            <a:r>
              <a:rPr lang="en-US" sz="1000" b="1" dirty="0" smtClean="0"/>
              <a:t>Display parameter:  </a:t>
            </a:r>
            <a:r>
              <a:rPr lang="en-US" sz="1000" b="1" dirty="0" smtClean="0">
                <a:solidFill>
                  <a:srgbClr val="C00000"/>
                </a:solidFill>
              </a:rPr>
              <a:t>Total population  		</a:t>
            </a:r>
            <a:r>
              <a:rPr lang="en-US" sz="1000" b="1" dirty="0" smtClean="0"/>
              <a:t>Filter Parameter(s): </a:t>
            </a:r>
            <a:r>
              <a:rPr lang="en-US" sz="1000" b="1" dirty="0" smtClean="0">
                <a:solidFill>
                  <a:srgbClr val="C00000"/>
                </a:solidFill>
              </a:rPr>
              <a:t>None</a:t>
            </a:r>
            <a:endParaRPr lang="en-US" sz="1000" b="1" dirty="0">
              <a:solidFill>
                <a:srgbClr val="C00000"/>
              </a:solidFill>
            </a:endParaRPr>
          </a:p>
        </p:txBody>
      </p:sp>
      <p:graphicFrame>
        <p:nvGraphicFramePr>
          <p:cNvPr id="21" name="Diagram 20"/>
          <p:cNvGraphicFramePr/>
          <p:nvPr>
            <p:extLst>
              <p:ext uri="{D42A27DB-BD31-4B8C-83A1-F6EECF244321}">
                <p14:modId xmlns:p14="http://schemas.microsoft.com/office/powerpoint/2010/main" val="4005773314"/>
              </p:ext>
            </p:extLst>
          </p:nvPr>
        </p:nvGraphicFramePr>
        <p:xfrm>
          <a:off x="1981200" y="1066800"/>
          <a:ext cx="5353050" cy="952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2" name="Picture 21"/>
          <p:cNvPicPr/>
          <p:nvPr/>
        </p:nvPicPr>
        <p:blipFill>
          <a:blip r:embed="rId13"/>
          <a:stretch>
            <a:fillRect/>
          </a:stretch>
        </p:blipFill>
        <p:spPr>
          <a:xfrm>
            <a:off x="2743200" y="2438400"/>
            <a:ext cx="5791200" cy="3990201"/>
          </a:xfrm>
          <a:prstGeom prst="rect">
            <a:avLst/>
          </a:prstGeom>
        </p:spPr>
      </p:pic>
    </p:spTree>
    <p:extLst>
      <p:ext uri="{BB962C8B-B14F-4D97-AF65-F5344CB8AC3E}">
        <p14:creationId xmlns:p14="http://schemas.microsoft.com/office/powerpoint/2010/main" val="3493037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304800"/>
            <a:ext cx="8153400" cy="6463308"/>
          </a:xfrm>
          <a:prstGeom prst="rect">
            <a:avLst/>
          </a:prstGeom>
          <a:noFill/>
          <a:ln>
            <a:solidFill>
              <a:schemeClr val="accent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838200" y="381000"/>
            <a:ext cx="652145" cy="685800"/>
          </a:xfrm>
          <a:prstGeom prst="rect">
            <a:avLst/>
          </a:prstGeom>
        </p:spPr>
      </p:pic>
      <p:sp>
        <p:nvSpPr>
          <p:cNvPr id="4" name="Text Box 2"/>
          <p:cNvSpPr txBox="1">
            <a:spLocks noChangeArrowheads="1"/>
          </p:cNvSpPr>
          <p:nvPr/>
        </p:nvSpPr>
        <p:spPr bwMode="auto">
          <a:xfrm>
            <a:off x="1490345" y="381000"/>
            <a:ext cx="7044055" cy="670878"/>
          </a:xfrm>
          <a:prstGeom prst="rect">
            <a:avLst/>
          </a:prstGeom>
          <a:solidFill>
            <a:schemeClr val="tx2">
              <a:lumMod val="60000"/>
              <a:lumOff val="40000"/>
            </a:schemeClr>
          </a:solidFill>
          <a:ln w="9525">
            <a:noFill/>
            <a:miter lim="800000"/>
            <a:headEnd/>
            <a:tailEnd/>
          </a:ln>
        </p:spPr>
        <p:txBody>
          <a:bodyPr rot="0" vert="horz" wrap="square" lIns="91440" tIns="45720" rIns="91440" bIns="45720" anchor="t" anchorCtr="0">
            <a:noAutofit/>
          </a:bodyPr>
          <a:lstStyle/>
          <a:p>
            <a:pPr>
              <a:spcAft>
                <a:spcPts val="0"/>
              </a:spcAft>
            </a:pPr>
            <a:r>
              <a:rPr lang="en-US" sz="2800" i="1" dirty="0">
                <a:solidFill>
                  <a:srgbClr val="C00000"/>
                </a:solidFill>
              </a:rPr>
              <a:t>Beta Tool </a:t>
            </a:r>
            <a:r>
              <a:rPr lang="en-US" sz="2800" i="1" dirty="0" smtClean="0">
                <a:solidFill>
                  <a:srgbClr val="FFFFFF"/>
                </a:solidFill>
              </a:rPr>
              <a:t>: </a:t>
            </a:r>
            <a:r>
              <a:rPr lang="en-US" sz="2800" i="1" dirty="0">
                <a:solidFill>
                  <a:srgbClr val="FFFFFF"/>
                </a:solidFill>
              </a:rPr>
              <a:t>Entrepreneur Edition</a:t>
            </a:r>
            <a:r>
              <a:rPr lang="en-US" sz="2000" dirty="0">
                <a:ea typeface="Calibri"/>
                <a:cs typeface="Times New Roman"/>
              </a:rPr>
              <a:t> </a:t>
            </a:r>
          </a:p>
        </p:txBody>
      </p:sp>
      <p:pic>
        <p:nvPicPr>
          <p:cNvPr id="8" name="Picture 7"/>
          <p:cNvPicPr/>
          <p:nvPr/>
        </p:nvPicPr>
        <p:blipFill>
          <a:blip r:embed="rId4"/>
          <a:stretch>
            <a:fillRect/>
          </a:stretch>
        </p:blipFill>
        <p:spPr>
          <a:xfrm>
            <a:off x="838200" y="1981200"/>
            <a:ext cx="7696200" cy="278130"/>
          </a:xfrm>
          <a:prstGeom prst="rect">
            <a:avLst/>
          </a:prstGeom>
          <a:ln>
            <a:noFill/>
          </a:ln>
        </p:spPr>
      </p:pic>
      <p:pic>
        <p:nvPicPr>
          <p:cNvPr id="9" name="Picture 8"/>
          <p:cNvPicPr/>
          <p:nvPr/>
        </p:nvPicPr>
        <p:blipFill>
          <a:blip r:embed="rId5"/>
          <a:stretch>
            <a:fillRect/>
          </a:stretch>
        </p:blipFill>
        <p:spPr>
          <a:xfrm>
            <a:off x="838200" y="2257425"/>
            <a:ext cx="1852295" cy="1323975"/>
          </a:xfrm>
          <a:prstGeom prst="rect">
            <a:avLst/>
          </a:prstGeom>
          <a:ln>
            <a:noFill/>
          </a:ln>
        </p:spPr>
      </p:pic>
      <p:pic>
        <p:nvPicPr>
          <p:cNvPr id="10" name="Picture 9"/>
          <p:cNvPicPr/>
          <p:nvPr/>
        </p:nvPicPr>
        <p:blipFill>
          <a:blip r:embed="rId6"/>
          <a:stretch>
            <a:fillRect/>
          </a:stretch>
        </p:blipFill>
        <p:spPr>
          <a:xfrm>
            <a:off x="762000" y="3505200"/>
            <a:ext cx="2057400" cy="2639199"/>
          </a:xfrm>
          <a:prstGeom prst="rect">
            <a:avLst/>
          </a:prstGeom>
          <a:ln>
            <a:noFill/>
          </a:ln>
        </p:spPr>
      </p:pic>
      <p:sp>
        <p:nvSpPr>
          <p:cNvPr id="5" name="TextBox 4"/>
          <p:cNvSpPr txBox="1"/>
          <p:nvPr/>
        </p:nvSpPr>
        <p:spPr>
          <a:xfrm>
            <a:off x="3276600" y="6428601"/>
            <a:ext cx="4724400" cy="276999"/>
          </a:xfrm>
          <a:prstGeom prst="rect">
            <a:avLst/>
          </a:prstGeom>
          <a:noFill/>
        </p:spPr>
        <p:txBody>
          <a:bodyPr wrap="square" rtlCol="0">
            <a:spAutoFit/>
          </a:bodyPr>
          <a:lstStyle/>
          <a:p>
            <a:r>
              <a:rPr lang="en-US" sz="1200" b="1" dirty="0" smtClean="0"/>
              <a:t>Geographic Level Shown:  </a:t>
            </a:r>
            <a:r>
              <a:rPr lang="en-US" sz="1200" dirty="0" smtClean="0"/>
              <a:t>County  Place  ZIP Code  </a:t>
            </a:r>
            <a:r>
              <a:rPr lang="en-US" sz="1200" b="1" dirty="0" smtClean="0">
                <a:solidFill>
                  <a:srgbClr val="C00000"/>
                </a:solidFill>
              </a:rPr>
              <a:t>Tract</a:t>
            </a:r>
            <a:r>
              <a:rPr lang="en-US" sz="1200" dirty="0" smtClean="0">
                <a:solidFill>
                  <a:srgbClr val="C00000"/>
                </a:solidFill>
              </a:rPr>
              <a:t> </a:t>
            </a:r>
            <a:r>
              <a:rPr lang="en-US" sz="1200" dirty="0" smtClean="0"/>
              <a:t>(choose level) </a:t>
            </a:r>
            <a:endParaRPr lang="en-US" sz="1200" dirty="0"/>
          </a:p>
        </p:txBody>
      </p:sp>
      <p:sp>
        <p:nvSpPr>
          <p:cNvPr id="6" name="TextBox 5"/>
          <p:cNvSpPr txBox="1"/>
          <p:nvPr/>
        </p:nvSpPr>
        <p:spPr>
          <a:xfrm>
            <a:off x="990600" y="5224790"/>
            <a:ext cx="1623694" cy="261610"/>
          </a:xfrm>
          <a:prstGeom prst="rect">
            <a:avLst/>
          </a:prstGeom>
          <a:noFill/>
        </p:spPr>
        <p:txBody>
          <a:bodyPr wrap="square" rtlCol="0">
            <a:spAutoFit/>
          </a:bodyPr>
          <a:lstStyle/>
          <a:p>
            <a:r>
              <a:rPr lang="en-US" sz="1100" b="1" dirty="0" smtClean="0"/>
              <a:t> </a:t>
            </a:r>
            <a:r>
              <a:rPr lang="en-US" sz="1100" dirty="0" smtClean="0"/>
              <a:t>Display                   </a:t>
            </a:r>
            <a:r>
              <a:rPr lang="en-US" sz="1100" b="1" dirty="0" smtClean="0">
                <a:solidFill>
                  <a:srgbClr val="C00000"/>
                </a:solidFill>
              </a:rPr>
              <a:t>Filter</a:t>
            </a:r>
            <a:endParaRPr lang="en-US" sz="1100" b="1" dirty="0">
              <a:solidFill>
                <a:srgbClr val="C00000"/>
              </a:solidFill>
            </a:endParaRPr>
          </a:p>
        </p:txBody>
      </p:sp>
      <p:sp>
        <p:nvSpPr>
          <p:cNvPr id="18" name="Right Arrow 17"/>
          <p:cNvSpPr/>
          <p:nvPr/>
        </p:nvSpPr>
        <p:spPr>
          <a:xfrm>
            <a:off x="1905000" y="5279395"/>
            <a:ext cx="228600" cy="130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19200" y="2664768"/>
            <a:ext cx="1219200" cy="230832"/>
          </a:xfrm>
          <a:prstGeom prst="rect">
            <a:avLst/>
          </a:prstGeom>
          <a:solidFill>
            <a:schemeClr val="bg1"/>
          </a:solidFill>
        </p:spPr>
        <p:txBody>
          <a:bodyPr wrap="square" rtlCol="0">
            <a:spAutoFit/>
          </a:bodyPr>
          <a:lstStyle/>
          <a:p>
            <a:r>
              <a:rPr lang="en-US" sz="900" dirty="0" smtClean="0"/>
              <a:t>Austin, TX</a:t>
            </a:r>
            <a:endParaRPr lang="en-US" sz="900" dirty="0"/>
          </a:p>
        </p:txBody>
      </p:sp>
      <p:pic>
        <p:nvPicPr>
          <p:cNvPr id="17" name="Picture 16"/>
          <p:cNvPicPr/>
          <p:nvPr/>
        </p:nvPicPr>
        <p:blipFill>
          <a:blip r:embed="rId7"/>
          <a:stretch>
            <a:fillRect/>
          </a:stretch>
        </p:blipFill>
        <p:spPr>
          <a:xfrm>
            <a:off x="803537" y="5552440"/>
            <a:ext cx="2015863" cy="1153160"/>
          </a:xfrm>
          <a:prstGeom prst="rect">
            <a:avLst/>
          </a:prstGeom>
        </p:spPr>
      </p:pic>
      <p:sp>
        <p:nvSpPr>
          <p:cNvPr id="7" name="TextBox 6"/>
          <p:cNvSpPr txBox="1"/>
          <p:nvPr/>
        </p:nvSpPr>
        <p:spPr>
          <a:xfrm>
            <a:off x="2743200" y="2344579"/>
            <a:ext cx="5920105" cy="246221"/>
          </a:xfrm>
          <a:prstGeom prst="rect">
            <a:avLst/>
          </a:prstGeom>
          <a:noFill/>
        </p:spPr>
        <p:txBody>
          <a:bodyPr wrap="square" rtlCol="0">
            <a:spAutoFit/>
          </a:bodyPr>
          <a:lstStyle/>
          <a:p>
            <a:r>
              <a:rPr lang="en-US" sz="1000" b="1" dirty="0" smtClean="0"/>
              <a:t>Display parameter:  </a:t>
            </a:r>
            <a:r>
              <a:rPr lang="en-US" sz="1000" b="1" dirty="0" smtClean="0">
                <a:solidFill>
                  <a:srgbClr val="C00000"/>
                </a:solidFill>
              </a:rPr>
              <a:t>Total population  	</a:t>
            </a:r>
            <a:r>
              <a:rPr lang="en-US" sz="1000" b="1" dirty="0" smtClean="0"/>
              <a:t>Filter Parameter(s): </a:t>
            </a:r>
            <a:r>
              <a:rPr lang="en-US" sz="1000" b="1" dirty="0" smtClean="0">
                <a:solidFill>
                  <a:srgbClr val="C00000"/>
                </a:solidFill>
              </a:rPr>
              <a:t>Median HH Income &gt; $100,000</a:t>
            </a:r>
            <a:endParaRPr lang="en-US" sz="1000" b="1" dirty="0">
              <a:solidFill>
                <a:srgbClr val="C00000"/>
              </a:solidFill>
            </a:endParaRPr>
          </a:p>
        </p:txBody>
      </p:sp>
      <p:graphicFrame>
        <p:nvGraphicFramePr>
          <p:cNvPr id="21" name="Diagram 20"/>
          <p:cNvGraphicFramePr/>
          <p:nvPr>
            <p:extLst>
              <p:ext uri="{D42A27DB-BD31-4B8C-83A1-F6EECF244321}">
                <p14:modId xmlns:p14="http://schemas.microsoft.com/office/powerpoint/2010/main" val="86297251"/>
              </p:ext>
            </p:extLst>
          </p:nvPr>
        </p:nvGraphicFramePr>
        <p:xfrm>
          <a:off x="1981200" y="1104900"/>
          <a:ext cx="5353050" cy="952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2" name="Picture 21"/>
          <p:cNvPicPr/>
          <p:nvPr/>
        </p:nvPicPr>
        <p:blipFill>
          <a:blip r:embed="rId13"/>
          <a:stretch>
            <a:fillRect/>
          </a:stretch>
        </p:blipFill>
        <p:spPr>
          <a:xfrm>
            <a:off x="2930690" y="2590800"/>
            <a:ext cx="5603710" cy="3837801"/>
          </a:xfrm>
          <a:prstGeom prst="rect">
            <a:avLst/>
          </a:prstGeom>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814" y="3657600"/>
            <a:ext cx="2294814" cy="1567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609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304800"/>
            <a:ext cx="8153400" cy="6463308"/>
          </a:xfrm>
          <a:prstGeom prst="rect">
            <a:avLst/>
          </a:prstGeom>
          <a:noFill/>
          <a:ln>
            <a:solidFill>
              <a:schemeClr val="accent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838200" y="381000"/>
            <a:ext cx="652145" cy="685800"/>
          </a:xfrm>
          <a:prstGeom prst="rect">
            <a:avLst/>
          </a:prstGeom>
        </p:spPr>
      </p:pic>
      <p:sp>
        <p:nvSpPr>
          <p:cNvPr id="4" name="Text Box 2"/>
          <p:cNvSpPr txBox="1">
            <a:spLocks noChangeArrowheads="1"/>
          </p:cNvSpPr>
          <p:nvPr/>
        </p:nvSpPr>
        <p:spPr bwMode="auto">
          <a:xfrm>
            <a:off x="1490345" y="381000"/>
            <a:ext cx="7044055" cy="670878"/>
          </a:xfrm>
          <a:prstGeom prst="rect">
            <a:avLst/>
          </a:prstGeom>
          <a:solidFill>
            <a:schemeClr val="tx2">
              <a:lumMod val="60000"/>
              <a:lumOff val="40000"/>
            </a:schemeClr>
          </a:solidFill>
          <a:ln w="9525">
            <a:noFill/>
            <a:miter lim="800000"/>
            <a:headEnd/>
            <a:tailEnd/>
          </a:ln>
        </p:spPr>
        <p:txBody>
          <a:bodyPr rot="0" vert="horz" wrap="square" lIns="91440" tIns="45720" rIns="91440" bIns="45720" anchor="t" anchorCtr="0">
            <a:noAutofit/>
          </a:bodyPr>
          <a:lstStyle/>
          <a:p>
            <a:pPr>
              <a:spcAft>
                <a:spcPts val="0"/>
              </a:spcAft>
            </a:pPr>
            <a:r>
              <a:rPr lang="en-US" sz="2800" i="1" dirty="0">
                <a:solidFill>
                  <a:srgbClr val="C00000"/>
                </a:solidFill>
              </a:rPr>
              <a:t>Beta Tool </a:t>
            </a:r>
            <a:r>
              <a:rPr lang="en-US" sz="2800" i="1" dirty="0" smtClean="0">
                <a:solidFill>
                  <a:srgbClr val="FFFFFF"/>
                </a:solidFill>
              </a:rPr>
              <a:t>: </a:t>
            </a:r>
            <a:r>
              <a:rPr lang="en-US" sz="2800" i="1" dirty="0">
                <a:solidFill>
                  <a:srgbClr val="FFFFFF"/>
                </a:solidFill>
              </a:rPr>
              <a:t>Entrepreneur Edition</a:t>
            </a:r>
            <a:r>
              <a:rPr lang="en-US" sz="2000" dirty="0">
                <a:ea typeface="Calibri"/>
                <a:cs typeface="Times New Roman"/>
              </a:rPr>
              <a:t> </a:t>
            </a:r>
          </a:p>
        </p:txBody>
      </p:sp>
      <p:pic>
        <p:nvPicPr>
          <p:cNvPr id="8" name="Picture 7"/>
          <p:cNvPicPr/>
          <p:nvPr/>
        </p:nvPicPr>
        <p:blipFill>
          <a:blip r:embed="rId4"/>
          <a:stretch>
            <a:fillRect/>
          </a:stretch>
        </p:blipFill>
        <p:spPr>
          <a:xfrm>
            <a:off x="838200" y="1981200"/>
            <a:ext cx="7696200" cy="278130"/>
          </a:xfrm>
          <a:prstGeom prst="rect">
            <a:avLst/>
          </a:prstGeom>
          <a:ln>
            <a:noFill/>
          </a:ln>
        </p:spPr>
      </p:pic>
      <p:pic>
        <p:nvPicPr>
          <p:cNvPr id="9" name="Picture 8"/>
          <p:cNvPicPr/>
          <p:nvPr/>
        </p:nvPicPr>
        <p:blipFill>
          <a:blip r:embed="rId5"/>
          <a:stretch>
            <a:fillRect/>
          </a:stretch>
        </p:blipFill>
        <p:spPr>
          <a:xfrm>
            <a:off x="838200" y="2257425"/>
            <a:ext cx="1852295" cy="1323975"/>
          </a:xfrm>
          <a:prstGeom prst="rect">
            <a:avLst/>
          </a:prstGeom>
          <a:ln>
            <a:noFill/>
          </a:ln>
        </p:spPr>
      </p:pic>
      <p:pic>
        <p:nvPicPr>
          <p:cNvPr id="10" name="Picture 9"/>
          <p:cNvPicPr/>
          <p:nvPr/>
        </p:nvPicPr>
        <p:blipFill>
          <a:blip r:embed="rId6"/>
          <a:stretch>
            <a:fillRect/>
          </a:stretch>
        </p:blipFill>
        <p:spPr>
          <a:xfrm>
            <a:off x="762000" y="3505200"/>
            <a:ext cx="2057400" cy="2639199"/>
          </a:xfrm>
          <a:prstGeom prst="rect">
            <a:avLst/>
          </a:prstGeom>
          <a:ln>
            <a:noFill/>
          </a:ln>
        </p:spPr>
      </p:pic>
      <p:sp>
        <p:nvSpPr>
          <p:cNvPr id="12" name="TextBox 11"/>
          <p:cNvSpPr txBox="1"/>
          <p:nvPr/>
        </p:nvSpPr>
        <p:spPr>
          <a:xfrm>
            <a:off x="838199" y="3655874"/>
            <a:ext cx="1852295" cy="1754326"/>
          </a:xfrm>
          <a:prstGeom prst="rect">
            <a:avLst/>
          </a:prstGeom>
          <a:solidFill>
            <a:schemeClr val="bg1"/>
          </a:solidFill>
        </p:spPr>
        <p:txBody>
          <a:bodyPr wrap="square" rtlCol="0">
            <a:spAutoFit/>
          </a:bodyPr>
          <a:lstStyle/>
          <a:p>
            <a:r>
              <a:rPr lang="en-US" sz="1400" b="1" dirty="0" smtClean="0"/>
              <a:t>Map Parameters: </a:t>
            </a:r>
          </a:p>
          <a:p>
            <a:r>
              <a:rPr lang="en-US" sz="1000" dirty="0" smtClean="0"/>
              <a:t>+ </a:t>
            </a:r>
            <a:r>
              <a:rPr lang="en-US" sz="1000" b="1" dirty="0" smtClean="0"/>
              <a:t>My Customers</a:t>
            </a:r>
          </a:p>
          <a:p>
            <a:r>
              <a:rPr lang="en-US" sz="1000" dirty="0" smtClean="0"/>
              <a:t>   + Demographic Characteristics</a:t>
            </a:r>
          </a:p>
          <a:p>
            <a:r>
              <a:rPr lang="en-US" sz="1000" dirty="0"/>
              <a:t> </a:t>
            </a:r>
            <a:r>
              <a:rPr lang="en-US" sz="1000" dirty="0" smtClean="0"/>
              <a:t>       + </a:t>
            </a:r>
            <a:r>
              <a:rPr lang="en-US" sz="1000" b="1" dirty="0" smtClean="0">
                <a:solidFill>
                  <a:srgbClr val="C00000"/>
                </a:solidFill>
              </a:rPr>
              <a:t>Total population</a:t>
            </a:r>
          </a:p>
          <a:p>
            <a:r>
              <a:rPr lang="en-US" sz="1000" dirty="0"/>
              <a:t> </a:t>
            </a:r>
            <a:r>
              <a:rPr lang="en-US" sz="1000" dirty="0" smtClean="0"/>
              <a:t>       + Population 18+</a:t>
            </a:r>
          </a:p>
          <a:p>
            <a:r>
              <a:rPr lang="en-US" sz="1000" dirty="0"/>
              <a:t> </a:t>
            </a:r>
            <a:r>
              <a:rPr lang="en-US" sz="1000" dirty="0" smtClean="0"/>
              <a:t>       + Population 65+</a:t>
            </a:r>
          </a:p>
          <a:p>
            <a:r>
              <a:rPr lang="en-US" sz="1000" dirty="0" smtClean="0"/>
              <a:t>   + Economic Characteristics</a:t>
            </a:r>
          </a:p>
          <a:p>
            <a:r>
              <a:rPr lang="en-US" sz="1000" dirty="0"/>
              <a:t> </a:t>
            </a:r>
            <a:r>
              <a:rPr lang="en-US" sz="1000" dirty="0" smtClean="0"/>
              <a:t>  + Housing Characteristics</a:t>
            </a:r>
          </a:p>
          <a:p>
            <a:r>
              <a:rPr lang="en-US" sz="1000" dirty="0" smtClean="0"/>
              <a:t>+ </a:t>
            </a:r>
            <a:r>
              <a:rPr lang="en-US" sz="1000" b="1" dirty="0" smtClean="0"/>
              <a:t>Other Businesses Like Mine</a:t>
            </a:r>
          </a:p>
          <a:p>
            <a:r>
              <a:rPr lang="en-US" sz="1000" b="1" dirty="0" smtClean="0"/>
              <a:t>+ Consumer Spending</a:t>
            </a:r>
            <a:endParaRPr lang="en-US" sz="1400" b="1" dirty="0"/>
          </a:p>
        </p:txBody>
      </p:sp>
      <p:sp>
        <p:nvSpPr>
          <p:cNvPr id="5" name="TextBox 4"/>
          <p:cNvSpPr txBox="1"/>
          <p:nvPr/>
        </p:nvSpPr>
        <p:spPr>
          <a:xfrm>
            <a:off x="3276600" y="6428601"/>
            <a:ext cx="4724400" cy="276999"/>
          </a:xfrm>
          <a:prstGeom prst="rect">
            <a:avLst/>
          </a:prstGeom>
          <a:noFill/>
        </p:spPr>
        <p:txBody>
          <a:bodyPr wrap="square" rtlCol="0">
            <a:spAutoFit/>
          </a:bodyPr>
          <a:lstStyle/>
          <a:p>
            <a:r>
              <a:rPr lang="en-US" sz="1200" b="1" dirty="0" smtClean="0"/>
              <a:t>Geographic Level Shown:  </a:t>
            </a:r>
            <a:r>
              <a:rPr lang="en-US" sz="1200" dirty="0" smtClean="0"/>
              <a:t>County  Place  ZIP Code  </a:t>
            </a:r>
            <a:r>
              <a:rPr lang="en-US" sz="1200" b="1" dirty="0" smtClean="0">
                <a:solidFill>
                  <a:srgbClr val="C00000"/>
                </a:solidFill>
              </a:rPr>
              <a:t>Tract</a:t>
            </a:r>
            <a:r>
              <a:rPr lang="en-US" sz="1200" dirty="0" smtClean="0">
                <a:solidFill>
                  <a:srgbClr val="C00000"/>
                </a:solidFill>
              </a:rPr>
              <a:t> </a:t>
            </a:r>
            <a:r>
              <a:rPr lang="en-US" sz="1200" dirty="0" smtClean="0"/>
              <a:t>(choose level) </a:t>
            </a:r>
            <a:endParaRPr lang="en-US" sz="1200" dirty="0"/>
          </a:p>
        </p:txBody>
      </p:sp>
      <p:sp>
        <p:nvSpPr>
          <p:cNvPr id="6" name="TextBox 5"/>
          <p:cNvSpPr txBox="1"/>
          <p:nvPr/>
        </p:nvSpPr>
        <p:spPr>
          <a:xfrm>
            <a:off x="1066800" y="5224790"/>
            <a:ext cx="1623694" cy="261610"/>
          </a:xfrm>
          <a:prstGeom prst="rect">
            <a:avLst/>
          </a:prstGeom>
          <a:noFill/>
        </p:spPr>
        <p:txBody>
          <a:bodyPr wrap="square" rtlCol="0">
            <a:spAutoFit/>
          </a:bodyPr>
          <a:lstStyle/>
          <a:p>
            <a:r>
              <a:rPr lang="en-US" sz="1100" b="1" dirty="0" smtClean="0"/>
              <a:t> </a:t>
            </a:r>
            <a:r>
              <a:rPr lang="en-US" sz="1100" b="1" dirty="0" smtClean="0">
                <a:solidFill>
                  <a:srgbClr val="C00000"/>
                </a:solidFill>
              </a:rPr>
              <a:t>Display</a:t>
            </a:r>
            <a:r>
              <a:rPr lang="en-US" sz="1100" dirty="0" smtClean="0"/>
              <a:t>                   Filter</a:t>
            </a:r>
            <a:endParaRPr lang="en-US" sz="1100" dirty="0"/>
          </a:p>
        </p:txBody>
      </p:sp>
      <p:sp>
        <p:nvSpPr>
          <p:cNvPr id="18" name="Right Arrow 17"/>
          <p:cNvSpPr/>
          <p:nvPr/>
        </p:nvSpPr>
        <p:spPr>
          <a:xfrm>
            <a:off x="914400" y="5279395"/>
            <a:ext cx="228600" cy="130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19200" y="2664768"/>
            <a:ext cx="1219200" cy="230832"/>
          </a:xfrm>
          <a:prstGeom prst="rect">
            <a:avLst/>
          </a:prstGeom>
          <a:solidFill>
            <a:schemeClr val="bg1"/>
          </a:solidFill>
        </p:spPr>
        <p:txBody>
          <a:bodyPr wrap="square" rtlCol="0">
            <a:spAutoFit/>
          </a:bodyPr>
          <a:lstStyle/>
          <a:p>
            <a:r>
              <a:rPr lang="en-US" sz="900" dirty="0" smtClean="0"/>
              <a:t>Austin, TX</a:t>
            </a:r>
            <a:endParaRPr lang="en-US" sz="900" dirty="0"/>
          </a:p>
        </p:txBody>
      </p:sp>
      <p:graphicFrame>
        <p:nvGraphicFramePr>
          <p:cNvPr id="16" name="Diagram 15"/>
          <p:cNvGraphicFramePr/>
          <p:nvPr>
            <p:extLst>
              <p:ext uri="{D42A27DB-BD31-4B8C-83A1-F6EECF244321}">
                <p14:modId xmlns:p14="http://schemas.microsoft.com/office/powerpoint/2010/main" val="358536069"/>
              </p:ext>
            </p:extLst>
          </p:nvPr>
        </p:nvGraphicFramePr>
        <p:xfrm>
          <a:off x="1895475" y="1066800"/>
          <a:ext cx="5353050" cy="9429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 name="Picture 16"/>
          <p:cNvPicPr/>
          <p:nvPr/>
        </p:nvPicPr>
        <p:blipFill>
          <a:blip r:embed="rId12"/>
          <a:stretch>
            <a:fillRect/>
          </a:stretch>
        </p:blipFill>
        <p:spPr>
          <a:xfrm>
            <a:off x="803537" y="5476240"/>
            <a:ext cx="2015863" cy="1153160"/>
          </a:xfrm>
          <a:prstGeom prst="rect">
            <a:avLst/>
          </a:prstGeom>
        </p:spPr>
      </p:pic>
      <p:pic>
        <p:nvPicPr>
          <p:cNvPr id="20" name="Picture 19"/>
          <p:cNvPicPr/>
          <p:nvPr/>
        </p:nvPicPr>
        <p:blipFill>
          <a:blip r:embed="rId13"/>
          <a:stretch>
            <a:fillRect/>
          </a:stretch>
        </p:blipFill>
        <p:spPr>
          <a:xfrm>
            <a:off x="2819400" y="2438400"/>
            <a:ext cx="5715000" cy="3990201"/>
          </a:xfrm>
          <a:prstGeom prst="rect">
            <a:avLst/>
          </a:prstGeom>
        </p:spPr>
      </p:pic>
      <p:sp>
        <p:nvSpPr>
          <p:cNvPr id="21" name="TextBox 20"/>
          <p:cNvSpPr txBox="1"/>
          <p:nvPr/>
        </p:nvSpPr>
        <p:spPr>
          <a:xfrm>
            <a:off x="2690495" y="2209801"/>
            <a:ext cx="5920105" cy="246221"/>
          </a:xfrm>
          <a:prstGeom prst="rect">
            <a:avLst/>
          </a:prstGeom>
          <a:noFill/>
        </p:spPr>
        <p:txBody>
          <a:bodyPr wrap="square" rtlCol="0">
            <a:spAutoFit/>
          </a:bodyPr>
          <a:lstStyle/>
          <a:p>
            <a:r>
              <a:rPr lang="en-US" sz="1000" b="1" dirty="0" smtClean="0"/>
              <a:t>Display parameter:  </a:t>
            </a:r>
            <a:r>
              <a:rPr lang="en-US" sz="1000" b="1" dirty="0" smtClean="0">
                <a:solidFill>
                  <a:srgbClr val="C00000"/>
                </a:solidFill>
              </a:rPr>
              <a:t>Total population  	</a:t>
            </a:r>
            <a:r>
              <a:rPr lang="en-US" sz="1000" b="1" dirty="0" smtClean="0"/>
              <a:t>Filter Parameter(s): </a:t>
            </a:r>
            <a:r>
              <a:rPr lang="en-US" sz="1000" b="1" dirty="0" smtClean="0">
                <a:solidFill>
                  <a:srgbClr val="C00000"/>
                </a:solidFill>
              </a:rPr>
              <a:t>Median HH Income &gt; $100,000</a:t>
            </a:r>
            <a:endParaRPr lang="en-US" sz="1000" b="1" dirty="0">
              <a:solidFill>
                <a:srgbClr val="C00000"/>
              </a:solidFill>
            </a:endParaRPr>
          </a:p>
        </p:txBody>
      </p:sp>
    </p:spTree>
    <p:extLst>
      <p:ext uri="{BB962C8B-B14F-4D97-AF65-F5344CB8AC3E}">
        <p14:creationId xmlns:p14="http://schemas.microsoft.com/office/powerpoint/2010/main" val="3663479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04775"/>
            <a:ext cx="5572125" cy="66468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1263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descr="Short Description: Text Box: Exercises 2 and 3 &#10;"/>
          <p:cNvSpPr>
            <a:spLocks noChangeArrowheads="1"/>
          </p:cNvSpPr>
          <p:nvPr/>
        </p:nvSpPr>
        <p:spPr bwMode="auto">
          <a:xfrm>
            <a:off x="711200" y="685800"/>
            <a:ext cx="7702550" cy="646331"/>
          </a:xfrm>
          <a:prstGeom prst="rect">
            <a:avLst/>
          </a:prstGeom>
          <a:noFill/>
          <a:ln w="9525">
            <a:noFill/>
            <a:miter lim="800000"/>
            <a:headEnd/>
            <a:tailEnd/>
          </a:ln>
          <a:effectLst/>
        </p:spPr>
        <p:txBody>
          <a:bodyPr>
            <a:spAutoFit/>
          </a:bodyPr>
          <a:lstStyle/>
          <a:p>
            <a:pPr algn="ctr" eaLnBrk="0" hangingPunct="0">
              <a:defRPr/>
            </a:pPr>
            <a:r>
              <a:rPr lang="en-US" sz="3600" i="1" dirty="0" smtClean="0">
                <a:solidFill>
                  <a:srgbClr val="00B050"/>
                </a:solidFill>
                <a:latin typeface="Arial" pitchFamily="34" charset="0"/>
                <a:cs typeface="Arial" pitchFamily="34" charset="0"/>
              </a:rPr>
              <a:t>CBDT</a:t>
            </a:r>
            <a:r>
              <a:rPr lang="en-US" sz="3600" dirty="0" smtClean="0">
                <a:solidFill>
                  <a:srgbClr val="003399"/>
                </a:solidFill>
                <a:latin typeface="Arial" pitchFamily="34" charset="0"/>
                <a:cs typeface="Arial" pitchFamily="34" charset="0"/>
              </a:rPr>
              <a:t> Next Steps</a:t>
            </a:r>
            <a:endParaRPr lang="en-US" sz="3600" dirty="0">
              <a:solidFill>
                <a:srgbClr val="003399"/>
              </a:solidFill>
              <a:latin typeface="Arial" pitchFamily="34" charset="0"/>
              <a:cs typeface="Arial" pitchFamily="34" charset="0"/>
            </a:endParaRPr>
          </a:p>
        </p:txBody>
      </p:sp>
      <p:sp>
        <p:nvSpPr>
          <p:cNvPr id="56323" name="Rectangle 3"/>
          <p:cNvSpPr>
            <a:spLocks noChangeArrowheads="1"/>
          </p:cNvSpPr>
          <p:nvPr/>
        </p:nvSpPr>
        <p:spPr bwMode="auto">
          <a:xfrm>
            <a:off x="736222" y="1600200"/>
            <a:ext cx="7777162"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56324" name="Rectangle 4"/>
          <p:cNvSpPr>
            <a:spLocks noChangeArrowheads="1"/>
          </p:cNvSpPr>
          <p:nvPr/>
        </p:nvSpPr>
        <p:spPr bwMode="auto">
          <a:xfrm>
            <a:off x="711200" y="304800"/>
            <a:ext cx="7777163"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6" name="Slide Number Placeholder 5"/>
          <p:cNvSpPr>
            <a:spLocks noGrp="1"/>
          </p:cNvSpPr>
          <p:nvPr>
            <p:ph type="sldNum" sz="quarter" idx="12"/>
          </p:nvPr>
        </p:nvSpPr>
        <p:spPr/>
        <p:txBody>
          <a:bodyPr/>
          <a:lstStyle/>
          <a:p>
            <a:fld id="{8C6B5B77-4519-43AE-B0BC-D3C0E1CB2607}" type="slidenum">
              <a:rPr lang="en-US" smtClean="0">
                <a:solidFill>
                  <a:schemeClr val="tx1"/>
                </a:solidFill>
              </a:rPr>
              <a:pPr/>
              <a:t>37</a:t>
            </a:fld>
            <a:endParaRPr lang="en-US" dirty="0">
              <a:solidFill>
                <a:schemeClr val="tx1"/>
              </a:solidFill>
            </a:endParaRPr>
          </a:p>
        </p:txBody>
      </p:sp>
      <p:sp>
        <p:nvSpPr>
          <p:cNvPr id="7" name="Text Box 5"/>
          <p:cNvSpPr txBox="1">
            <a:spLocks noChangeArrowheads="1"/>
          </p:cNvSpPr>
          <p:nvPr/>
        </p:nvSpPr>
        <p:spPr bwMode="auto">
          <a:xfrm>
            <a:off x="694686" y="1905000"/>
            <a:ext cx="8144513" cy="3600986"/>
          </a:xfrm>
          <a:prstGeom prst="rect">
            <a:avLst/>
          </a:prstGeom>
          <a:noFill/>
          <a:ln w="9525">
            <a:noFill/>
            <a:miter lim="800000"/>
            <a:headEnd/>
            <a:tailEnd/>
          </a:ln>
          <a:effectLst/>
        </p:spPr>
        <p:txBody>
          <a:bodyPr wrap="square">
            <a:spAutoFit/>
          </a:bodyPr>
          <a:lstStyle/>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Tool is scheduled for release on </a:t>
            </a:r>
            <a:r>
              <a:rPr lang="en-US" sz="2400" i="1" dirty="0" smtClean="0">
                <a:solidFill>
                  <a:srgbClr val="00B050"/>
                </a:solidFill>
                <a:latin typeface="Arial" pitchFamily="34" charset="0"/>
                <a:cs typeface="Arial" pitchFamily="34" charset="0"/>
              </a:rPr>
              <a:t>Business </a:t>
            </a:r>
            <a:r>
              <a:rPr lang="en-US" sz="2400" dirty="0" smtClean="0">
                <a:solidFill>
                  <a:srgbClr val="003399"/>
                </a:solidFill>
                <a:latin typeface="Arial" pitchFamily="34" charset="0"/>
                <a:cs typeface="Arial" pitchFamily="34" charset="0"/>
              </a:rPr>
              <a:t>page on Census.gov in Late April/Early May 2015</a:t>
            </a:r>
          </a:p>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Quarterly updates planned, with future versions adding in additional industries, data items, and functionality</a:t>
            </a:r>
          </a:p>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Will continue to collect feedback to inform later updates </a:t>
            </a:r>
            <a:r>
              <a:rPr lang="en-US" sz="2400" dirty="0" smtClean="0">
                <a:solidFill>
                  <a:srgbClr val="00B050"/>
                </a:solidFill>
                <a:latin typeface="Arial" pitchFamily="34" charset="0"/>
                <a:cs typeface="Arial" pitchFamily="34" charset="0"/>
              </a:rPr>
              <a:t>  </a:t>
            </a:r>
          </a:p>
          <a:p>
            <a:pPr marL="342900" indent="-342900" eaLnBrk="0" hangingPunct="0">
              <a:spcBef>
                <a:spcPct val="50000"/>
              </a:spcBef>
              <a:buFont typeface="Arial" pitchFamily="34" charset="0"/>
              <a:buChar char="•"/>
              <a:defRPr/>
            </a:pPr>
            <a:r>
              <a:rPr lang="en-US" sz="2400" i="1" dirty="0" smtClean="0">
                <a:solidFill>
                  <a:srgbClr val="00B050"/>
                </a:solidFill>
                <a:latin typeface="Arial" pitchFamily="34" charset="0"/>
                <a:cs typeface="Arial" pitchFamily="34" charset="0"/>
              </a:rPr>
              <a:t>CBDT</a:t>
            </a:r>
            <a:r>
              <a:rPr lang="en-US" sz="2400" dirty="0" smtClean="0">
                <a:solidFill>
                  <a:srgbClr val="003399"/>
                </a:solidFill>
                <a:latin typeface="Arial" pitchFamily="34" charset="0"/>
                <a:cs typeface="Arial" pitchFamily="34" charset="0"/>
              </a:rPr>
              <a:t> platform being leveraged to create </a:t>
            </a:r>
            <a:r>
              <a:rPr lang="en-US" sz="2400" i="1" dirty="0" smtClean="0">
                <a:solidFill>
                  <a:srgbClr val="00B050"/>
                </a:solidFill>
                <a:latin typeface="Arial" pitchFamily="34" charset="0"/>
                <a:cs typeface="Arial" pitchFamily="34" charset="0"/>
              </a:rPr>
              <a:t>Chamber of Commerce Edition</a:t>
            </a:r>
            <a:r>
              <a:rPr lang="en-US" sz="2400" dirty="0" smtClean="0">
                <a:solidFill>
                  <a:srgbClr val="003399"/>
                </a:solidFill>
                <a:latin typeface="Arial" pitchFamily="34" charset="0"/>
                <a:cs typeface="Arial" pitchFamily="34" charset="0"/>
              </a:rPr>
              <a:t> (scheduled for beta release in August 2015)</a:t>
            </a:r>
          </a:p>
        </p:txBody>
      </p:sp>
    </p:spTree>
    <p:extLst>
      <p:ext uri="{BB962C8B-B14F-4D97-AF65-F5344CB8AC3E}">
        <p14:creationId xmlns:p14="http://schemas.microsoft.com/office/powerpoint/2010/main" val="60520340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lstStyle/>
          <a:p>
            <a:r>
              <a:rPr lang="en-US" dirty="0" smtClean="0">
                <a:solidFill>
                  <a:srgbClr val="1C5696"/>
                </a:solidFill>
              </a:rPr>
              <a:t>Summary</a:t>
            </a:r>
            <a:endParaRPr lang="en-US" dirty="0">
              <a:solidFill>
                <a:srgbClr val="1C5696"/>
              </a:solidFill>
            </a:endParaRPr>
          </a:p>
        </p:txBody>
      </p:sp>
      <p:sp>
        <p:nvSpPr>
          <p:cNvPr id="3" name="Content Placeholder 2"/>
          <p:cNvSpPr>
            <a:spLocks noGrp="1"/>
          </p:cNvSpPr>
          <p:nvPr>
            <p:ph idx="1"/>
          </p:nvPr>
        </p:nvSpPr>
        <p:spPr>
          <a:xfrm>
            <a:off x="762000" y="1447800"/>
            <a:ext cx="7543800" cy="4269828"/>
          </a:xfrm>
        </p:spPr>
        <p:txBody>
          <a:bodyPr>
            <a:normAutofit fontScale="77500" lnSpcReduction="20000"/>
          </a:bodyPr>
          <a:lstStyle/>
          <a:p>
            <a:pPr marL="0" indent="0">
              <a:spcAft>
                <a:spcPts val="1800"/>
              </a:spcAft>
              <a:buNone/>
            </a:pPr>
            <a:r>
              <a:rPr lang="en-US" dirty="0" smtClean="0">
                <a:solidFill>
                  <a:srgbClr val="000099"/>
                </a:solidFill>
              </a:rPr>
              <a:t>Economic Programs </a:t>
            </a:r>
            <a:r>
              <a:rPr lang="en-US" dirty="0">
                <a:solidFill>
                  <a:srgbClr val="000099"/>
                </a:solidFill>
              </a:rPr>
              <a:t>d</a:t>
            </a:r>
            <a:r>
              <a:rPr lang="en-US" dirty="0" smtClean="0">
                <a:solidFill>
                  <a:srgbClr val="000099"/>
                </a:solidFill>
              </a:rPr>
              <a:t>ata from the Census Bureau can be an invaluable source of information in a business plan to measure:</a:t>
            </a:r>
          </a:p>
          <a:p>
            <a:pPr lvl="1">
              <a:spcAft>
                <a:spcPts val="1800"/>
              </a:spcAft>
            </a:pPr>
            <a:r>
              <a:rPr lang="en-US" dirty="0" smtClean="0">
                <a:solidFill>
                  <a:srgbClr val="000099"/>
                </a:solidFill>
              </a:rPr>
              <a:t>The target </a:t>
            </a:r>
            <a:r>
              <a:rPr lang="en-US" dirty="0" smtClean="0">
                <a:solidFill>
                  <a:srgbClr val="C00000"/>
                </a:solidFill>
              </a:rPr>
              <a:t>market</a:t>
            </a:r>
            <a:r>
              <a:rPr lang="en-US" dirty="0" smtClean="0">
                <a:solidFill>
                  <a:srgbClr val="000099"/>
                </a:solidFill>
              </a:rPr>
              <a:t> of a business</a:t>
            </a:r>
            <a:endParaRPr lang="en-US" dirty="0">
              <a:solidFill>
                <a:srgbClr val="000099"/>
              </a:solidFill>
            </a:endParaRPr>
          </a:p>
          <a:p>
            <a:pPr lvl="1">
              <a:spcAft>
                <a:spcPts val="1800"/>
              </a:spcAft>
            </a:pPr>
            <a:r>
              <a:rPr lang="en-US" dirty="0" smtClean="0">
                <a:solidFill>
                  <a:srgbClr val="000099"/>
                </a:solidFill>
              </a:rPr>
              <a:t>The overall health and composition of the </a:t>
            </a:r>
            <a:r>
              <a:rPr lang="en-US" dirty="0" smtClean="0">
                <a:solidFill>
                  <a:srgbClr val="C00000"/>
                </a:solidFill>
              </a:rPr>
              <a:t>industry</a:t>
            </a:r>
            <a:r>
              <a:rPr lang="en-US" dirty="0" smtClean="0">
                <a:solidFill>
                  <a:srgbClr val="000099"/>
                </a:solidFill>
              </a:rPr>
              <a:t> and competing businesses</a:t>
            </a:r>
          </a:p>
          <a:p>
            <a:pPr lvl="1">
              <a:spcAft>
                <a:spcPts val="1800"/>
              </a:spcAft>
            </a:pPr>
            <a:r>
              <a:rPr lang="en-US" dirty="0" smtClean="0">
                <a:solidFill>
                  <a:srgbClr val="000099"/>
                </a:solidFill>
              </a:rPr>
              <a:t>The impact of </a:t>
            </a:r>
            <a:r>
              <a:rPr lang="en-US" dirty="0" smtClean="0">
                <a:solidFill>
                  <a:srgbClr val="C00000"/>
                </a:solidFill>
              </a:rPr>
              <a:t>complementary businesses </a:t>
            </a:r>
            <a:r>
              <a:rPr lang="en-US" dirty="0" smtClean="0">
                <a:solidFill>
                  <a:srgbClr val="000099"/>
                </a:solidFill>
              </a:rPr>
              <a:t>on the location of the business</a:t>
            </a:r>
          </a:p>
          <a:p>
            <a:pPr lvl="1">
              <a:spcAft>
                <a:spcPts val="1800"/>
              </a:spcAft>
            </a:pPr>
            <a:r>
              <a:rPr lang="en-US" dirty="0" smtClean="0">
                <a:solidFill>
                  <a:srgbClr val="000099"/>
                </a:solidFill>
              </a:rPr>
              <a:t>The roll that business </a:t>
            </a:r>
            <a:r>
              <a:rPr lang="en-US" dirty="0" smtClean="0">
                <a:solidFill>
                  <a:srgbClr val="C00000"/>
                </a:solidFill>
              </a:rPr>
              <a:t>suppliers</a:t>
            </a:r>
            <a:r>
              <a:rPr lang="en-US" dirty="0" smtClean="0">
                <a:solidFill>
                  <a:srgbClr val="000099"/>
                </a:solidFill>
              </a:rPr>
              <a:t> can have on the location of a business</a:t>
            </a:r>
            <a:endParaRPr lang="en-US" dirty="0" smtClean="0"/>
          </a:p>
        </p:txBody>
      </p:sp>
      <p:sp>
        <p:nvSpPr>
          <p:cNvPr id="4" name="Slide Number Placeholder 3"/>
          <p:cNvSpPr>
            <a:spLocks noGrp="1"/>
          </p:cNvSpPr>
          <p:nvPr>
            <p:ph type="sldNum" sz="quarter" idx="12"/>
          </p:nvPr>
        </p:nvSpPr>
        <p:spPr/>
        <p:txBody>
          <a:bodyPr/>
          <a:lstStyle/>
          <a:p>
            <a:fld id="{CE6C341A-EB40-46CB-AE1C-623895BC0F08}" type="slidenum">
              <a:rPr lang="en-US" smtClean="0"/>
              <a:t>38</a:t>
            </a:fld>
            <a:endParaRPr lang="en-US"/>
          </a:p>
        </p:txBody>
      </p:sp>
    </p:spTree>
    <p:extLst>
      <p:ext uri="{BB962C8B-B14F-4D97-AF65-F5344CB8AC3E}">
        <p14:creationId xmlns:p14="http://schemas.microsoft.com/office/powerpoint/2010/main" val="3933401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5504" y="568325"/>
            <a:ext cx="7454096" cy="1143000"/>
          </a:xfrm>
        </p:spPr>
        <p:txBody>
          <a:bodyPr/>
          <a:lstStyle/>
          <a:p>
            <a:r>
              <a:rPr lang="en-US" dirty="0" smtClean="0">
                <a:solidFill>
                  <a:srgbClr val="1C5696"/>
                </a:solidFill>
              </a:rPr>
              <a:t>Questions</a:t>
            </a:r>
            <a:endParaRPr lang="en-US" dirty="0"/>
          </a:p>
        </p:txBody>
      </p:sp>
      <p:pic>
        <p:nvPicPr>
          <p:cNvPr id="1026" name="Picture 2" descr="C:\Documents and Settings\HP_Owner\Local Settings\Temporary Internet Files\Content.IE5\N5PYHM7O\MC9004414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428" y="1600428"/>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212C905-FF40-4437-BDDD-7BDE312C732D}" type="slidenum">
              <a:rPr lang="en-US" smtClean="0"/>
              <a:t>39</a:t>
            </a:fld>
            <a:endParaRPr lang="en-US"/>
          </a:p>
        </p:txBody>
      </p:sp>
    </p:spTree>
    <p:extLst>
      <p:ext uri="{BB962C8B-B14F-4D97-AF65-F5344CB8AC3E}">
        <p14:creationId xmlns:p14="http://schemas.microsoft.com/office/powerpoint/2010/main" val="3257914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descr="Short Description: Text Box: Presentation Summary &#10;"/>
          <p:cNvSpPr>
            <a:spLocks noChangeArrowheads="1"/>
          </p:cNvSpPr>
          <p:nvPr/>
        </p:nvSpPr>
        <p:spPr bwMode="auto">
          <a:xfrm>
            <a:off x="367991" y="377542"/>
            <a:ext cx="8530682" cy="646331"/>
          </a:xfrm>
          <a:prstGeom prst="rect">
            <a:avLst/>
          </a:prstGeom>
          <a:noFill/>
          <a:ln w="9525">
            <a:noFill/>
            <a:miter lim="800000"/>
            <a:headEnd/>
            <a:tailEnd/>
          </a:ln>
          <a:effectLst/>
        </p:spPr>
        <p:txBody>
          <a:bodyPr wrap="square">
            <a:spAutoFit/>
          </a:bodyPr>
          <a:lstStyle/>
          <a:p>
            <a:pPr algn="ctr" eaLnBrk="0" hangingPunct="0">
              <a:defRPr/>
            </a:pPr>
            <a:r>
              <a:rPr lang="en-US" sz="3600" dirty="0" smtClean="0">
                <a:solidFill>
                  <a:srgbClr val="003399"/>
                </a:solidFill>
                <a:latin typeface="Arial" pitchFamily="34" charset="0"/>
                <a:cs typeface="Arial" pitchFamily="34" charset="0"/>
              </a:rPr>
              <a:t>Measuring the Need…</a:t>
            </a:r>
            <a:endParaRPr lang="en-US" sz="3600" dirty="0">
              <a:solidFill>
                <a:srgbClr val="003399"/>
              </a:solidFill>
              <a:latin typeface="Arial" pitchFamily="34" charset="0"/>
              <a:cs typeface="Arial" pitchFamily="34" charset="0"/>
            </a:endParaRPr>
          </a:p>
        </p:txBody>
      </p:sp>
      <p:sp>
        <p:nvSpPr>
          <p:cNvPr id="4099" name="Rectangle 1" descr="Short Description: Text Box:  Economic Programs Terminology  Data Product Organization  Data Release Formats and Products  Economic Census and Related Programs  Economic Census vs. Surveys &#10;"/>
          <p:cNvSpPr>
            <a:spLocks noChangeArrowheads="1"/>
          </p:cNvSpPr>
          <p:nvPr/>
        </p:nvSpPr>
        <p:spPr bwMode="auto">
          <a:xfrm>
            <a:off x="367991" y="1173099"/>
            <a:ext cx="8395009" cy="1274195"/>
          </a:xfrm>
          <a:prstGeom prst="rect">
            <a:avLst/>
          </a:prstGeom>
          <a:noFill/>
          <a:ln w="9525">
            <a:noFill/>
            <a:miter lim="800000"/>
            <a:headEnd/>
            <a:tailEnd/>
          </a:ln>
        </p:spPr>
        <p:txBody>
          <a:bodyPr wrap="square">
            <a:spAutoFit/>
          </a:bodyPr>
          <a:lstStyle/>
          <a:p>
            <a:pPr eaLnBrk="0" hangingPunct="0">
              <a:lnSpc>
                <a:spcPct val="160000"/>
              </a:lnSpc>
              <a:buClr>
                <a:srgbClr val="A50021"/>
              </a:buClr>
              <a:buSzPct val="150000"/>
            </a:pPr>
            <a:r>
              <a:rPr lang="en-US" sz="2400" dirty="0" smtClean="0">
                <a:solidFill>
                  <a:srgbClr val="1C5696"/>
                </a:solidFill>
                <a:latin typeface="Arial" pitchFamily="34" charset="0"/>
                <a:cs typeface="Arial" pitchFamily="34" charset="0"/>
              </a:rPr>
              <a:t>The demographic data available from the ACS helps make the case for this type of business…</a:t>
            </a:r>
            <a:endParaRPr lang="en-US" sz="2400" dirty="0" smtClean="0">
              <a:solidFill>
                <a:srgbClr val="FF0000"/>
              </a:solidFill>
              <a:latin typeface="Arial" pitchFamily="34" charset="0"/>
              <a:cs typeface="Arial" pitchFamily="34" charset="0"/>
            </a:endParaRPr>
          </a:p>
        </p:txBody>
      </p:sp>
      <p:sp>
        <p:nvSpPr>
          <p:cNvPr id="4100" name="Rectangle 0"/>
          <p:cNvSpPr>
            <a:spLocks noChangeArrowheads="1"/>
          </p:cNvSpPr>
          <p:nvPr/>
        </p:nvSpPr>
        <p:spPr bwMode="auto">
          <a:xfrm>
            <a:off x="606310" y="1098486"/>
            <a:ext cx="7777162"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5" name="Slide Number Placeholder 4"/>
          <p:cNvSpPr>
            <a:spLocks noGrp="1"/>
          </p:cNvSpPr>
          <p:nvPr>
            <p:ph type="sldNum" sz="quarter" idx="12"/>
          </p:nvPr>
        </p:nvSpPr>
        <p:spPr/>
        <p:txBody>
          <a:bodyPr/>
          <a:lstStyle/>
          <a:p>
            <a:fld id="{8C6B5B77-4519-43AE-B0BC-D3C0E1CB2607}" type="slidenum">
              <a:rPr lang="en-US" smtClean="0">
                <a:solidFill>
                  <a:schemeClr val="tx1"/>
                </a:solidFill>
              </a:rPr>
              <a:pPr/>
              <a:t>4</a:t>
            </a:fld>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37738678"/>
              </p:ext>
            </p:extLst>
          </p:nvPr>
        </p:nvGraphicFramePr>
        <p:xfrm>
          <a:off x="457200" y="2447294"/>
          <a:ext cx="8153399" cy="3343908"/>
        </p:xfrm>
        <a:graphic>
          <a:graphicData uri="http://schemas.openxmlformats.org/drawingml/2006/table">
            <a:tbl>
              <a:tblPr/>
              <a:tblGrid>
                <a:gridCol w="1562658"/>
                <a:gridCol w="965172"/>
                <a:gridCol w="468798"/>
                <a:gridCol w="841077"/>
                <a:gridCol w="468798"/>
                <a:gridCol w="841077"/>
                <a:gridCol w="468798"/>
                <a:gridCol w="758348"/>
                <a:gridCol w="468798"/>
                <a:gridCol w="841077"/>
                <a:gridCol w="468798"/>
              </a:tblGrid>
              <a:tr h="557318">
                <a:tc>
                  <a:txBody>
                    <a:bodyPr/>
                    <a:lstStyle/>
                    <a:p>
                      <a:pPr algn="ctr" fontAlgn="ctr"/>
                      <a:r>
                        <a:rPr lang="en-US"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400" b="0" i="0" u="none" strike="noStrike">
                          <a:solidFill>
                            <a:srgbClr val="000000"/>
                          </a:solidFill>
                          <a:effectLst/>
                          <a:latin typeface="Calibri"/>
                        </a:rPr>
                        <a:t>Hawaii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ctr"/>
                      <a:r>
                        <a:rPr lang="en-US" sz="1400" b="0" i="0" u="none" strike="noStrike">
                          <a:solidFill>
                            <a:srgbClr val="000000"/>
                          </a:solidFill>
                          <a:effectLst/>
                          <a:latin typeface="Calibri"/>
                        </a:rPr>
                        <a:t>Hawaii County, Hawaii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ctr"/>
                      <a:r>
                        <a:rPr lang="en-US" sz="1400" b="0" i="0" u="none" strike="noStrike">
                          <a:solidFill>
                            <a:srgbClr val="000000"/>
                          </a:solidFill>
                          <a:effectLst/>
                          <a:latin typeface="Calibri"/>
                        </a:rPr>
                        <a:t>Honolulu County, Hawaii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gridSpan="2">
                  <a:txBody>
                    <a:bodyPr/>
                    <a:lstStyle/>
                    <a:p>
                      <a:pPr algn="ctr" fontAlgn="ctr"/>
                      <a:r>
                        <a:rPr lang="en-US" sz="1400" b="0" i="0" u="none" strike="noStrike">
                          <a:solidFill>
                            <a:srgbClr val="000000"/>
                          </a:solidFill>
                          <a:effectLst/>
                          <a:latin typeface="Calibri"/>
                        </a:rPr>
                        <a:t>Kauai County, Hawaii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ctr"/>
                      <a:r>
                        <a:rPr lang="en-US" sz="1400" b="0" i="0" u="none" strike="noStrike">
                          <a:solidFill>
                            <a:srgbClr val="000000"/>
                          </a:solidFill>
                          <a:effectLst/>
                          <a:latin typeface="Calibri"/>
                        </a:rPr>
                        <a:t>Maui County, Hawaii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278659">
                <a:tc>
                  <a:txBody>
                    <a:bodyPr/>
                    <a:lstStyle/>
                    <a:p>
                      <a:pPr algn="ctr" fontAlgn="ctr"/>
                      <a:r>
                        <a:rPr lang="en-US" sz="1400" b="1" i="0" u="none" strike="noStrike">
                          <a:solidFill>
                            <a:srgbClr val="000000"/>
                          </a:solidFill>
                          <a:effectLst/>
                          <a:latin typeface="Calibri"/>
                        </a:rPr>
                        <a:t>Total population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400" b="1" i="0" u="none" strike="noStrike">
                          <a:solidFill>
                            <a:srgbClr val="000000"/>
                          </a:solidFill>
                          <a:effectLst/>
                          <a:latin typeface="Calibri"/>
                        </a:rPr>
                        <a:t>1,392,313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189,191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976,372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l" fontAlgn="b"/>
                      <a:r>
                        <a:rPr lang="en-US" sz="1400" b="1"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r" fontAlgn="b"/>
                      <a:r>
                        <a:rPr lang="en-US" sz="1400" b="1" i="0" u="none" strike="noStrike">
                          <a:solidFill>
                            <a:srgbClr val="000000"/>
                          </a:solidFill>
                          <a:effectLst/>
                          <a:latin typeface="Calibri"/>
                        </a:rPr>
                        <a:t>68,434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158,226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8659">
                <a:tc>
                  <a:txBody>
                    <a:bodyPr/>
                    <a:lstStyle/>
                    <a:p>
                      <a:pPr algn="ctr" fontAlgn="ctr"/>
                      <a:r>
                        <a:rPr lang="en-US" sz="1400" b="0" i="0" u="none" strike="noStrike">
                          <a:solidFill>
                            <a:srgbClr val="000000"/>
                          </a:solidFill>
                          <a:effectLst/>
                          <a:latin typeface="Calibri"/>
                        </a:rPr>
                        <a:t>Male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400" b="0" i="0" u="none" strike="noStrike">
                          <a:solidFill>
                            <a:srgbClr val="000000"/>
                          </a:solidFill>
                          <a:effectLst/>
                          <a:latin typeface="Calibri"/>
                        </a:rPr>
                        <a:t>701,196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50.4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95,040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50.2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492,228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50.4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34,515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50.4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79,365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50.2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8659">
                <a:tc>
                  <a:txBody>
                    <a:bodyPr/>
                    <a:lstStyle/>
                    <a:p>
                      <a:pPr algn="ctr" fontAlgn="ctr"/>
                      <a:r>
                        <a:rPr lang="en-US" sz="1400" b="0" i="0" u="none" strike="noStrike">
                          <a:solidFill>
                            <a:srgbClr val="000000"/>
                          </a:solidFill>
                          <a:effectLst/>
                          <a:latin typeface="Calibri"/>
                        </a:rPr>
                        <a:t>Female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400" b="0" i="0" u="none" strike="noStrike">
                          <a:solidFill>
                            <a:srgbClr val="000000"/>
                          </a:solidFill>
                          <a:effectLst/>
                          <a:latin typeface="Calibri"/>
                        </a:rPr>
                        <a:t>691,117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49.6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94,151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49.8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484,144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49.6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33,919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49.6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78,861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49.8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8659">
                <a:tc>
                  <a:txBody>
                    <a:bodyPr/>
                    <a:lstStyle/>
                    <a:p>
                      <a:pPr algn="ctr" fontAlgn="ctr"/>
                      <a:r>
                        <a:rPr lang="en-US"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l" fontAlgn="b"/>
                      <a:r>
                        <a:rPr lang="en-US" sz="14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8659">
                <a:tc>
                  <a:txBody>
                    <a:bodyPr/>
                    <a:lstStyle/>
                    <a:p>
                      <a:pPr algn="ctr" fontAlgn="ctr"/>
                      <a:r>
                        <a:rPr lang="en-US" sz="1400" b="0" i="0" u="none" strike="noStrike">
                          <a:solidFill>
                            <a:srgbClr val="000000"/>
                          </a:solidFill>
                          <a:effectLst/>
                          <a:latin typeface="Calibri"/>
                        </a:rPr>
                        <a:t>Under 5 years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89,013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6.4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11,908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6.3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62,694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6.4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4,383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6.4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10,028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6.3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r>
              <a:tr h="278659">
                <a:tc>
                  <a:txBody>
                    <a:bodyPr/>
                    <a:lstStyle/>
                    <a:p>
                      <a:pPr algn="ctr" fontAlgn="ctr"/>
                      <a:r>
                        <a:rPr lang="en-US" sz="1400" b="0" i="0" u="none" strike="noStrike">
                          <a:solidFill>
                            <a:srgbClr val="000000"/>
                          </a:solidFill>
                          <a:effectLst/>
                          <a:latin typeface="Calibri"/>
                        </a:rPr>
                        <a:t>5 to 9 years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400" b="0" i="0" u="none" strike="noStrike">
                          <a:solidFill>
                            <a:srgbClr val="000000"/>
                          </a:solidFill>
                          <a:effectLst/>
                          <a:latin typeface="Calibri"/>
                        </a:rPr>
                        <a:t>83,474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6.0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12,039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6.4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56,636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5.8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3,647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5.3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11,152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7.0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8659">
                <a:tc>
                  <a:txBody>
                    <a:bodyPr/>
                    <a:lstStyle/>
                    <a:p>
                      <a:pPr algn="ctr" fontAlgn="ctr"/>
                      <a:r>
                        <a:rPr lang="en-US" sz="1400" b="0" i="0" u="none" strike="noStrike">
                          <a:solidFill>
                            <a:srgbClr val="000000"/>
                          </a:solidFill>
                          <a:effectLst/>
                          <a:latin typeface="Calibri"/>
                        </a:rPr>
                        <a:t>10 to 14 years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400" b="0" i="0" u="none" strike="noStrike">
                          <a:solidFill>
                            <a:srgbClr val="000000"/>
                          </a:solidFill>
                          <a:effectLst/>
                          <a:latin typeface="Calibri"/>
                        </a:rPr>
                        <a:t>82,207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5.9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11,117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5.9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58,259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6.0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4,327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6.3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8,504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5.4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8659">
                <a:tc>
                  <a:txBody>
                    <a:bodyPr/>
                    <a:lstStyle/>
                    <a:p>
                      <a:pPr algn="ctr" fontAlgn="ctr"/>
                      <a:r>
                        <a:rPr lang="en-US" sz="1400" b="0" i="0" u="none" strike="noStrike">
                          <a:solidFill>
                            <a:srgbClr val="000000"/>
                          </a:solidFill>
                          <a:effectLst/>
                          <a:latin typeface="Calibri"/>
                        </a:rPr>
                        <a:t>15 to 19 years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400" b="0" i="0" u="none" strike="noStrike">
                          <a:solidFill>
                            <a:srgbClr val="000000"/>
                          </a:solidFill>
                          <a:effectLst/>
                          <a:latin typeface="Calibri"/>
                        </a:rPr>
                        <a:t>82,212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5.9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11,783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6.2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57,165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5.9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4,196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6.1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9,068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5.7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8659">
                <a:tc>
                  <a:txBody>
                    <a:bodyPr/>
                    <a:lstStyle/>
                    <a:p>
                      <a:pPr algn="ctr" fontAlgn="ctr"/>
                      <a:r>
                        <a:rPr lang="en-US" sz="1400" b="0" i="0" u="none" strike="noStrike">
                          <a:solidFill>
                            <a:srgbClr val="000000"/>
                          </a:solidFill>
                          <a:effectLst/>
                          <a:latin typeface="Calibri"/>
                        </a:rPr>
                        <a:t>20 to 24 years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400" b="0" i="0" u="none" strike="noStrike">
                          <a:solidFill>
                            <a:srgbClr val="000000"/>
                          </a:solidFill>
                          <a:effectLst/>
                          <a:latin typeface="Calibri"/>
                        </a:rPr>
                        <a:t>103,126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7.4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11,473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6.1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79,423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8.1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3,422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5.0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8,804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5.6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8659">
                <a:tc>
                  <a:txBody>
                    <a:bodyPr/>
                    <a:lstStyle/>
                    <a:p>
                      <a:pPr algn="ctr" fontAlgn="ctr"/>
                      <a:r>
                        <a:rPr lang="en-US" sz="1400" b="0" i="0" u="none" strike="noStrike">
                          <a:solidFill>
                            <a:srgbClr val="000000"/>
                          </a:solidFill>
                          <a:effectLst/>
                          <a:latin typeface="Calibri"/>
                        </a:rPr>
                        <a:t>25 to 34 years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400" b="0" i="0" u="none" strike="noStrike">
                          <a:solidFill>
                            <a:srgbClr val="000000"/>
                          </a:solidFill>
                          <a:effectLst/>
                          <a:latin typeface="Calibri"/>
                        </a:rPr>
                        <a:t>199,308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14.3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23,141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12.2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146,256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15.0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1400" b="0" i="0" u="none" strike="noStrike">
                          <a:solidFill>
                            <a:srgbClr val="000000"/>
                          </a:solidFill>
                          <a:effectLst/>
                          <a:latin typeface="Calibri"/>
                        </a:rPr>
                        <a:t>8,611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12.6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21,265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dirty="0">
                          <a:solidFill>
                            <a:srgbClr val="000000"/>
                          </a:solidFill>
                          <a:effectLst/>
                          <a:latin typeface="Calibri"/>
                        </a:rPr>
                        <a:t>13.4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bl>
          </a:graphicData>
        </a:graphic>
      </p:graphicFrame>
    </p:spTree>
    <p:extLst>
      <p:ext uri="{BB962C8B-B14F-4D97-AF65-F5344CB8AC3E}">
        <p14:creationId xmlns:p14="http://schemas.microsoft.com/office/powerpoint/2010/main" val="196747398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7703" y="636609"/>
            <a:ext cx="8229600" cy="4977114"/>
          </a:xfrm>
        </p:spPr>
        <p:txBody>
          <a:bodyPr>
            <a:normAutofit/>
          </a:bodyPr>
          <a:lstStyle/>
          <a:p>
            <a:r>
              <a:rPr lang="en-US" b="0" dirty="0" smtClean="0">
                <a:solidFill>
                  <a:srgbClr val="C00000"/>
                </a:solidFill>
              </a:rPr>
              <a:t>Any other Questions:</a:t>
            </a:r>
            <a:br>
              <a:rPr lang="en-US" b="0" dirty="0" smtClean="0">
                <a:solidFill>
                  <a:srgbClr val="C00000"/>
                </a:solidFill>
              </a:rPr>
            </a:br>
            <a:r>
              <a:rPr lang="en-US" b="0" dirty="0" smtClean="0">
                <a:solidFill>
                  <a:srgbClr val="C00000"/>
                </a:solidFill>
              </a:rPr>
              <a:t/>
            </a:r>
            <a:br>
              <a:rPr lang="en-US" b="0" dirty="0" smtClean="0">
                <a:solidFill>
                  <a:srgbClr val="C00000"/>
                </a:solidFill>
              </a:rPr>
            </a:br>
            <a:r>
              <a:rPr lang="en-US" sz="3600" b="0" dirty="0" smtClean="0"/>
              <a:t>andrew.w.hait@census.gov</a:t>
            </a:r>
            <a:br>
              <a:rPr lang="en-US" sz="3600" b="0" dirty="0" smtClean="0"/>
            </a:br>
            <a:r>
              <a:rPr lang="en-US" sz="3600" b="0" dirty="0" smtClean="0"/>
              <a:t>(301)763-6747</a:t>
            </a:r>
            <a:br>
              <a:rPr lang="en-US" sz="3600" b="0" dirty="0" smtClean="0"/>
            </a:br>
            <a:r>
              <a:rPr lang="en-US" sz="3600" b="0" dirty="0"/>
              <a:t/>
            </a:r>
            <a:br>
              <a:rPr lang="en-US" sz="3600" b="0" dirty="0"/>
            </a:br>
            <a:r>
              <a:rPr lang="en-US" sz="3600" b="0" dirty="0" smtClean="0"/>
              <a:t/>
            </a:r>
            <a:br>
              <a:rPr lang="en-US" sz="3600" b="0" dirty="0" smtClean="0"/>
            </a:br>
            <a:r>
              <a:rPr lang="en-US" b="0" dirty="0" smtClean="0">
                <a:solidFill>
                  <a:srgbClr val="1C5696"/>
                </a:solidFill>
              </a:rPr>
              <a:t>Thank You!</a:t>
            </a:r>
            <a:endParaRPr lang="en-US" b="0" dirty="0"/>
          </a:p>
        </p:txBody>
      </p:sp>
      <p:sp>
        <p:nvSpPr>
          <p:cNvPr id="3" name="Slide Number Placeholder 2"/>
          <p:cNvSpPr>
            <a:spLocks noGrp="1"/>
          </p:cNvSpPr>
          <p:nvPr>
            <p:ph type="sldNum" sz="quarter" idx="12"/>
          </p:nvPr>
        </p:nvSpPr>
        <p:spPr/>
        <p:txBody>
          <a:bodyPr/>
          <a:lstStyle/>
          <a:p>
            <a:fld id="{5212C905-FF40-4437-BDDD-7BDE312C732D}" type="slidenum">
              <a:rPr lang="en-US" smtClean="0"/>
              <a:t>40</a:t>
            </a:fld>
            <a:endParaRPr lang="en-US"/>
          </a:p>
        </p:txBody>
      </p:sp>
    </p:spTree>
    <p:extLst>
      <p:ext uri="{BB962C8B-B14F-4D97-AF65-F5344CB8AC3E}">
        <p14:creationId xmlns:p14="http://schemas.microsoft.com/office/powerpoint/2010/main" val="3362536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descr="Short Description: Text Box: Exercise 4 &#10;"/>
          <p:cNvSpPr>
            <a:spLocks noChangeArrowheads="1"/>
          </p:cNvSpPr>
          <p:nvPr/>
        </p:nvSpPr>
        <p:spPr bwMode="auto">
          <a:xfrm>
            <a:off x="730250" y="341313"/>
            <a:ext cx="7702550" cy="641350"/>
          </a:xfrm>
          <a:prstGeom prst="rect">
            <a:avLst/>
          </a:prstGeom>
          <a:noFill/>
          <a:ln w="9525">
            <a:noFill/>
            <a:miter lim="800000"/>
            <a:headEnd/>
            <a:tailEnd/>
          </a:ln>
          <a:effectLst/>
        </p:spPr>
        <p:txBody>
          <a:bodyPr>
            <a:spAutoFit/>
          </a:bodyPr>
          <a:lstStyle/>
          <a:p>
            <a:pPr algn="ctr" eaLnBrk="0" hangingPunct="0">
              <a:defRPr/>
            </a:pPr>
            <a:r>
              <a:rPr lang="en-US" sz="3600" dirty="0" smtClean="0">
                <a:solidFill>
                  <a:srgbClr val="003399"/>
                </a:solidFill>
                <a:latin typeface="Arial" pitchFamily="34" charset="0"/>
                <a:cs typeface="Arial" pitchFamily="34" charset="0"/>
              </a:rPr>
              <a:t>Getting Started</a:t>
            </a:r>
            <a:endParaRPr lang="en-US" sz="3600" dirty="0">
              <a:solidFill>
                <a:srgbClr val="003399"/>
              </a:solidFill>
              <a:latin typeface="Arial" pitchFamily="34" charset="0"/>
              <a:cs typeface="Arial" pitchFamily="34" charset="0"/>
            </a:endParaRPr>
          </a:p>
        </p:txBody>
      </p:sp>
      <p:sp>
        <p:nvSpPr>
          <p:cNvPr id="30723" name="Rectangle 3"/>
          <p:cNvSpPr>
            <a:spLocks noChangeArrowheads="1"/>
          </p:cNvSpPr>
          <p:nvPr/>
        </p:nvSpPr>
        <p:spPr bwMode="auto">
          <a:xfrm>
            <a:off x="657225" y="1574800"/>
            <a:ext cx="8004175" cy="774700"/>
          </a:xfrm>
          <a:prstGeom prst="rect">
            <a:avLst/>
          </a:prstGeom>
          <a:noFill/>
          <a:ln w="9525">
            <a:noFill/>
            <a:miter lim="800000"/>
            <a:headEnd/>
            <a:tailEnd/>
          </a:ln>
        </p:spPr>
        <p:txBody>
          <a:bodyPr>
            <a:spAutoFit/>
          </a:bodyPr>
          <a:lstStyle/>
          <a:p>
            <a:pPr eaLnBrk="0" hangingPunct="0">
              <a:lnSpc>
                <a:spcPct val="160000"/>
              </a:lnSpc>
            </a:pPr>
            <a:endParaRPr lang="en-US" sz="2800"/>
          </a:p>
        </p:txBody>
      </p:sp>
      <p:sp>
        <p:nvSpPr>
          <p:cNvPr id="30724" name="Rectangle 4"/>
          <p:cNvSpPr>
            <a:spLocks noChangeArrowheads="1"/>
          </p:cNvSpPr>
          <p:nvPr/>
        </p:nvSpPr>
        <p:spPr bwMode="auto">
          <a:xfrm>
            <a:off x="730250" y="1143000"/>
            <a:ext cx="7777162"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336902" name="Text Box 6"/>
          <p:cNvSpPr txBox="1">
            <a:spLocks noChangeArrowheads="1"/>
          </p:cNvSpPr>
          <p:nvPr/>
        </p:nvSpPr>
        <p:spPr bwMode="auto">
          <a:xfrm>
            <a:off x="304800" y="1371600"/>
            <a:ext cx="8686799" cy="1015663"/>
          </a:xfrm>
          <a:prstGeom prst="rect">
            <a:avLst/>
          </a:prstGeom>
          <a:noFill/>
          <a:ln w="9525">
            <a:noFill/>
            <a:miter lim="800000"/>
            <a:headEnd/>
            <a:tailEnd/>
          </a:ln>
          <a:effectLst/>
        </p:spPr>
        <p:txBody>
          <a:bodyPr wrap="square">
            <a:spAutoFit/>
          </a:bodyPr>
          <a:lstStyle/>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What NAICS code covers this industry?</a:t>
            </a:r>
          </a:p>
          <a:p>
            <a:pPr marL="342900" indent="-342900" eaLnBrk="0" hangingPunct="0">
              <a:spcBef>
                <a:spcPct val="50000"/>
              </a:spcBef>
              <a:buFont typeface="Arial" pitchFamily="34" charset="0"/>
              <a:buChar char="•"/>
              <a:defRPr/>
            </a:pPr>
            <a:r>
              <a:rPr lang="en-US" sz="2400" dirty="0" smtClean="0">
                <a:solidFill>
                  <a:srgbClr val="003399"/>
                </a:solidFill>
                <a:latin typeface="Arial" pitchFamily="34" charset="0"/>
                <a:cs typeface="Arial" pitchFamily="34" charset="0"/>
              </a:rPr>
              <a:t>What Census programs provide data for this industry?</a:t>
            </a:r>
            <a:endParaRPr lang="en-US" sz="2400" dirty="0">
              <a:solidFill>
                <a:srgbClr val="003399"/>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C6B5B77-4519-43AE-B0BC-D3C0E1CB2607}" type="slidenum">
              <a:rPr lang="en-US" smtClean="0">
                <a:solidFill>
                  <a:schemeClr val="tx1"/>
                </a:solidFill>
              </a:rPr>
              <a:pPr/>
              <a:t>5</a:t>
            </a:fld>
            <a:endParaRPr lang="en-US"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662436" cy="31545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421623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descr="Short Description: Text Box: Presentation Summary &#10;"/>
          <p:cNvSpPr>
            <a:spLocks noChangeArrowheads="1"/>
          </p:cNvSpPr>
          <p:nvPr/>
        </p:nvSpPr>
        <p:spPr bwMode="auto">
          <a:xfrm>
            <a:off x="367991" y="377542"/>
            <a:ext cx="8530682" cy="646331"/>
          </a:xfrm>
          <a:prstGeom prst="rect">
            <a:avLst/>
          </a:prstGeom>
          <a:noFill/>
          <a:ln w="9525">
            <a:noFill/>
            <a:miter lim="800000"/>
            <a:headEnd/>
            <a:tailEnd/>
          </a:ln>
          <a:effectLst/>
        </p:spPr>
        <p:txBody>
          <a:bodyPr wrap="square">
            <a:spAutoFit/>
          </a:bodyPr>
          <a:lstStyle/>
          <a:p>
            <a:pPr algn="ctr" eaLnBrk="0" hangingPunct="0">
              <a:defRPr/>
            </a:pPr>
            <a:r>
              <a:rPr lang="en-US" sz="3600" dirty="0" smtClean="0">
                <a:solidFill>
                  <a:srgbClr val="003399"/>
                </a:solidFill>
                <a:latin typeface="Arial" pitchFamily="34" charset="0"/>
                <a:cs typeface="Arial" pitchFamily="34" charset="0"/>
              </a:rPr>
              <a:t>What Programs Cover this Industry?</a:t>
            </a:r>
            <a:endParaRPr lang="en-US" sz="3600" dirty="0">
              <a:solidFill>
                <a:srgbClr val="003399"/>
              </a:solidFill>
              <a:latin typeface="Arial" pitchFamily="34" charset="0"/>
              <a:cs typeface="Arial" pitchFamily="34" charset="0"/>
            </a:endParaRPr>
          </a:p>
        </p:txBody>
      </p:sp>
      <p:sp>
        <p:nvSpPr>
          <p:cNvPr id="4100" name="Rectangle 0"/>
          <p:cNvSpPr>
            <a:spLocks noChangeArrowheads="1"/>
          </p:cNvSpPr>
          <p:nvPr/>
        </p:nvSpPr>
        <p:spPr bwMode="auto">
          <a:xfrm>
            <a:off x="606310" y="1098486"/>
            <a:ext cx="7777162"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5" name="Slide Number Placeholder 4"/>
          <p:cNvSpPr>
            <a:spLocks noGrp="1"/>
          </p:cNvSpPr>
          <p:nvPr>
            <p:ph type="sldNum" sz="quarter" idx="12"/>
          </p:nvPr>
        </p:nvSpPr>
        <p:spPr/>
        <p:txBody>
          <a:bodyPr/>
          <a:lstStyle/>
          <a:p>
            <a:fld id="{8C6B5B77-4519-43AE-B0BC-D3C0E1CB2607}" type="slidenum">
              <a:rPr lang="en-US" smtClean="0">
                <a:solidFill>
                  <a:schemeClr val="tx1"/>
                </a:solidFill>
              </a:rPr>
              <a:pPr/>
              <a:t>6</a:t>
            </a:fld>
            <a:endParaRPr lang="en-US" dirty="0">
              <a:solidFill>
                <a:schemeClr val="tx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10" y="1447800"/>
            <a:ext cx="8158476" cy="46085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660379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descr="Short Description: Text Box: Presentation Summary &#10;"/>
          <p:cNvSpPr>
            <a:spLocks noChangeArrowheads="1"/>
          </p:cNvSpPr>
          <p:nvPr/>
        </p:nvSpPr>
        <p:spPr bwMode="auto">
          <a:xfrm>
            <a:off x="367991" y="377542"/>
            <a:ext cx="8530682" cy="646331"/>
          </a:xfrm>
          <a:prstGeom prst="rect">
            <a:avLst/>
          </a:prstGeom>
          <a:noFill/>
          <a:ln w="9525">
            <a:noFill/>
            <a:miter lim="800000"/>
            <a:headEnd/>
            <a:tailEnd/>
          </a:ln>
          <a:effectLst/>
        </p:spPr>
        <p:txBody>
          <a:bodyPr wrap="square">
            <a:spAutoFit/>
          </a:bodyPr>
          <a:lstStyle/>
          <a:p>
            <a:pPr algn="ctr" eaLnBrk="0" hangingPunct="0">
              <a:defRPr/>
            </a:pPr>
            <a:r>
              <a:rPr lang="en-US" sz="3600" dirty="0" smtClean="0">
                <a:solidFill>
                  <a:srgbClr val="003399"/>
                </a:solidFill>
                <a:latin typeface="Arial" pitchFamily="34" charset="0"/>
                <a:cs typeface="Arial" pitchFamily="34" charset="0"/>
              </a:rPr>
              <a:t>How Can I Get to the Data?</a:t>
            </a:r>
            <a:endParaRPr lang="en-US" sz="3600" dirty="0">
              <a:solidFill>
                <a:srgbClr val="003399"/>
              </a:solidFill>
              <a:latin typeface="Arial" pitchFamily="34" charset="0"/>
              <a:cs typeface="Arial" pitchFamily="34" charset="0"/>
            </a:endParaRPr>
          </a:p>
        </p:txBody>
      </p:sp>
      <p:sp>
        <p:nvSpPr>
          <p:cNvPr id="4100" name="Rectangle 0"/>
          <p:cNvSpPr>
            <a:spLocks noChangeArrowheads="1"/>
          </p:cNvSpPr>
          <p:nvPr/>
        </p:nvSpPr>
        <p:spPr bwMode="auto">
          <a:xfrm>
            <a:off x="606310" y="1098486"/>
            <a:ext cx="7777162" cy="74613"/>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5" name="Slide Number Placeholder 4"/>
          <p:cNvSpPr>
            <a:spLocks noGrp="1"/>
          </p:cNvSpPr>
          <p:nvPr>
            <p:ph type="sldNum" sz="quarter" idx="12"/>
          </p:nvPr>
        </p:nvSpPr>
        <p:spPr/>
        <p:txBody>
          <a:bodyPr/>
          <a:lstStyle/>
          <a:p>
            <a:fld id="{8C6B5B77-4519-43AE-B0BC-D3C0E1CB2607}" type="slidenum">
              <a:rPr lang="en-US" smtClean="0">
                <a:solidFill>
                  <a:schemeClr val="tx1"/>
                </a:solidFill>
              </a:rPr>
              <a:pPr/>
              <a:t>7</a:t>
            </a:fld>
            <a:endParaRPr lang="en-US" dirty="0">
              <a:solidFill>
                <a:schemeClr val="tx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95" y="1295400"/>
            <a:ext cx="8257605" cy="4724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28263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050" descr="Short Description: Text Box: Exercises 2 and 3 &#10;"/>
          <p:cNvSpPr>
            <a:spLocks noChangeArrowheads="1"/>
          </p:cNvSpPr>
          <p:nvPr/>
        </p:nvSpPr>
        <p:spPr bwMode="auto">
          <a:xfrm>
            <a:off x="379406" y="533400"/>
            <a:ext cx="8307394" cy="1077218"/>
          </a:xfrm>
          <a:prstGeom prst="rect">
            <a:avLst/>
          </a:prstGeom>
          <a:noFill/>
          <a:ln w="9525">
            <a:noFill/>
            <a:miter lim="800000"/>
            <a:headEnd/>
            <a:tailEnd/>
          </a:ln>
          <a:effectLst/>
        </p:spPr>
        <p:txBody>
          <a:bodyPr wrap="square">
            <a:spAutoFit/>
          </a:bodyPr>
          <a:lstStyle/>
          <a:p>
            <a:pPr algn="ctr" eaLnBrk="0" hangingPunct="0">
              <a:defRPr/>
            </a:pPr>
            <a:r>
              <a:rPr lang="en-US" sz="3200" dirty="0" smtClean="0">
                <a:solidFill>
                  <a:srgbClr val="003399"/>
                </a:solidFill>
                <a:latin typeface="Arial" pitchFamily="34" charset="0"/>
                <a:cs typeface="Arial" pitchFamily="34" charset="0"/>
              </a:rPr>
              <a:t>Tell Me About This Industry in </a:t>
            </a:r>
            <a:r>
              <a:rPr lang="en-US" sz="3200" dirty="0" smtClean="0">
                <a:solidFill>
                  <a:srgbClr val="003399"/>
                </a:solidFill>
                <a:latin typeface="Arial" pitchFamily="34" charset="0"/>
                <a:cs typeface="Arial" pitchFamily="34" charset="0"/>
              </a:rPr>
              <a:t>Honolulu County…</a:t>
            </a:r>
            <a:endParaRPr lang="en-US" sz="3200" dirty="0">
              <a:solidFill>
                <a:srgbClr val="003399"/>
              </a:solidFill>
              <a:latin typeface="Arial" pitchFamily="34" charset="0"/>
              <a:cs typeface="Arial" pitchFamily="34" charset="0"/>
            </a:endParaRPr>
          </a:p>
        </p:txBody>
      </p:sp>
      <p:sp>
        <p:nvSpPr>
          <p:cNvPr id="41987" name="Rectangle 2052"/>
          <p:cNvSpPr>
            <a:spLocks noChangeArrowheads="1"/>
          </p:cNvSpPr>
          <p:nvPr/>
        </p:nvSpPr>
        <p:spPr bwMode="auto">
          <a:xfrm>
            <a:off x="709613" y="1865313"/>
            <a:ext cx="7777162" cy="74612"/>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41988" name="Rectangle 2053"/>
          <p:cNvSpPr>
            <a:spLocks noChangeArrowheads="1"/>
          </p:cNvSpPr>
          <p:nvPr/>
        </p:nvSpPr>
        <p:spPr bwMode="auto">
          <a:xfrm>
            <a:off x="728663" y="381000"/>
            <a:ext cx="7777162" cy="74612"/>
          </a:xfrm>
          <a:prstGeom prst="rect">
            <a:avLst/>
          </a:prstGeom>
          <a:gradFill rotWithShape="0">
            <a:gsLst>
              <a:gs pos="0">
                <a:srgbClr val="EECFD5"/>
              </a:gs>
              <a:gs pos="50000">
                <a:srgbClr val="A50021"/>
              </a:gs>
              <a:gs pos="100000">
                <a:srgbClr val="EECFD5"/>
              </a:gs>
            </a:gsLst>
            <a:lin ang="0" scaled="1"/>
          </a:gradFill>
          <a:ln w="9525">
            <a:noFill/>
            <a:miter lim="800000"/>
            <a:headEnd/>
            <a:tailEnd/>
          </a:ln>
        </p:spPr>
        <p:txBody>
          <a:bodyPr wrap="none" anchor="ctr"/>
          <a:lstStyle/>
          <a:p>
            <a:pPr eaLnBrk="0" hangingPunct="0">
              <a:lnSpc>
                <a:spcPct val="115000"/>
              </a:lnSpc>
              <a:buClr>
                <a:srgbClr val="A50021"/>
              </a:buClr>
              <a:buSzPct val="150000"/>
            </a:pPr>
            <a:endParaRPr lang="en-US"/>
          </a:p>
        </p:txBody>
      </p:sp>
      <p:sp>
        <p:nvSpPr>
          <p:cNvPr id="357384" name="Text Box 2056"/>
          <p:cNvSpPr txBox="1">
            <a:spLocks noChangeArrowheads="1"/>
          </p:cNvSpPr>
          <p:nvPr/>
        </p:nvSpPr>
        <p:spPr bwMode="auto">
          <a:xfrm>
            <a:off x="3400425" y="2895600"/>
            <a:ext cx="5105400" cy="1938992"/>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2400" dirty="0" smtClean="0">
                <a:solidFill>
                  <a:srgbClr val="003399"/>
                </a:solidFill>
                <a:latin typeface="Arial" pitchFamily="34" charset="0"/>
                <a:cs typeface="Arial" pitchFamily="34" charset="0"/>
              </a:rPr>
              <a:t>The </a:t>
            </a:r>
            <a:r>
              <a:rPr lang="en-US" sz="2400" i="1" dirty="0">
                <a:solidFill>
                  <a:srgbClr val="00B050"/>
                </a:solidFill>
                <a:latin typeface="Arial" pitchFamily="34" charset="0"/>
                <a:cs typeface="Arial" pitchFamily="34" charset="0"/>
              </a:rPr>
              <a:t>County Business Patterns</a:t>
            </a:r>
            <a:r>
              <a:rPr lang="en-US" sz="2400" dirty="0">
                <a:solidFill>
                  <a:srgbClr val="003399"/>
                </a:solidFill>
                <a:latin typeface="Arial" pitchFamily="34" charset="0"/>
                <a:cs typeface="Arial" pitchFamily="34" charset="0"/>
              </a:rPr>
              <a:t> (CBP) program </a:t>
            </a:r>
            <a:r>
              <a:rPr lang="en-US" sz="2400" dirty="0" smtClean="0">
                <a:solidFill>
                  <a:srgbClr val="003399"/>
                </a:solidFill>
                <a:latin typeface="Arial" pitchFamily="34" charset="0"/>
                <a:cs typeface="Arial" pitchFamily="34" charset="0"/>
              </a:rPr>
              <a:t>provides data that she can use to better understand this industry, her competition, and her potential market. </a:t>
            </a:r>
          </a:p>
        </p:txBody>
      </p:sp>
      <p:sp>
        <p:nvSpPr>
          <p:cNvPr id="6" name="Slide Number Placeholder 5"/>
          <p:cNvSpPr>
            <a:spLocks noGrp="1"/>
          </p:cNvSpPr>
          <p:nvPr>
            <p:ph type="sldNum" sz="quarter" idx="12"/>
          </p:nvPr>
        </p:nvSpPr>
        <p:spPr/>
        <p:txBody>
          <a:bodyPr/>
          <a:lstStyle/>
          <a:p>
            <a:fld id="{8C6B5B77-4519-43AE-B0BC-D3C0E1CB2607}" type="slidenum">
              <a:rPr lang="en-US" smtClean="0">
                <a:solidFill>
                  <a:schemeClr val="tx1"/>
                </a:solidFill>
              </a:rPr>
              <a:pPr/>
              <a:t>8</a:t>
            </a:fld>
            <a:endParaRPr lang="en-US" dirty="0">
              <a:solidFill>
                <a:schemeClr val="tx1"/>
              </a:solidFill>
            </a:endParaRPr>
          </a:p>
        </p:txBody>
      </p:sp>
      <p:pic>
        <p:nvPicPr>
          <p:cNvPr id="7170" name="Picture 2" descr="C:\Documents and Settings\hait0001\Local Settings\Temporary Internet Files\Content.IE5\6GRK5405\MC9002371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406" y="2672271"/>
            <a:ext cx="2820994" cy="272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7591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57225" y="1574800"/>
            <a:ext cx="8004175" cy="774700"/>
          </a:xfrm>
          <a:prstGeom prst="rect">
            <a:avLst/>
          </a:prstGeom>
          <a:noFill/>
          <a:ln w="9525">
            <a:noFill/>
            <a:miter lim="800000"/>
            <a:headEnd/>
            <a:tailEnd/>
          </a:ln>
        </p:spPr>
        <p:txBody>
          <a:bodyPr>
            <a:spAutoFit/>
          </a:bodyPr>
          <a:lstStyle/>
          <a:p>
            <a:pPr eaLnBrk="0" hangingPunct="0">
              <a:lnSpc>
                <a:spcPct val="160000"/>
              </a:lnSpc>
            </a:pPr>
            <a:endParaRPr lang="en-US" sz="2800"/>
          </a:p>
        </p:txBody>
      </p:sp>
      <p:graphicFrame>
        <p:nvGraphicFramePr>
          <p:cNvPr id="4" name="Table 3"/>
          <p:cNvGraphicFramePr>
            <a:graphicFrameLocks noGrp="1"/>
          </p:cNvGraphicFramePr>
          <p:nvPr>
            <p:extLst>
              <p:ext uri="{D42A27DB-BD31-4B8C-83A1-F6EECF244321}">
                <p14:modId xmlns:p14="http://schemas.microsoft.com/office/powerpoint/2010/main" val="2351297009"/>
              </p:ext>
            </p:extLst>
          </p:nvPr>
        </p:nvGraphicFramePr>
        <p:xfrm>
          <a:off x="533400" y="381000"/>
          <a:ext cx="8128000" cy="5087276"/>
        </p:xfrm>
        <a:graphic>
          <a:graphicData uri="http://schemas.openxmlformats.org/drawingml/2006/table">
            <a:tbl>
              <a:tblPr/>
              <a:tblGrid>
                <a:gridCol w="1905000"/>
                <a:gridCol w="762000"/>
                <a:gridCol w="838200"/>
                <a:gridCol w="762000"/>
                <a:gridCol w="748496"/>
                <a:gridCol w="861671"/>
                <a:gridCol w="823089"/>
                <a:gridCol w="617316"/>
                <a:gridCol w="810228"/>
              </a:tblGrid>
              <a:tr h="578487">
                <a:tc gridSpan="6">
                  <a:txBody>
                    <a:bodyPr/>
                    <a:lstStyle/>
                    <a:p>
                      <a:pPr algn="l" fontAlgn="b"/>
                      <a:r>
                        <a:rPr lang="en-US" sz="2000" b="0" i="0" u="none" strike="noStrike" dirty="0">
                          <a:solidFill>
                            <a:srgbClr val="000000"/>
                          </a:solidFill>
                          <a:effectLst/>
                          <a:latin typeface="Calibri"/>
                        </a:rPr>
                        <a:t>Child day care services (NAICS 6244) in Hawaii: 2012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591620">
                <a:tc>
                  <a:txBody>
                    <a:bodyPr/>
                    <a:lstStyle/>
                    <a:p>
                      <a:pPr algn="ctr" fontAlgn="ctr"/>
                      <a:r>
                        <a:rPr lang="en-US" sz="1400" b="0" i="0" u="none" strike="noStrike">
                          <a:solidFill>
                            <a:srgbClr val="000000"/>
                          </a:solidFill>
                          <a:effectLst/>
                          <a:latin typeface="Calibri"/>
                        </a:rPr>
                        <a:t>Geographic area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Calibri"/>
                        </a:rPr>
                        <a:t>Number of establish-ments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Calibri"/>
                        </a:rPr>
                        <a:t>Paid employees for pay period including March 12 (number)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Calibri"/>
                        </a:rPr>
                        <a:t>First-quarter payroll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dirty="0">
                          <a:solidFill>
                            <a:srgbClr val="000000"/>
                          </a:solidFill>
                          <a:effectLst/>
                          <a:latin typeface="Calibri"/>
                        </a:rPr>
                        <a:t>Annual payroll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dirty="0">
                          <a:solidFill>
                            <a:srgbClr val="000000"/>
                          </a:solidFill>
                          <a:effectLst/>
                          <a:latin typeface="Calibri"/>
                        </a:rPr>
                        <a:t>Paid employees per establish-</a:t>
                      </a:r>
                      <a:r>
                        <a:rPr lang="en-US" sz="1400" b="0" i="0" u="none" strike="noStrike" dirty="0" err="1">
                          <a:solidFill>
                            <a:srgbClr val="000000"/>
                          </a:solidFill>
                          <a:effectLst/>
                          <a:latin typeface="Calibri"/>
                        </a:rPr>
                        <a:t>ment</a:t>
                      </a:r>
                      <a:endParaRPr lang="en-US" sz="14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Calibri"/>
                        </a:rPr>
                        <a:t>Annual payroll per employee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a:solidFill>
                            <a:srgbClr val="000000"/>
                          </a:solidFill>
                          <a:effectLst/>
                          <a:latin typeface="Calibri"/>
                        </a:rPr>
                        <a:t>Pop under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400" b="0" i="0" u="none" strike="noStrike">
                          <a:solidFill>
                            <a:srgbClr val="000000"/>
                          </a:solidFill>
                          <a:effectLst/>
                          <a:latin typeface="Calibri"/>
                        </a:rPr>
                        <a:t>Pop per establish-ment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70231">
                <a:tc>
                  <a:txBody>
                    <a:bodyPr/>
                    <a:lstStyle/>
                    <a:p>
                      <a:pPr algn="l" fontAlgn="b"/>
                      <a:r>
                        <a:rPr lang="en-US" sz="1400" b="1" i="0" u="none" strike="noStrike">
                          <a:solidFill>
                            <a:srgbClr val="000000"/>
                          </a:solidFill>
                          <a:effectLst/>
                          <a:latin typeface="Calibri"/>
                        </a:rPr>
                        <a:t>Hawaii</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233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2,655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12,512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50,862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11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19,157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effectLst/>
                          <a:latin typeface="Calibri"/>
                        </a:rPr>
                        <a:t>89,013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382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70231">
                <a:tc>
                  <a:txBody>
                    <a:bodyPr/>
                    <a:lstStyle/>
                    <a:p>
                      <a:pPr algn="l" fontAlgn="b"/>
                      <a:r>
                        <a:rPr lang="en-US" sz="1400" b="0" i="0" u="none" strike="noStrike">
                          <a:solidFill>
                            <a:srgbClr val="000000"/>
                          </a:solidFill>
                          <a:effectLst/>
                          <a:latin typeface="Calibri"/>
                        </a:rPr>
                        <a:t>Hawaii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30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e</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1,322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4,871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11,908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397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370231">
                <a:tc>
                  <a:txBody>
                    <a:bodyPr/>
                    <a:lstStyle/>
                    <a:p>
                      <a:pPr algn="l" fontAlgn="b"/>
                      <a:r>
                        <a:rPr lang="en-US" sz="1400" b="0" i="0" u="none" strike="noStrike">
                          <a:solidFill>
                            <a:srgbClr val="000000"/>
                          </a:solidFill>
                          <a:effectLst/>
                          <a:latin typeface="Calibri"/>
                        </a:rPr>
                        <a:t>Honolulu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161</a:t>
                      </a:r>
                    </a:p>
                  </a:txBody>
                  <a:tcPr marL="9525" marR="9525" marT="9525" marB="0" anchor="b">
                    <a:lnL>
                      <a:noFill/>
                    </a:lnL>
                    <a:lnR>
                      <a:noFill/>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2,039</a:t>
                      </a:r>
                    </a:p>
                  </a:txBody>
                  <a:tcPr marL="9525" marR="9525" marT="9525" marB="0" anchor="b">
                    <a:lnL>
                      <a:noFill/>
                    </a:lnL>
                    <a:lnR>
                      <a:noFill/>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10,076</a:t>
                      </a:r>
                    </a:p>
                  </a:txBody>
                  <a:tcPr marL="9525" marR="9525" marT="9525" marB="0" anchor="b">
                    <a:lnL>
                      <a:noFill/>
                    </a:lnL>
                    <a:lnR>
                      <a:noFill/>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41,458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20,333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62,694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400" b="0" i="0" u="none" strike="noStrike">
                          <a:solidFill>
                            <a:srgbClr val="000000"/>
                          </a:solidFill>
                          <a:effectLst/>
                          <a:latin typeface="Calibri"/>
                        </a:rPr>
                        <a:t>389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r>
              <a:tr h="370231">
                <a:tc>
                  <a:txBody>
                    <a:bodyPr/>
                    <a:lstStyle/>
                    <a:p>
                      <a:pPr algn="l" fontAlgn="b"/>
                      <a:r>
                        <a:rPr lang="en-US" sz="1400" b="0" i="0" u="none" strike="noStrike">
                          <a:solidFill>
                            <a:srgbClr val="000000"/>
                          </a:solidFill>
                          <a:effectLst/>
                          <a:latin typeface="Calibri"/>
                        </a:rPr>
                        <a:t>Kauai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13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98</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453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1,789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18,255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4,383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a:rPr>
                        <a:t>337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370231">
                <a:tc>
                  <a:txBody>
                    <a:bodyPr/>
                    <a:lstStyle/>
                    <a:p>
                      <a:pPr algn="l" fontAlgn="b"/>
                      <a:r>
                        <a:rPr lang="en-US" sz="1400" b="0" i="0" u="none" strike="noStrike">
                          <a:solidFill>
                            <a:srgbClr val="000000"/>
                          </a:solidFill>
                          <a:effectLst/>
                          <a:latin typeface="Calibri"/>
                        </a:rPr>
                        <a:t>Maui County, Hawaii</a:t>
                      </a:r>
                    </a:p>
                  </a:txBody>
                  <a:tcPr marL="171450"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211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661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2,744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13,005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10,028</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346</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091166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2592</TotalTime>
  <Words>3434</Words>
  <Application>Microsoft Office PowerPoint</Application>
  <PresentationFormat>On-screen Show (4:3)</PresentationFormat>
  <Paragraphs>882</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Questions</vt:lpstr>
      <vt:lpstr>Any other Questions:  andrew.w.hait@census.gov (301)763-6747   Thank You!</vt:lpstr>
    </vt:vector>
  </TitlesOfParts>
  <Company>U.S. 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johns225</dc:creator>
  <cp:lastModifiedBy>Andrew W Hait</cp:lastModifiedBy>
  <cp:revision>39</cp:revision>
  <cp:lastPrinted>2015-02-18T18:20:48Z</cp:lastPrinted>
  <dcterms:created xsi:type="dcterms:W3CDTF">2014-02-21T16:42:22Z</dcterms:created>
  <dcterms:modified xsi:type="dcterms:W3CDTF">2015-02-18T18:21:57Z</dcterms:modified>
</cp:coreProperties>
</file>