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 id="2147483661" r:id="rId2"/>
  </p:sldMasterIdLst>
  <p:notesMasterIdLst>
    <p:notesMasterId r:id="rId47"/>
  </p:notesMasterIdLst>
  <p:handoutMasterIdLst>
    <p:handoutMasterId r:id="rId48"/>
  </p:handoutMasterIdLst>
  <p:sldIdLst>
    <p:sldId id="256" r:id="rId3"/>
    <p:sldId id="257" r:id="rId4"/>
    <p:sldId id="390" r:id="rId5"/>
    <p:sldId id="391" r:id="rId6"/>
    <p:sldId id="352" r:id="rId7"/>
    <p:sldId id="361" r:id="rId8"/>
    <p:sldId id="386" r:id="rId9"/>
    <p:sldId id="369" r:id="rId10"/>
    <p:sldId id="370" r:id="rId11"/>
    <p:sldId id="377" r:id="rId12"/>
    <p:sldId id="378" r:id="rId13"/>
    <p:sldId id="379" r:id="rId14"/>
    <p:sldId id="354" r:id="rId15"/>
    <p:sldId id="380" r:id="rId16"/>
    <p:sldId id="365" r:id="rId17"/>
    <p:sldId id="389" r:id="rId18"/>
    <p:sldId id="387" r:id="rId19"/>
    <p:sldId id="371" r:id="rId20"/>
    <p:sldId id="393" r:id="rId21"/>
    <p:sldId id="372" r:id="rId22"/>
    <p:sldId id="388" r:id="rId23"/>
    <p:sldId id="373" r:id="rId24"/>
    <p:sldId id="374" r:id="rId25"/>
    <p:sldId id="375" r:id="rId26"/>
    <p:sldId id="376" r:id="rId27"/>
    <p:sldId id="408" r:id="rId28"/>
    <p:sldId id="409" r:id="rId29"/>
    <p:sldId id="359" r:id="rId30"/>
    <p:sldId id="366" r:id="rId31"/>
    <p:sldId id="356" r:id="rId32"/>
    <p:sldId id="402" r:id="rId33"/>
    <p:sldId id="404" r:id="rId34"/>
    <p:sldId id="394" r:id="rId35"/>
    <p:sldId id="395" r:id="rId36"/>
    <p:sldId id="396" r:id="rId37"/>
    <p:sldId id="398" r:id="rId38"/>
    <p:sldId id="405" r:id="rId39"/>
    <p:sldId id="406" r:id="rId40"/>
    <p:sldId id="407" r:id="rId41"/>
    <p:sldId id="401" r:id="rId42"/>
    <p:sldId id="382" r:id="rId43"/>
    <p:sldId id="384" r:id="rId44"/>
    <p:sldId id="339" r:id="rId45"/>
    <p:sldId id="340"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569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8" autoAdjust="0"/>
    <p:restoredTop sz="88606" autoAdjust="0"/>
  </p:normalViewPr>
  <p:slideViewPr>
    <p:cSldViewPr snapToGrid="0" snapToObjects="1">
      <p:cViewPr varScale="1">
        <p:scale>
          <a:sx n="97" d="100"/>
          <a:sy n="97" d="100"/>
        </p:scale>
        <p:origin x="37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it171oafs-oa03.boc.ad.census.gov\EPCD_SHARE\CTMP%20-%20SSPB\Hait\Presentations\SDC-CIC\Hair%20Salons%20Products%20Dat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Broad </a:t>
            </a:r>
            <a:r>
              <a:rPr lang="en-US" sz="1400" b="1" i="0" u="none" strike="noStrike" baseline="0" dirty="0">
                <a:effectLst/>
              </a:rPr>
              <a:t>Beauty Salon </a:t>
            </a:r>
            <a:r>
              <a:rPr lang="en-US" sz="1400" baseline="0" dirty="0"/>
              <a:t>Product Line </a:t>
            </a:r>
            <a:r>
              <a:rPr lang="en-US" sz="1400" dirty="0"/>
              <a:t>Receipts</a:t>
            </a:r>
            <a:r>
              <a:rPr lang="en-US" sz="1400" baseline="0" dirty="0"/>
              <a:t>: </a:t>
            </a:r>
            <a:r>
              <a:rPr lang="en-US" sz="1400" baseline="0" dirty="0" smtClean="0"/>
              <a:t>2007 </a:t>
            </a:r>
            <a:r>
              <a:rPr lang="en-US" sz="1400" dirty="0" smtClean="0"/>
              <a:t>($ </a:t>
            </a:r>
            <a:r>
              <a:rPr lang="en-US" sz="1400" dirty="0"/>
              <a:t>Millions)</a:t>
            </a:r>
          </a:p>
        </c:rich>
      </c:tx>
      <c:overlay val="0"/>
    </c:title>
    <c:autoTitleDeleted val="0"/>
    <c:plotArea>
      <c:layout/>
      <c:pieChart>
        <c:varyColors val="1"/>
        <c:ser>
          <c:idx val="0"/>
          <c:order val="0"/>
          <c:dLbls>
            <c:dLbl>
              <c:idx val="0"/>
              <c:layout>
                <c:manualLayout>
                  <c:x val="-0.12318162239377005"/>
                  <c:y val="-0.19592215267729829"/>
                </c:manualLayout>
              </c:layout>
              <c:spPr/>
              <c:txPr>
                <a:bodyPr/>
                <a:lstStyle/>
                <a:p>
                  <a:pPr>
                    <a:defRPr>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Sheet1!$B$4:$B$11</c:f>
              <c:strCache>
                <c:ptCount val="8"/>
                <c:pt idx="0">
                  <c:v>Hair care services</c:v>
                </c:pt>
                <c:pt idx="1">
                  <c:v>Resale of merchandise</c:v>
                </c:pt>
                <c:pt idx="2">
                  <c:v>Skin care services</c:v>
                </c:pt>
                <c:pt idx="3">
                  <c:v>Nail care services</c:v>
                </c:pt>
                <c:pt idx="4">
                  <c:v>Massage services</c:v>
                </c:pt>
                <c:pt idx="5">
                  <c:v>Rental of non-residential space</c:v>
                </c:pt>
                <c:pt idx="6">
                  <c:v>Hair removal services</c:v>
                </c:pt>
                <c:pt idx="7">
                  <c:v>Receipts for all other services </c:v>
                </c:pt>
              </c:strCache>
            </c:strRef>
          </c:cat>
          <c:val>
            <c:numRef>
              <c:f>Sheet1!$F$4:$F$11</c:f>
              <c:numCache>
                <c:formatCode>"$"#,##0</c:formatCode>
                <c:ptCount val="8"/>
                <c:pt idx="0">
                  <c:v>14747.446</c:v>
                </c:pt>
                <c:pt idx="1">
                  <c:v>1099.538</c:v>
                </c:pt>
                <c:pt idx="2">
                  <c:v>955.55700000000002</c:v>
                </c:pt>
                <c:pt idx="3">
                  <c:v>844.76599999999996</c:v>
                </c:pt>
                <c:pt idx="4">
                  <c:v>402.61399999999998</c:v>
                </c:pt>
                <c:pt idx="5">
                  <c:v>313.36399999999998</c:v>
                </c:pt>
                <c:pt idx="6">
                  <c:v>303.36500000000001</c:v>
                </c:pt>
                <c:pt idx="7">
                  <c:v>574.83100000000002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7389121451611389"/>
          <c:y val="0.25535188689085631"/>
          <c:w val="0.30871508734398456"/>
          <c:h val="0.66420912348338679"/>
        </c:manualLayout>
      </c:layout>
      <c:overlay val="0"/>
      <c:txPr>
        <a:bodyPr/>
        <a:lstStyle/>
        <a:p>
          <a:pPr rtl="0">
            <a:defRPr sz="900"/>
          </a:pPr>
          <a:endParaRPr lang="en-US"/>
        </a:p>
      </c:txPr>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n-US" sz="1400" b="1" i="0" baseline="0">
                <a:effectLst/>
              </a:rPr>
              <a:t>Detailed Beauty Salon Product Line Receipts: 2007 ($ Millions)</a:t>
            </a:r>
            <a:endParaRPr lang="en-US" sz="1400">
              <a:effectLst/>
            </a:endParaRPr>
          </a:p>
        </c:rich>
      </c:tx>
      <c:layout>
        <c:manualLayout>
          <c:xMode val="edge"/>
          <c:yMode val="edge"/>
          <c:x val="0.18944829937147317"/>
          <c:y val="3.3413073062156864E-2"/>
        </c:manualLayout>
      </c:layout>
      <c:overlay val="0"/>
    </c:title>
    <c:autoTitleDeleted val="0"/>
    <c:plotArea>
      <c:layout/>
      <c:pieChart>
        <c:varyColors val="1"/>
        <c:ser>
          <c:idx val="0"/>
          <c:order val="0"/>
          <c:tx>
            <c:strRef>
              <c:f>Sheet1!$F$2</c:f>
              <c:strCache>
                <c:ptCount val="1"/>
                <c:pt idx="0">
                  <c:v>Receipts / Revenue ($ Millions)</c:v>
                </c:pt>
              </c:strCache>
            </c:strRef>
          </c:tx>
          <c:dLbls>
            <c:dLbl>
              <c:idx val="0"/>
              <c:layout>
                <c:manualLayout>
                  <c:x val="-0.20963003062117236"/>
                  <c:y val="-5.5205842689985157E-2"/>
                </c:manualLayout>
              </c:layout>
              <c:spPr/>
              <c:txPr>
                <a:bodyPr/>
                <a:lstStyle/>
                <a:p>
                  <a:pPr>
                    <a:defRPr>
                      <a:solidFill>
                        <a:schemeClr val="bg1"/>
                      </a:solidFill>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dLbl>
              <c:idx val="1"/>
              <c:layout>
                <c:manualLayout>
                  <c:x val="0.21059951881014874"/>
                  <c:y val="-8.2084121989532521E-2"/>
                </c:manualLayout>
              </c:layout>
              <c:spPr/>
              <c:txPr>
                <a:bodyPr/>
                <a:lstStyle/>
                <a:p>
                  <a:pPr>
                    <a:defRPr>
                      <a:solidFill>
                        <a:schemeClr val="bg1"/>
                      </a:solidFill>
                    </a:defRPr>
                  </a:pPr>
                  <a:endParaRPr lang="en-US"/>
                </a:p>
              </c:txPr>
              <c:showLegendKey val="0"/>
              <c:showVal val="1"/>
              <c:showCatName val="1"/>
              <c:showSerName val="0"/>
              <c:showPercent val="1"/>
              <c:showBubbleSize val="0"/>
              <c:separator>
</c:separator>
              <c:extLst>
                <c:ext xmlns:c15="http://schemas.microsoft.com/office/drawing/2012/chart" uri="{CE6537A1-D6FC-4f65-9D91-7224C49458BB}"/>
              </c:extLst>
            </c:dLbl>
            <c:dLbl>
              <c:idx val="2"/>
              <c:layout>
                <c:manualLayout>
                  <c:x val="-0.11689303211374899"/>
                  <c:y val="0.28036495231730846"/>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3"/>
              <c:layout>
                <c:manualLayout>
                  <c:x val="-0.235055701582633"/>
                  <c:y val="0.13724945950407896"/>
                </c:manualLayout>
              </c:layout>
              <c:showLegendKey val="0"/>
              <c:showVal val="1"/>
              <c:showCatName val="1"/>
              <c:showSerName val="0"/>
              <c:showPercent val="1"/>
              <c:showBubbleSize val="0"/>
              <c:separator>
</c:separator>
              <c:extLst>
                <c:ext xmlns:c15="http://schemas.microsoft.com/office/drawing/2012/chart" uri="{CE6537A1-D6FC-4f65-9D91-7224C49458BB}"/>
              </c:extLst>
            </c:dLbl>
            <c:dLbl>
              <c:idx val="4"/>
              <c:layout>
                <c:manualLayout>
                  <c:x val="-0.363092180492598"/>
                  <c:y val="6.2485077576868156E-5"/>
                </c:manualLayout>
              </c:layout>
              <c:showLegendKey val="0"/>
              <c:showVal val="1"/>
              <c:showCatName val="1"/>
              <c:showSerName val="0"/>
              <c:showPercent val="1"/>
              <c:showBubbleSize val="0"/>
              <c:separator>
</c:separator>
              <c:extLst>
                <c:ext xmlns:c15="http://schemas.microsoft.com/office/drawing/2012/chart" uri="{CE6537A1-D6FC-4f65-9D91-7224C49458BB}"/>
              </c:extLst>
            </c:dLbl>
            <c:spPr>
              <a:noFill/>
              <a:ln>
                <a:noFill/>
              </a:ln>
              <a:effectLst/>
            </c:spPr>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Sheet1!$B$21:$B$25</c:f>
              <c:strCache>
                <c:ptCount val="5"/>
                <c:pt idx="0">
                  <c:v>Hair cuts</c:v>
                </c:pt>
                <c:pt idx="1">
                  <c:v>Hair coloring &amp; tinting</c:v>
                </c:pt>
                <c:pt idx="2">
                  <c:v>Hair styling</c:v>
                </c:pt>
                <c:pt idx="3">
                  <c:v>Perms</c:v>
                </c:pt>
                <c:pt idx="4">
                  <c:v>Other</c:v>
                </c:pt>
              </c:strCache>
            </c:strRef>
          </c:cat>
          <c:val>
            <c:numRef>
              <c:f>Sheet1!$F$21:$F$25</c:f>
              <c:numCache>
                <c:formatCode>"$"#,##0</c:formatCode>
                <c:ptCount val="5"/>
                <c:pt idx="0">
                  <c:v>8350.0450000000001</c:v>
                </c:pt>
                <c:pt idx="1">
                  <c:v>3722.9940000000001</c:v>
                </c:pt>
                <c:pt idx="2">
                  <c:v>1460.461</c:v>
                </c:pt>
                <c:pt idx="3">
                  <c:v>641.84199999999998</c:v>
                </c:pt>
                <c:pt idx="4">
                  <c:v>572.10400000000004</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solidFill>
      <a:schemeClr val="bg1"/>
    </a:solidFill>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975308641975308E-2"/>
          <c:y val="3.0866359269839369E-2"/>
          <c:w val="0.94598765432098764"/>
          <c:h val="0.91301298751227089"/>
        </c:manualLayout>
      </c:layout>
      <c:barChart>
        <c:barDir val="col"/>
        <c:grouping val="percentStacked"/>
        <c:varyColors val="0"/>
        <c:ser>
          <c:idx val="0"/>
          <c:order val="0"/>
          <c:tx>
            <c:strRef>
              <c:f>Sheet1!$B$1</c:f>
              <c:strCache>
                <c:ptCount val="1"/>
                <c:pt idx="0">
                  <c:v>Series 1</c:v>
                </c:pt>
              </c:strCache>
            </c:strRef>
          </c:tx>
          <c:spPr>
            <a:solidFill>
              <a:schemeClr val="tx2"/>
            </a:solidFill>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3052</c:v>
                </c:pt>
                <c:pt idx="1">
                  <c:v>3041</c:v>
                </c:pt>
                <c:pt idx="2">
                  <c:v>3031</c:v>
                </c:pt>
              </c:numCache>
            </c:numRef>
          </c:val>
        </c:ser>
        <c:ser>
          <c:idx val="1"/>
          <c:order val="1"/>
          <c:tx>
            <c:strRef>
              <c:f>Sheet1!$C$1</c:f>
              <c:strCache>
                <c:ptCount val="1"/>
                <c:pt idx="0">
                  <c:v>Series 2</c:v>
                </c:pt>
              </c:strCache>
            </c:strRef>
          </c:tx>
          <c:invertIfNegative val="0"/>
          <c:dPt>
            <c:idx val="0"/>
            <c:invertIfNegative val="0"/>
            <c:bubble3D val="0"/>
            <c:spPr>
              <a:solidFill>
                <a:schemeClr val="accent4"/>
              </a:solidFill>
            </c:spPr>
          </c:dPt>
          <c:dPt>
            <c:idx val="1"/>
            <c:invertIfNegative val="0"/>
            <c:bubble3D val="0"/>
            <c:spPr>
              <a:solidFill>
                <a:schemeClr val="accent6"/>
              </a:solidFill>
            </c:spPr>
          </c:dPt>
          <c:dPt>
            <c:idx val="2"/>
            <c:invertIfNegative val="0"/>
            <c:bubble3D val="0"/>
            <c:spPr>
              <a:solidFill>
                <a:schemeClr val="accent6"/>
              </a:solidFill>
            </c:spPr>
          </c:dPt>
          <c:cat>
            <c:strRef>
              <c:f>Sheet1!$A$2:$A$4</c:f>
              <c:strCache>
                <c:ptCount val="3"/>
                <c:pt idx="0">
                  <c:v>Category 1</c:v>
                </c:pt>
                <c:pt idx="1">
                  <c:v>Category 2</c:v>
                </c:pt>
                <c:pt idx="2">
                  <c:v>Category 3</c:v>
                </c:pt>
              </c:strCache>
            </c:strRef>
          </c:cat>
          <c:val>
            <c:numRef>
              <c:f>Sheet1!$C$2:$C$4</c:f>
              <c:numCache>
                <c:formatCode>General</c:formatCode>
                <c:ptCount val="3"/>
                <c:pt idx="0">
                  <c:v>12340</c:v>
                </c:pt>
                <c:pt idx="1">
                  <c:v>14854</c:v>
                </c:pt>
                <c:pt idx="2">
                  <c:v>16360</c:v>
                </c:pt>
              </c:numCache>
            </c:numRef>
          </c:val>
        </c:ser>
        <c:ser>
          <c:idx val="2"/>
          <c:order val="2"/>
          <c:tx>
            <c:strRef>
              <c:f>Sheet1!$D$1</c:f>
              <c:strCache>
                <c:ptCount val="1"/>
                <c:pt idx="0">
                  <c:v>Series 3</c:v>
                </c:pt>
              </c:strCache>
            </c:strRef>
          </c:tx>
          <c:invertIfNegative val="0"/>
          <c:dPt>
            <c:idx val="0"/>
            <c:invertIfNegative val="0"/>
            <c:bubble3D val="0"/>
            <c:spPr>
              <a:solidFill>
                <a:schemeClr val="accent3"/>
              </a:solidFill>
            </c:spPr>
          </c:dPt>
          <c:dPt>
            <c:idx val="1"/>
            <c:invertIfNegative val="0"/>
            <c:bubble3D val="0"/>
            <c:spPr>
              <a:solidFill>
                <a:schemeClr val="accent5"/>
              </a:solidFill>
            </c:spPr>
          </c:dPt>
          <c:dPt>
            <c:idx val="2"/>
            <c:invertIfNegative val="0"/>
            <c:bubble3D val="0"/>
            <c:spPr>
              <a:solidFill>
                <a:schemeClr val="accent5"/>
              </a:solidFill>
            </c:spPr>
          </c:dPt>
          <c:cat>
            <c:strRef>
              <c:f>Sheet1!$A$2:$A$4</c:f>
              <c:strCache>
                <c:ptCount val="3"/>
                <c:pt idx="0">
                  <c:v>Category 1</c:v>
                </c:pt>
                <c:pt idx="1">
                  <c:v>Category 2</c:v>
                </c:pt>
                <c:pt idx="2">
                  <c:v>Category 3</c:v>
                </c:pt>
              </c:strCache>
            </c:strRef>
          </c:cat>
          <c:val>
            <c:numRef>
              <c:f>Sheet1!$D$2:$D$4</c:f>
              <c:numCache>
                <c:formatCode>General</c:formatCode>
                <c:ptCount val="3"/>
                <c:pt idx="0">
                  <c:v>16807</c:v>
                </c:pt>
                <c:pt idx="1">
                  <c:v>16734</c:v>
                </c:pt>
                <c:pt idx="2">
                  <c:v>17202</c:v>
                </c:pt>
              </c:numCache>
            </c:numRef>
          </c:val>
        </c:ser>
        <c:ser>
          <c:idx val="3"/>
          <c:order val="3"/>
          <c:tx>
            <c:strRef>
              <c:f>Sheet1!$E$1</c:f>
              <c:strCache>
                <c:ptCount val="1"/>
                <c:pt idx="0">
                  <c:v>Series 4</c:v>
                </c:pt>
              </c:strCache>
            </c:strRef>
          </c:tx>
          <c:invertIfNegative val="0"/>
          <c:dPt>
            <c:idx val="0"/>
            <c:invertIfNegative val="0"/>
            <c:bubble3D val="0"/>
            <c:spPr>
              <a:solidFill>
                <a:schemeClr val="accent5"/>
              </a:solidFill>
            </c:spPr>
          </c:dPt>
          <c:dPt>
            <c:idx val="1"/>
            <c:invertIfNegative val="0"/>
            <c:bubble3D val="0"/>
            <c:spPr>
              <a:solidFill>
                <a:schemeClr val="accent3"/>
              </a:solidFill>
            </c:spPr>
          </c:dPt>
          <c:dPt>
            <c:idx val="2"/>
            <c:invertIfNegative val="0"/>
            <c:bubble3D val="0"/>
            <c:spPr>
              <a:solidFill>
                <a:schemeClr val="accent3"/>
              </a:solidFill>
            </c:spPr>
          </c:dPt>
          <c:cat>
            <c:strRef>
              <c:f>Sheet1!$A$2:$A$4</c:f>
              <c:strCache>
                <c:ptCount val="3"/>
                <c:pt idx="0">
                  <c:v>Category 1</c:v>
                </c:pt>
                <c:pt idx="1">
                  <c:v>Category 2</c:v>
                </c:pt>
                <c:pt idx="2">
                  <c:v>Category 3</c:v>
                </c:pt>
              </c:strCache>
            </c:strRef>
          </c:cat>
          <c:val>
            <c:numRef>
              <c:f>Sheet1!$E$2:$E$4</c:f>
              <c:numCache>
                <c:formatCode>General</c:formatCode>
                <c:ptCount val="3"/>
                <c:pt idx="0">
                  <c:v>17202</c:v>
                </c:pt>
                <c:pt idx="1">
                  <c:v>19076</c:v>
                </c:pt>
                <c:pt idx="2">
                  <c:v>19519</c:v>
                </c:pt>
              </c:numCache>
            </c:numRef>
          </c:val>
        </c:ser>
        <c:ser>
          <c:idx val="4"/>
          <c:order val="4"/>
          <c:tx>
            <c:strRef>
              <c:f>Sheet1!$F$1</c:f>
              <c:strCache>
                <c:ptCount val="1"/>
                <c:pt idx="0">
                  <c:v>Series 5</c:v>
                </c:pt>
              </c:strCache>
            </c:strRef>
          </c:tx>
          <c:invertIfNegative val="0"/>
          <c:dPt>
            <c:idx val="0"/>
            <c:invertIfNegative val="0"/>
            <c:bubble3D val="0"/>
            <c:spPr>
              <a:solidFill>
                <a:schemeClr val="accent6"/>
              </a:solidFill>
            </c:spPr>
          </c:dPt>
          <c:dPt>
            <c:idx val="1"/>
            <c:invertIfNegative val="0"/>
            <c:bubble3D val="0"/>
            <c:spPr>
              <a:solidFill>
                <a:schemeClr val="accent4"/>
              </a:solidFill>
            </c:spPr>
          </c:dPt>
          <c:dPt>
            <c:idx val="2"/>
            <c:invertIfNegative val="0"/>
            <c:bubble3D val="0"/>
            <c:spPr>
              <a:solidFill>
                <a:schemeClr val="accent4"/>
              </a:solidFill>
            </c:spPr>
          </c:dPt>
          <c:cat>
            <c:strRef>
              <c:f>Sheet1!$A$2:$A$4</c:f>
              <c:strCache>
                <c:ptCount val="3"/>
                <c:pt idx="0">
                  <c:v>Category 1</c:v>
                </c:pt>
                <c:pt idx="1">
                  <c:v>Category 2</c:v>
                </c:pt>
                <c:pt idx="2">
                  <c:v>Category 3</c:v>
                </c:pt>
              </c:strCache>
            </c:strRef>
          </c:cat>
          <c:val>
            <c:numRef>
              <c:f>Sheet1!$F$2:$F$4</c:f>
              <c:numCache>
                <c:formatCode>General</c:formatCode>
                <c:ptCount val="3"/>
                <c:pt idx="0">
                  <c:v>67355</c:v>
                </c:pt>
                <c:pt idx="1">
                  <c:v>28078</c:v>
                </c:pt>
                <c:pt idx="2">
                  <c:v>38266</c:v>
                </c:pt>
              </c:numCache>
            </c:numRef>
          </c:val>
        </c:ser>
        <c:dLbls>
          <c:showLegendKey val="0"/>
          <c:showVal val="0"/>
          <c:showCatName val="0"/>
          <c:showSerName val="0"/>
          <c:showPercent val="0"/>
          <c:showBubbleSize val="0"/>
        </c:dLbls>
        <c:gapWidth val="150"/>
        <c:overlap val="100"/>
        <c:axId val="428734712"/>
        <c:axId val="428731968"/>
      </c:barChart>
      <c:catAx>
        <c:axId val="428734712"/>
        <c:scaling>
          <c:orientation val="minMax"/>
        </c:scaling>
        <c:delete val="1"/>
        <c:axPos val="b"/>
        <c:numFmt formatCode="General" sourceLinked="0"/>
        <c:majorTickMark val="out"/>
        <c:minorTickMark val="none"/>
        <c:tickLblPos val="nextTo"/>
        <c:crossAx val="428731968"/>
        <c:crosses val="autoZero"/>
        <c:auto val="1"/>
        <c:lblAlgn val="ctr"/>
        <c:lblOffset val="100"/>
        <c:noMultiLvlLbl val="0"/>
      </c:catAx>
      <c:valAx>
        <c:axId val="428731968"/>
        <c:scaling>
          <c:orientation val="minMax"/>
        </c:scaling>
        <c:delete val="1"/>
        <c:axPos val="l"/>
        <c:numFmt formatCode="0%" sourceLinked="1"/>
        <c:majorTickMark val="out"/>
        <c:minorTickMark val="none"/>
        <c:tickLblPos val="nextTo"/>
        <c:crossAx val="428734712"/>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C6A96F-A00A-4F09-AF41-EB2233B20FBC}" type="doc">
      <dgm:prSet loTypeId="urn:microsoft.com/office/officeart/2005/8/layout/hierarchy1" loCatId="hierarchy" qsTypeId="urn:microsoft.com/office/officeart/2005/8/quickstyle/simple2" qsCatId="simple" csTypeId="urn:microsoft.com/office/officeart/2005/8/colors/accent1_2" csCatId="accent1" phldr="1"/>
      <dgm:spPr/>
      <dgm:t>
        <a:bodyPr/>
        <a:lstStyle/>
        <a:p>
          <a:endParaRPr lang="en-US"/>
        </a:p>
      </dgm:t>
    </dgm:pt>
    <dgm:pt modelId="{7B50CA93-E8CC-4F8B-9A7F-490FDF2C51F9}">
      <dgm:prSet phldrT="[Text]"/>
      <dgm:spPr>
        <a:ln>
          <a:solidFill>
            <a:srgbClr val="002060"/>
          </a:solidFill>
        </a:ln>
      </dgm:spPr>
      <dgm:t>
        <a:bodyPr/>
        <a:lstStyle/>
        <a:p>
          <a:r>
            <a:rPr lang="en-US" dirty="0" smtClean="0">
              <a:solidFill>
                <a:srgbClr val="002060"/>
              </a:solidFill>
              <a:latin typeface="Arial" panose="020B0604020202020204" pitchFamily="34" charset="0"/>
              <a:cs typeface="Arial" panose="020B0604020202020204" pitchFamily="34" charset="0"/>
            </a:rPr>
            <a:t>90,106</a:t>
          </a:r>
        </a:p>
        <a:p>
          <a:r>
            <a:rPr lang="en-US" dirty="0" smtClean="0">
              <a:solidFill>
                <a:srgbClr val="002060"/>
              </a:solidFill>
              <a:latin typeface="Arial" panose="020B0604020202020204" pitchFamily="34" charset="0"/>
              <a:cs typeface="Arial" panose="020B0604020202020204" pitchFamily="34" charset="0"/>
            </a:rPr>
            <a:t>Government Organizations</a:t>
          </a:r>
          <a:endParaRPr lang="en-US" dirty="0">
            <a:solidFill>
              <a:srgbClr val="002060"/>
            </a:solidFill>
            <a:latin typeface="Arial" panose="020B0604020202020204" pitchFamily="34" charset="0"/>
            <a:cs typeface="Arial" panose="020B0604020202020204" pitchFamily="34" charset="0"/>
          </a:endParaRPr>
        </a:p>
      </dgm:t>
    </dgm:pt>
    <dgm:pt modelId="{0B24A82D-F676-4E3A-B278-A209B20A4C48}" type="parTrans" cxnId="{9ECC9D89-B984-4BF5-9E68-B94E4352D614}">
      <dgm:prSet/>
      <dgm:spPr/>
      <dgm:t>
        <a:bodyPr/>
        <a:lstStyle/>
        <a:p>
          <a:endParaRPr lang="en-US"/>
        </a:p>
      </dgm:t>
    </dgm:pt>
    <dgm:pt modelId="{DDD148A6-F9F5-4EDB-8442-969A1E7A4613}" type="sibTrans" cxnId="{9ECC9D89-B984-4BF5-9E68-B94E4352D614}">
      <dgm:prSet/>
      <dgm:spPr/>
      <dgm:t>
        <a:bodyPr/>
        <a:lstStyle/>
        <a:p>
          <a:endParaRPr lang="en-US"/>
        </a:p>
      </dgm:t>
    </dgm:pt>
    <dgm:pt modelId="{1ABBD810-CD2B-4C5B-918B-B2CF2DA96CE4}">
      <dgm:prSet phldrT="[Text]"/>
      <dgm:spPr>
        <a:ln>
          <a:solidFill>
            <a:srgbClr val="002060"/>
          </a:solidFill>
        </a:ln>
      </dgm:spPr>
      <dgm:t>
        <a:bodyPr/>
        <a:lstStyle/>
        <a:p>
          <a:r>
            <a:rPr lang="en-US" dirty="0" smtClean="0">
              <a:solidFill>
                <a:srgbClr val="002060"/>
              </a:solidFill>
              <a:latin typeface="Arial" panose="020B0604020202020204" pitchFamily="34" charset="0"/>
              <a:cs typeface="Arial" panose="020B0604020202020204" pitchFamily="34" charset="0"/>
            </a:rPr>
            <a:t>90,056</a:t>
          </a:r>
        </a:p>
        <a:p>
          <a:r>
            <a:rPr lang="en-US" dirty="0" smtClean="0">
              <a:solidFill>
                <a:srgbClr val="002060"/>
              </a:solidFill>
              <a:latin typeface="Arial" panose="020B0604020202020204" pitchFamily="34" charset="0"/>
              <a:cs typeface="Arial" panose="020B0604020202020204" pitchFamily="34" charset="0"/>
            </a:rPr>
            <a:t>Local Governments</a:t>
          </a:r>
          <a:endParaRPr lang="en-US" dirty="0">
            <a:solidFill>
              <a:srgbClr val="002060"/>
            </a:solidFill>
            <a:latin typeface="Arial" panose="020B0604020202020204" pitchFamily="34" charset="0"/>
            <a:cs typeface="Arial" panose="020B0604020202020204" pitchFamily="34" charset="0"/>
          </a:endParaRPr>
        </a:p>
      </dgm:t>
    </dgm:pt>
    <dgm:pt modelId="{61625F8E-493C-4525-AEA3-B3B7C11CE864}" type="parTrans" cxnId="{95A05D19-0C81-4C5C-B649-86C71C89DBD2}">
      <dgm:prSet/>
      <dgm:spPr>
        <a:ln>
          <a:solidFill>
            <a:srgbClr val="002060"/>
          </a:solidFill>
        </a:ln>
      </dgm:spPr>
      <dgm:t>
        <a:bodyPr/>
        <a:lstStyle/>
        <a:p>
          <a:endParaRPr lang="en-US" dirty="0">
            <a:solidFill>
              <a:srgbClr val="002060"/>
            </a:solidFill>
            <a:latin typeface="Arial" panose="020B0604020202020204" pitchFamily="34" charset="0"/>
            <a:cs typeface="Arial" panose="020B0604020202020204" pitchFamily="34" charset="0"/>
          </a:endParaRPr>
        </a:p>
      </dgm:t>
    </dgm:pt>
    <dgm:pt modelId="{52CB9885-5579-4637-B4F8-FCE1B268BC6A}" type="sibTrans" cxnId="{95A05D19-0C81-4C5C-B649-86C71C89DBD2}">
      <dgm:prSet/>
      <dgm:spPr/>
      <dgm:t>
        <a:bodyPr/>
        <a:lstStyle/>
        <a:p>
          <a:endParaRPr lang="en-US"/>
        </a:p>
      </dgm:t>
    </dgm:pt>
    <dgm:pt modelId="{1D1E4B67-4E11-47E8-815F-76E53AF84DE0}">
      <dgm:prSet phldrT="[Text]"/>
      <dgm:spPr>
        <a:ln>
          <a:solidFill>
            <a:srgbClr val="002060"/>
          </a:solidFill>
        </a:ln>
      </dgm:spPr>
      <dgm:t>
        <a:bodyPr/>
        <a:lstStyle/>
        <a:p>
          <a:r>
            <a:rPr lang="en-US" dirty="0" smtClean="0">
              <a:solidFill>
                <a:srgbClr val="002060"/>
              </a:solidFill>
              <a:latin typeface="Arial" panose="020B0604020202020204" pitchFamily="34" charset="0"/>
              <a:cs typeface="Arial" panose="020B0604020202020204" pitchFamily="34" charset="0"/>
            </a:rPr>
            <a:t>38,910</a:t>
          </a:r>
        </a:p>
        <a:p>
          <a:r>
            <a:rPr lang="en-US" dirty="0" smtClean="0">
              <a:solidFill>
                <a:srgbClr val="002060"/>
              </a:solidFill>
              <a:latin typeface="Arial" panose="020B0604020202020204" pitchFamily="34" charset="0"/>
              <a:cs typeface="Arial" panose="020B0604020202020204" pitchFamily="34" charset="0"/>
            </a:rPr>
            <a:t>General Purpose Governments</a:t>
          </a:r>
          <a:endParaRPr lang="en-US" dirty="0">
            <a:solidFill>
              <a:srgbClr val="002060"/>
            </a:solidFill>
            <a:latin typeface="Arial" panose="020B0604020202020204" pitchFamily="34" charset="0"/>
            <a:cs typeface="Arial" panose="020B0604020202020204" pitchFamily="34" charset="0"/>
          </a:endParaRPr>
        </a:p>
      </dgm:t>
    </dgm:pt>
    <dgm:pt modelId="{BCCBF216-76E2-48ED-98EA-414DD554DC9E}" type="parTrans" cxnId="{19F4F958-0819-4B3C-A10B-70B299343282}">
      <dgm:prSet/>
      <dgm:spPr>
        <a:ln>
          <a:solidFill>
            <a:srgbClr val="002060"/>
          </a:solidFill>
        </a:ln>
      </dgm:spPr>
      <dgm:t>
        <a:bodyPr/>
        <a:lstStyle/>
        <a:p>
          <a:endParaRPr lang="en-US" dirty="0">
            <a:solidFill>
              <a:srgbClr val="002060"/>
            </a:solidFill>
            <a:latin typeface="Arial" panose="020B0604020202020204" pitchFamily="34" charset="0"/>
            <a:cs typeface="Arial" panose="020B0604020202020204" pitchFamily="34" charset="0"/>
          </a:endParaRPr>
        </a:p>
      </dgm:t>
    </dgm:pt>
    <dgm:pt modelId="{8A38F217-F879-4429-B4D0-69FF592DBF4A}" type="sibTrans" cxnId="{19F4F958-0819-4B3C-A10B-70B299343282}">
      <dgm:prSet/>
      <dgm:spPr/>
      <dgm:t>
        <a:bodyPr/>
        <a:lstStyle/>
        <a:p>
          <a:endParaRPr lang="en-US"/>
        </a:p>
      </dgm:t>
    </dgm:pt>
    <dgm:pt modelId="{6D8A96D8-A3A1-42F9-9589-C2BF02D5E4DD}">
      <dgm:prSet phldrT="[Text]"/>
      <dgm:spPr>
        <a:ln>
          <a:solidFill>
            <a:srgbClr val="002060"/>
          </a:solidFill>
        </a:ln>
      </dgm:spPr>
      <dgm:t>
        <a:bodyPr/>
        <a:lstStyle/>
        <a:p>
          <a:r>
            <a:rPr lang="en-US" dirty="0" smtClean="0">
              <a:solidFill>
                <a:srgbClr val="002060"/>
              </a:solidFill>
              <a:latin typeface="Arial" panose="020B0604020202020204" pitchFamily="34" charset="0"/>
              <a:cs typeface="Arial" panose="020B0604020202020204" pitchFamily="34" charset="0"/>
            </a:rPr>
            <a:t>51,146</a:t>
          </a:r>
        </a:p>
        <a:p>
          <a:r>
            <a:rPr lang="en-US" dirty="0" smtClean="0">
              <a:solidFill>
                <a:srgbClr val="002060"/>
              </a:solidFill>
              <a:latin typeface="Arial" panose="020B0604020202020204" pitchFamily="34" charset="0"/>
              <a:cs typeface="Arial" panose="020B0604020202020204" pitchFamily="34" charset="0"/>
            </a:rPr>
            <a:t>Special Purpose Governments</a:t>
          </a:r>
          <a:endParaRPr lang="en-US" dirty="0">
            <a:solidFill>
              <a:srgbClr val="002060"/>
            </a:solidFill>
            <a:latin typeface="Arial" panose="020B0604020202020204" pitchFamily="34" charset="0"/>
            <a:cs typeface="Arial" panose="020B0604020202020204" pitchFamily="34" charset="0"/>
          </a:endParaRPr>
        </a:p>
      </dgm:t>
    </dgm:pt>
    <dgm:pt modelId="{66A70F8A-06BC-47E9-9F16-48C790BBCEEE}" type="parTrans" cxnId="{2CD57B89-300A-43B2-9E6C-EE477CA9DDBF}">
      <dgm:prSet/>
      <dgm:spPr>
        <a:ln>
          <a:solidFill>
            <a:srgbClr val="002060"/>
          </a:solidFill>
        </a:ln>
      </dgm:spPr>
      <dgm:t>
        <a:bodyPr/>
        <a:lstStyle/>
        <a:p>
          <a:endParaRPr lang="en-US" dirty="0">
            <a:solidFill>
              <a:srgbClr val="002060"/>
            </a:solidFill>
            <a:latin typeface="Arial" panose="020B0604020202020204" pitchFamily="34" charset="0"/>
            <a:cs typeface="Arial" panose="020B0604020202020204" pitchFamily="34" charset="0"/>
          </a:endParaRPr>
        </a:p>
      </dgm:t>
    </dgm:pt>
    <dgm:pt modelId="{4312F44D-7CDA-4EB2-AA8F-18D6B8914FD9}" type="sibTrans" cxnId="{2CD57B89-300A-43B2-9E6C-EE477CA9DDBF}">
      <dgm:prSet/>
      <dgm:spPr/>
      <dgm:t>
        <a:bodyPr/>
        <a:lstStyle/>
        <a:p>
          <a:endParaRPr lang="en-US"/>
        </a:p>
      </dgm:t>
    </dgm:pt>
    <dgm:pt modelId="{6ED9EEFC-5EB6-4BC5-AC49-6950E69FB562}">
      <dgm:prSet phldrT="[Text]"/>
      <dgm:spPr>
        <a:ln>
          <a:solidFill>
            <a:srgbClr val="002060"/>
          </a:solidFill>
        </a:ln>
      </dgm:spPr>
      <dgm:t>
        <a:bodyPr/>
        <a:lstStyle/>
        <a:p>
          <a:r>
            <a:rPr lang="en-US" dirty="0" smtClean="0">
              <a:solidFill>
                <a:srgbClr val="002060"/>
              </a:solidFill>
              <a:latin typeface="Arial" panose="020B0604020202020204" pitchFamily="34" charset="0"/>
              <a:cs typeface="Arial" panose="020B0604020202020204" pitchFamily="34" charset="0"/>
            </a:rPr>
            <a:t>50 </a:t>
          </a:r>
        </a:p>
        <a:p>
          <a:r>
            <a:rPr lang="en-US" dirty="0" smtClean="0">
              <a:solidFill>
                <a:srgbClr val="002060"/>
              </a:solidFill>
              <a:latin typeface="Arial" panose="020B0604020202020204" pitchFamily="34" charset="0"/>
              <a:cs typeface="Arial" panose="020B0604020202020204" pitchFamily="34" charset="0"/>
            </a:rPr>
            <a:t>State Governments</a:t>
          </a:r>
          <a:endParaRPr lang="en-US" dirty="0">
            <a:solidFill>
              <a:srgbClr val="002060"/>
            </a:solidFill>
            <a:latin typeface="Arial" panose="020B0604020202020204" pitchFamily="34" charset="0"/>
            <a:cs typeface="Arial" panose="020B0604020202020204" pitchFamily="34" charset="0"/>
          </a:endParaRPr>
        </a:p>
      </dgm:t>
    </dgm:pt>
    <dgm:pt modelId="{A450C205-20A0-405E-A8FE-2E2900F336E1}" type="parTrans" cxnId="{2EFE17EB-C331-47F1-A1D0-70E2F0F5AD53}">
      <dgm:prSet/>
      <dgm:spPr>
        <a:ln>
          <a:solidFill>
            <a:srgbClr val="002060"/>
          </a:solidFill>
        </a:ln>
      </dgm:spPr>
      <dgm:t>
        <a:bodyPr/>
        <a:lstStyle/>
        <a:p>
          <a:endParaRPr lang="en-US" dirty="0">
            <a:solidFill>
              <a:srgbClr val="002060"/>
            </a:solidFill>
            <a:latin typeface="Arial" panose="020B0604020202020204" pitchFamily="34" charset="0"/>
            <a:cs typeface="Arial" panose="020B0604020202020204" pitchFamily="34" charset="0"/>
          </a:endParaRPr>
        </a:p>
      </dgm:t>
    </dgm:pt>
    <dgm:pt modelId="{7DE0F86E-AC3A-4ED9-9342-9B6CF0FA7DAA}" type="sibTrans" cxnId="{2EFE17EB-C331-47F1-A1D0-70E2F0F5AD53}">
      <dgm:prSet/>
      <dgm:spPr/>
      <dgm:t>
        <a:bodyPr/>
        <a:lstStyle/>
        <a:p>
          <a:endParaRPr lang="en-US"/>
        </a:p>
      </dgm:t>
    </dgm:pt>
    <dgm:pt modelId="{3D9FDCC6-DCE0-4147-B01B-8813DDC64003}">
      <dgm:prSet/>
      <dgm:spPr>
        <a:ln>
          <a:solidFill>
            <a:srgbClr val="002060"/>
          </a:solidFill>
        </a:ln>
      </dgm:spPr>
      <dgm:t>
        <a:bodyPr/>
        <a:lstStyle/>
        <a:p>
          <a:r>
            <a:rPr lang="en-US" dirty="0" smtClean="0">
              <a:solidFill>
                <a:srgbClr val="002060"/>
              </a:solidFill>
              <a:latin typeface="Arial" panose="020B0604020202020204" pitchFamily="34" charset="0"/>
              <a:cs typeface="Arial" panose="020B0604020202020204" pitchFamily="34" charset="0"/>
            </a:rPr>
            <a:t>3,031</a:t>
          </a:r>
        </a:p>
        <a:p>
          <a:r>
            <a:rPr lang="en-US" dirty="0" smtClean="0">
              <a:solidFill>
                <a:srgbClr val="002060"/>
              </a:solidFill>
              <a:latin typeface="Arial" panose="020B0604020202020204" pitchFamily="34" charset="0"/>
              <a:cs typeface="Arial" panose="020B0604020202020204" pitchFamily="34" charset="0"/>
            </a:rPr>
            <a:t>Counties</a:t>
          </a:r>
          <a:endParaRPr lang="en-US" dirty="0">
            <a:solidFill>
              <a:srgbClr val="002060"/>
            </a:solidFill>
            <a:latin typeface="Arial" panose="020B0604020202020204" pitchFamily="34" charset="0"/>
            <a:cs typeface="Arial" panose="020B0604020202020204" pitchFamily="34" charset="0"/>
          </a:endParaRPr>
        </a:p>
      </dgm:t>
    </dgm:pt>
    <dgm:pt modelId="{E2FE4860-8DF7-4C95-8C29-95CB976D136C}" type="parTrans" cxnId="{A33B81F5-AFCD-44C9-AAAF-82C0D0C18195}">
      <dgm:prSet/>
      <dgm:spPr>
        <a:ln>
          <a:solidFill>
            <a:srgbClr val="002060"/>
          </a:solidFill>
        </a:ln>
      </dgm:spPr>
      <dgm:t>
        <a:bodyPr/>
        <a:lstStyle/>
        <a:p>
          <a:endParaRPr lang="en-US" dirty="0">
            <a:solidFill>
              <a:srgbClr val="002060"/>
            </a:solidFill>
            <a:latin typeface="Arial" panose="020B0604020202020204" pitchFamily="34" charset="0"/>
            <a:cs typeface="Arial" panose="020B0604020202020204" pitchFamily="34" charset="0"/>
          </a:endParaRPr>
        </a:p>
      </dgm:t>
    </dgm:pt>
    <dgm:pt modelId="{E3CB8F6C-0DDB-4995-97E3-AA6366E4480E}" type="sibTrans" cxnId="{A33B81F5-AFCD-44C9-AAAF-82C0D0C18195}">
      <dgm:prSet/>
      <dgm:spPr/>
      <dgm:t>
        <a:bodyPr/>
        <a:lstStyle/>
        <a:p>
          <a:endParaRPr lang="en-US"/>
        </a:p>
      </dgm:t>
    </dgm:pt>
    <dgm:pt modelId="{AA036EC4-48C1-4F65-BF8E-1A11DBBFF9F9}">
      <dgm:prSet/>
      <dgm:spPr>
        <a:ln>
          <a:solidFill>
            <a:srgbClr val="002060"/>
          </a:solidFill>
        </a:ln>
      </dgm:spPr>
      <dgm:t>
        <a:bodyPr/>
        <a:lstStyle/>
        <a:p>
          <a:r>
            <a:rPr lang="en-US" dirty="0" smtClean="0">
              <a:solidFill>
                <a:srgbClr val="002060"/>
              </a:solidFill>
              <a:latin typeface="Arial" panose="020B0604020202020204" pitchFamily="34" charset="0"/>
              <a:cs typeface="Arial" panose="020B0604020202020204" pitchFamily="34" charset="0"/>
            </a:rPr>
            <a:t>19,519</a:t>
          </a:r>
        </a:p>
        <a:p>
          <a:r>
            <a:rPr lang="en-US" dirty="0" smtClean="0">
              <a:solidFill>
                <a:srgbClr val="002060"/>
              </a:solidFill>
              <a:latin typeface="Arial" panose="020B0604020202020204" pitchFamily="34" charset="0"/>
              <a:cs typeface="Arial" panose="020B0604020202020204" pitchFamily="34" charset="0"/>
            </a:rPr>
            <a:t>Cities</a:t>
          </a:r>
          <a:endParaRPr lang="en-US" dirty="0">
            <a:solidFill>
              <a:srgbClr val="002060"/>
            </a:solidFill>
            <a:latin typeface="Arial" panose="020B0604020202020204" pitchFamily="34" charset="0"/>
            <a:cs typeface="Arial" panose="020B0604020202020204" pitchFamily="34" charset="0"/>
          </a:endParaRPr>
        </a:p>
      </dgm:t>
    </dgm:pt>
    <dgm:pt modelId="{4953A143-177D-4B2F-B808-9F6C907EB72D}" type="parTrans" cxnId="{CB2DB5BE-CF45-4324-AB30-B9BA1BB4EECF}">
      <dgm:prSet/>
      <dgm:spPr>
        <a:ln>
          <a:solidFill>
            <a:srgbClr val="002060"/>
          </a:solidFill>
        </a:ln>
      </dgm:spPr>
      <dgm:t>
        <a:bodyPr/>
        <a:lstStyle/>
        <a:p>
          <a:endParaRPr lang="en-US" dirty="0">
            <a:solidFill>
              <a:srgbClr val="002060"/>
            </a:solidFill>
            <a:latin typeface="Arial" panose="020B0604020202020204" pitchFamily="34" charset="0"/>
            <a:cs typeface="Arial" panose="020B0604020202020204" pitchFamily="34" charset="0"/>
          </a:endParaRPr>
        </a:p>
      </dgm:t>
    </dgm:pt>
    <dgm:pt modelId="{7177FD61-0C6E-4AEF-84F5-F8109C498207}" type="sibTrans" cxnId="{CB2DB5BE-CF45-4324-AB30-B9BA1BB4EECF}">
      <dgm:prSet/>
      <dgm:spPr/>
      <dgm:t>
        <a:bodyPr/>
        <a:lstStyle/>
        <a:p>
          <a:endParaRPr lang="en-US"/>
        </a:p>
      </dgm:t>
    </dgm:pt>
    <dgm:pt modelId="{A6E707EE-FA44-4A8B-9C6B-A1B232F5E5C9}">
      <dgm:prSet/>
      <dgm:spPr>
        <a:ln>
          <a:solidFill>
            <a:srgbClr val="002060"/>
          </a:solidFill>
        </a:ln>
      </dgm:spPr>
      <dgm:t>
        <a:bodyPr/>
        <a:lstStyle/>
        <a:p>
          <a:r>
            <a:rPr lang="en-US" dirty="0" smtClean="0">
              <a:solidFill>
                <a:srgbClr val="002060"/>
              </a:solidFill>
              <a:latin typeface="Arial" panose="020B0604020202020204" pitchFamily="34" charset="0"/>
              <a:cs typeface="Arial" panose="020B0604020202020204" pitchFamily="34" charset="0"/>
            </a:rPr>
            <a:t>16,360</a:t>
          </a:r>
        </a:p>
        <a:p>
          <a:r>
            <a:rPr lang="en-US" dirty="0" smtClean="0">
              <a:solidFill>
                <a:srgbClr val="002060"/>
              </a:solidFill>
              <a:latin typeface="Arial" panose="020B0604020202020204" pitchFamily="34" charset="0"/>
              <a:cs typeface="Arial" panose="020B0604020202020204" pitchFamily="34" charset="0"/>
            </a:rPr>
            <a:t>Townships</a:t>
          </a:r>
          <a:endParaRPr lang="en-US" dirty="0">
            <a:solidFill>
              <a:srgbClr val="002060"/>
            </a:solidFill>
            <a:latin typeface="Arial" panose="020B0604020202020204" pitchFamily="34" charset="0"/>
            <a:cs typeface="Arial" panose="020B0604020202020204" pitchFamily="34" charset="0"/>
          </a:endParaRPr>
        </a:p>
      </dgm:t>
    </dgm:pt>
    <dgm:pt modelId="{6F3B4CEA-1B60-4725-B1C5-2A023BBDFF23}" type="parTrans" cxnId="{C900C01B-FB9F-4759-817C-3150181CDDAF}">
      <dgm:prSet/>
      <dgm:spPr>
        <a:ln>
          <a:solidFill>
            <a:srgbClr val="002060"/>
          </a:solidFill>
        </a:ln>
      </dgm:spPr>
      <dgm:t>
        <a:bodyPr/>
        <a:lstStyle/>
        <a:p>
          <a:endParaRPr lang="en-US" dirty="0">
            <a:ln>
              <a:solidFill>
                <a:schemeClr val="tx1"/>
              </a:solidFill>
            </a:ln>
            <a:solidFill>
              <a:srgbClr val="002060"/>
            </a:solidFill>
            <a:latin typeface="Arial" panose="020B0604020202020204" pitchFamily="34" charset="0"/>
            <a:cs typeface="Arial" panose="020B0604020202020204" pitchFamily="34" charset="0"/>
          </a:endParaRPr>
        </a:p>
      </dgm:t>
    </dgm:pt>
    <dgm:pt modelId="{30AF4315-6446-4677-B74D-27D5447B2972}" type="sibTrans" cxnId="{C900C01B-FB9F-4759-817C-3150181CDDAF}">
      <dgm:prSet/>
      <dgm:spPr/>
      <dgm:t>
        <a:bodyPr/>
        <a:lstStyle/>
        <a:p>
          <a:endParaRPr lang="en-US"/>
        </a:p>
      </dgm:t>
    </dgm:pt>
    <dgm:pt modelId="{978770CD-51B5-4B38-8CF3-695F2718DC71}">
      <dgm:prSet/>
      <dgm:spPr>
        <a:ln>
          <a:solidFill>
            <a:srgbClr val="002060"/>
          </a:solidFill>
        </a:ln>
      </dgm:spPr>
      <dgm:t>
        <a:bodyPr/>
        <a:lstStyle/>
        <a:p>
          <a:r>
            <a:rPr lang="en-US" dirty="0" smtClean="0">
              <a:solidFill>
                <a:srgbClr val="002060"/>
              </a:solidFill>
              <a:latin typeface="Arial" panose="020B0604020202020204" pitchFamily="34" charset="0"/>
              <a:cs typeface="Arial" panose="020B0604020202020204" pitchFamily="34" charset="0"/>
            </a:rPr>
            <a:t>38,266</a:t>
          </a:r>
        </a:p>
        <a:p>
          <a:r>
            <a:rPr lang="en-US" dirty="0" smtClean="0">
              <a:solidFill>
                <a:srgbClr val="002060"/>
              </a:solidFill>
              <a:latin typeface="Arial" panose="020B0604020202020204" pitchFamily="34" charset="0"/>
              <a:cs typeface="Arial" panose="020B0604020202020204" pitchFamily="34" charset="0"/>
            </a:rPr>
            <a:t>Special Districts</a:t>
          </a:r>
          <a:endParaRPr lang="en-US" dirty="0">
            <a:solidFill>
              <a:srgbClr val="002060"/>
            </a:solidFill>
            <a:latin typeface="Arial" panose="020B0604020202020204" pitchFamily="34" charset="0"/>
            <a:cs typeface="Arial" panose="020B0604020202020204" pitchFamily="34" charset="0"/>
          </a:endParaRPr>
        </a:p>
      </dgm:t>
    </dgm:pt>
    <dgm:pt modelId="{F37F4EA3-F7A6-4C6C-AA74-EFCD24225B92}" type="parTrans" cxnId="{050A4D08-A13E-40D7-B0AB-5CE1FCE22544}">
      <dgm:prSet/>
      <dgm:spPr>
        <a:ln>
          <a:solidFill>
            <a:srgbClr val="002060"/>
          </a:solidFill>
        </a:ln>
      </dgm:spPr>
      <dgm:t>
        <a:bodyPr/>
        <a:lstStyle/>
        <a:p>
          <a:endParaRPr lang="en-US" dirty="0">
            <a:solidFill>
              <a:srgbClr val="002060"/>
            </a:solidFill>
            <a:latin typeface="Arial" panose="020B0604020202020204" pitchFamily="34" charset="0"/>
            <a:cs typeface="Arial" panose="020B0604020202020204" pitchFamily="34" charset="0"/>
          </a:endParaRPr>
        </a:p>
      </dgm:t>
    </dgm:pt>
    <dgm:pt modelId="{60159F40-DAA4-491F-8C51-05AD868ADF3A}" type="sibTrans" cxnId="{050A4D08-A13E-40D7-B0AB-5CE1FCE22544}">
      <dgm:prSet/>
      <dgm:spPr/>
      <dgm:t>
        <a:bodyPr/>
        <a:lstStyle/>
        <a:p>
          <a:endParaRPr lang="en-US"/>
        </a:p>
      </dgm:t>
    </dgm:pt>
    <dgm:pt modelId="{C9B14636-30C1-4A9A-A12F-08C48122D81A}">
      <dgm:prSet/>
      <dgm:spPr>
        <a:ln>
          <a:solidFill>
            <a:srgbClr val="002060"/>
          </a:solidFill>
        </a:ln>
      </dgm:spPr>
      <dgm:t>
        <a:bodyPr/>
        <a:lstStyle/>
        <a:p>
          <a:r>
            <a:rPr lang="en-US" dirty="0" smtClean="0">
              <a:solidFill>
                <a:srgbClr val="002060"/>
              </a:solidFill>
              <a:latin typeface="Arial" panose="020B0604020202020204" pitchFamily="34" charset="0"/>
              <a:cs typeface="Arial" panose="020B0604020202020204" pitchFamily="34" charset="0"/>
            </a:rPr>
            <a:t>12,880</a:t>
          </a:r>
        </a:p>
        <a:p>
          <a:r>
            <a:rPr lang="en-US" dirty="0" smtClean="0">
              <a:solidFill>
                <a:srgbClr val="002060"/>
              </a:solidFill>
              <a:latin typeface="Arial" panose="020B0604020202020204" pitchFamily="34" charset="0"/>
              <a:cs typeface="Arial" panose="020B0604020202020204" pitchFamily="34" charset="0"/>
            </a:rPr>
            <a:t>Independent School Districts</a:t>
          </a:r>
          <a:endParaRPr lang="en-US" dirty="0">
            <a:solidFill>
              <a:srgbClr val="002060"/>
            </a:solidFill>
            <a:latin typeface="Arial" panose="020B0604020202020204" pitchFamily="34" charset="0"/>
            <a:cs typeface="Arial" panose="020B0604020202020204" pitchFamily="34" charset="0"/>
          </a:endParaRPr>
        </a:p>
      </dgm:t>
    </dgm:pt>
    <dgm:pt modelId="{D4982DCB-DDB8-47DB-8E54-462D60796BFF}" type="parTrans" cxnId="{1F4F0D77-6D18-4BFB-8682-53F9186C874B}">
      <dgm:prSet/>
      <dgm:spPr>
        <a:ln>
          <a:solidFill>
            <a:srgbClr val="002060"/>
          </a:solidFill>
        </a:ln>
      </dgm:spPr>
      <dgm:t>
        <a:bodyPr/>
        <a:lstStyle/>
        <a:p>
          <a:endParaRPr lang="en-US" dirty="0">
            <a:solidFill>
              <a:srgbClr val="002060"/>
            </a:solidFill>
            <a:latin typeface="Arial" panose="020B0604020202020204" pitchFamily="34" charset="0"/>
            <a:cs typeface="Arial" panose="020B0604020202020204" pitchFamily="34" charset="0"/>
          </a:endParaRPr>
        </a:p>
      </dgm:t>
    </dgm:pt>
    <dgm:pt modelId="{EFA46892-554D-49C2-9C0B-B8437C7C4953}" type="sibTrans" cxnId="{1F4F0D77-6D18-4BFB-8682-53F9186C874B}">
      <dgm:prSet/>
      <dgm:spPr/>
      <dgm:t>
        <a:bodyPr/>
        <a:lstStyle/>
        <a:p>
          <a:endParaRPr lang="en-US"/>
        </a:p>
      </dgm:t>
    </dgm:pt>
    <dgm:pt modelId="{DB6EB8FA-6D63-4048-A546-57E131FE114C}" type="pres">
      <dgm:prSet presAssocID="{C7C6A96F-A00A-4F09-AF41-EB2233B20FBC}" presName="hierChild1" presStyleCnt="0">
        <dgm:presLayoutVars>
          <dgm:chPref val="1"/>
          <dgm:dir/>
          <dgm:animOne val="branch"/>
          <dgm:animLvl val="lvl"/>
          <dgm:resizeHandles/>
        </dgm:presLayoutVars>
      </dgm:prSet>
      <dgm:spPr/>
      <dgm:t>
        <a:bodyPr/>
        <a:lstStyle/>
        <a:p>
          <a:endParaRPr lang="en-US"/>
        </a:p>
      </dgm:t>
    </dgm:pt>
    <dgm:pt modelId="{C08385C8-192B-427A-8C6F-B5CB25EA6ACA}" type="pres">
      <dgm:prSet presAssocID="{7B50CA93-E8CC-4F8B-9A7F-490FDF2C51F9}" presName="hierRoot1" presStyleCnt="0"/>
      <dgm:spPr/>
      <dgm:t>
        <a:bodyPr/>
        <a:lstStyle/>
        <a:p>
          <a:endParaRPr lang="en-US"/>
        </a:p>
      </dgm:t>
    </dgm:pt>
    <dgm:pt modelId="{C1B0914B-739C-4A95-9FFA-5DF786A56061}" type="pres">
      <dgm:prSet presAssocID="{7B50CA93-E8CC-4F8B-9A7F-490FDF2C51F9}" presName="composite" presStyleCnt="0"/>
      <dgm:spPr/>
      <dgm:t>
        <a:bodyPr/>
        <a:lstStyle/>
        <a:p>
          <a:endParaRPr lang="en-US"/>
        </a:p>
      </dgm:t>
    </dgm:pt>
    <dgm:pt modelId="{988B03A6-CDCC-4D37-A9E6-7FAC7A1C0585}" type="pres">
      <dgm:prSet presAssocID="{7B50CA93-E8CC-4F8B-9A7F-490FDF2C51F9}" presName="background" presStyleLbl="node0" presStyleIdx="0" presStyleCnt="1"/>
      <dgm:spPr>
        <a:solidFill>
          <a:srgbClr val="002060"/>
        </a:solidFill>
        <a:ln>
          <a:solidFill>
            <a:srgbClr val="002060"/>
          </a:solidFill>
        </a:ln>
      </dgm:spPr>
      <dgm:t>
        <a:bodyPr/>
        <a:lstStyle/>
        <a:p>
          <a:endParaRPr lang="en-US"/>
        </a:p>
      </dgm:t>
    </dgm:pt>
    <dgm:pt modelId="{51D56652-1A94-419F-9984-EC23B1141436}" type="pres">
      <dgm:prSet presAssocID="{7B50CA93-E8CC-4F8B-9A7F-490FDF2C51F9}" presName="text" presStyleLbl="fgAcc0" presStyleIdx="0" presStyleCnt="1">
        <dgm:presLayoutVars>
          <dgm:chPref val="3"/>
        </dgm:presLayoutVars>
      </dgm:prSet>
      <dgm:spPr/>
      <dgm:t>
        <a:bodyPr/>
        <a:lstStyle/>
        <a:p>
          <a:endParaRPr lang="en-US"/>
        </a:p>
      </dgm:t>
    </dgm:pt>
    <dgm:pt modelId="{1013BABB-7887-4332-8806-779CF2B2B2A3}" type="pres">
      <dgm:prSet presAssocID="{7B50CA93-E8CC-4F8B-9A7F-490FDF2C51F9}" presName="hierChild2" presStyleCnt="0"/>
      <dgm:spPr/>
      <dgm:t>
        <a:bodyPr/>
        <a:lstStyle/>
        <a:p>
          <a:endParaRPr lang="en-US"/>
        </a:p>
      </dgm:t>
    </dgm:pt>
    <dgm:pt modelId="{4A9B9581-2B85-4435-A41C-561972C13C6D}" type="pres">
      <dgm:prSet presAssocID="{61625F8E-493C-4525-AEA3-B3B7C11CE864}" presName="Name10" presStyleLbl="parChTrans1D2" presStyleIdx="0" presStyleCnt="2"/>
      <dgm:spPr/>
      <dgm:t>
        <a:bodyPr/>
        <a:lstStyle/>
        <a:p>
          <a:endParaRPr lang="en-US"/>
        </a:p>
      </dgm:t>
    </dgm:pt>
    <dgm:pt modelId="{1B3D87CB-EDC9-4AD3-9F94-8521863165E2}" type="pres">
      <dgm:prSet presAssocID="{1ABBD810-CD2B-4C5B-918B-B2CF2DA96CE4}" presName="hierRoot2" presStyleCnt="0"/>
      <dgm:spPr/>
      <dgm:t>
        <a:bodyPr/>
        <a:lstStyle/>
        <a:p>
          <a:endParaRPr lang="en-US"/>
        </a:p>
      </dgm:t>
    </dgm:pt>
    <dgm:pt modelId="{8D5A965D-3C77-4278-84EB-248D587B3475}" type="pres">
      <dgm:prSet presAssocID="{1ABBD810-CD2B-4C5B-918B-B2CF2DA96CE4}" presName="composite2" presStyleCnt="0"/>
      <dgm:spPr/>
      <dgm:t>
        <a:bodyPr/>
        <a:lstStyle/>
        <a:p>
          <a:endParaRPr lang="en-US"/>
        </a:p>
      </dgm:t>
    </dgm:pt>
    <dgm:pt modelId="{A19DBA6A-A811-4278-9AA3-754B41509468}" type="pres">
      <dgm:prSet presAssocID="{1ABBD810-CD2B-4C5B-918B-B2CF2DA96CE4}" presName="background2" presStyleLbl="node2" presStyleIdx="0" presStyleCnt="2"/>
      <dgm:spPr>
        <a:solidFill>
          <a:srgbClr val="002060"/>
        </a:solidFill>
        <a:ln>
          <a:solidFill>
            <a:srgbClr val="002060"/>
          </a:solidFill>
        </a:ln>
      </dgm:spPr>
      <dgm:t>
        <a:bodyPr/>
        <a:lstStyle/>
        <a:p>
          <a:endParaRPr lang="en-US"/>
        </a:p>
      </dgm:t>
    </dgm:pt>
    <dgm:pt modelId="{AFCE22F8-B16D-4E6A-9FAE-39BCDBD5B921}" type="pres">
      <dgm:prSet presAssocID="{1ABBD810-CD2B-4C5B-918B-B2CF2DA96CE4}" presName="text2" presStyleLbl="fgAcc2" presStyleIdx="0" presStyleCnt="2">
        <dgm:presLayoutVars>
          <dgm:chPref val="3"/>
        </dgm:presLayoutVars>
      </dgm:prSet>
      <dgm:spPr/>
      <dgm:t>
        <a:bodyPr/>
        <a:lstStyle/>
        <a:p>
          <a:endParaRPr lang="en-US"/>
        </a:p>
      </dgm:t>
    </dgm:pt>
    <dgm:pt modelId="{9D87DCE4-D54A-4A76-B297-3E46F3462E74}" type="pres">
      <dgm:prSet presAssocID="{1ABBD810-CD2B-4C5B-918B-B2CF2DA96CE4}" presName="hierChild3" presStyleCnt="0"/>
      <dgm:spPr/>
      <dgm:t>
        <a:bodyPr/>
        <a:lstStyle/>
        <a:p>
          <a:endParaRPr lang="en-US"/>
        </a:p>
      </dgm:t>
    </dgm:pt>
    <dgm:pt modelId="{745D348F-7E04-41B1-AB0B-7269BA3C0585}" type="pres">
      <dgm:prSet presAssocID="{BCCBF216-76E2-48ED-98EA-414DD554DC9E}" presName="Name17" presStyleLbl="parChTrans1D3" presStyleIdx="0" presStyleCnt="2"/>
      <dgm:spPr/>
      <dgm:t>
        <a:bodyPr/>
        <a:lstStyle/>
        <a:p>
          <a:endParaRPr lang="en-US"/>
        </a:p>
      </dgm:t>
    </dgm:pt>
    <dgm:pt modelId="{DCC8C3BB-1F5F-429D-BA02-ABDC66C6E487}" type="pres">
      <dgm:prSet presAssocID="{1D1E4B67-4E11-47E8-815F-76E53AF84DE0}" presName="hierRoot3" presStyleCnt="0"/>
      <dgm:spPr/>
      <dgm:t>
        <a:bodyPr/>
        <a:lstStyle/>
        <a:p>
          <a:endParaRPr lang="en-US"/>
        </a:p>
      </dgm:t>
    </dgm:pt>
    <dgm:pt modelId="{740DB059-EC55-4BEB-B0F8-3AF1EDE0F646}" type="pres">
      <dgm:prSet presAssocID="{1D1E4B67-4E11-47E8-815F-76E53AF84DE0}" presName="composite3" presStyleCnt="0"/>
      <dgm:spPr/>
      <dgm:t>
        <a:bodyPr/>
        <a:lstStyle/>
        <a:p>
          <a:endParaRPr lang="en-US"/>
        </a:p>
      </dgm:t>
    </dgm:pt>
    <dgm:pt modelId="{444A7D4C-851F-465F-BA8A-78AB4241A23E}" type="pres">
      <dgm:prSet presAssocID="{1D1E4B67-4E11-47E8-815F-76E53AF84DE0}" presName="background3" presStyleLbl="node3" presStyleIdx="0" presStyleCnt="2"/>
      <dgm:spPr>
        <a:solidFill>
          <a:srgbClr val="002060"/>
        </a:solidFill>
        <a:ln>
          <a:solidFill>
            <a:srgbClr val="002060"/>
          </a:solidFill>
        </a:ln>
      </dgm:spPr>
      <dgm:t>
        <a:bodyPr/>
        <a:lstStyle/>
        <a:p>
          <a:endParaRPr lang="en-US"/>
        </a:p>
      </dgm:t>
    </dgm:pt>
    <dgm:pt modelId="{531FB092-4090-4241-BC1A-2C4C557C9247}" type="pres">
      <dgm:prSet presAssocID="{1D1E4B67-4E11-47E8-815F-76E53AF84DE0}" presName="text3" presStyleLbl="fgAcc3" presStyleIdx="0" presStyleCnt="2" custLinFactNeighborX="2920">
        <dgm:presLayoutVars>
          <dgm:chPref val="3"/>
        </dgm:presLayoutVars>
      </dgm:prSet>
      <dgm:spPr/>
      <dgm:t>
        <a:bodyPr/>
        <a:lstStyle/>
        <a:p>
          <a:endParaRPr lang="en-US"/>
        </a:p>
      </dgm:t>
    </dgm:pt>
    <dgm:pt modelId="{6E48198C-90CB-4C13-8500-7C84263DB957}" type="pres">
      <dgm:prSet presAssocID="{1D1E4B67-4E11-47E8-815F-76E53AF84DE0}" presName="hierChild4" presStyleCnt="0"/>
      <dgm:spPr/>
      <dgm:t>
        <a:bodyPr/>
        <a:lstStyle/>
        <a:p>
          <a:endParaRPr lang="en-US"/>
        </a:p>
      </dgm:t>
    </dgm:pt>
    <dgm:pt modelId="{563D7408-FDC8-4CE7-9C63-B81BAC5541E6}" type="pres">
      <dgm:prSet presAssocID="{E2FE4860-8DF7-4C95-8C29-95CB976D136C}" presName="Name23" presStyleLbl="parChTrans1D4" presStyleIdx="0" presStyleCnt="5"/>
      <dgm:spPr/>
      <dgm:t>
        <a:bodyPr/>
        <a:lstStyle/>
        <a:p>
          <a:endParaRPr lang="en-US"/>
        </a:p>
      </dgm:t>
    </dgm:pt>
    <dgm:pt modelId="{05C21597-7BB8-4387-AEC6-A5DE4CCEFE74}" type="pres">
      <dgm:prSet presAssocID="{3D9FDCC6-DCE0-4147-B01B-8813DDC64003}" presName="hierRoot4" presStyleCnt="0"/>
      <dgm:spPr/>
      <dgm:t>
        <a:bodyPr/>
        <a:lstStyle/>
        <a:p>
          <a:endParaRPr lang="en-US"/>
        </a:p>
      </dgm:t>
    </dgm:pt>
    <dgm:pt modelId="{4FDD7A5A-F2B3-432A-90BD-D71A8CDAB3F0}" type="pres">
      <dgm:prSet presAssocID="{3D9FDCC6-DCE0-4147-B01B-8813DDC64003}" presName="composite4" presStyleCnt="0"/>
      <dgm:spPr/>
      <dgm:t>
        <a:bodyPr/>
        <a:lstStyle/>
        <a:p>
          <a:endParaRPr lang="en-US"/>
        </a:p>
      </dgm:t>
    </dgm:pt>
    <dgm:pt modelId="{4163CAC1-C262-452B-9831-653FAD313832}" type="pres">
      <dgm:prSet presAssocID="{3D9FDCC6-DCE0-4147-B01B-8813DDC64003}" presName="background4" presStyleLbl="node4" presStyleIdx="0" presStyleCnt="5"/>
      <dgm:spPr>
        <a:solidFill>
          <a:srgbClr val="002060"/>
        </a:solidFill>
        <a:ln>
          <a:solidFill>
            <a:srgbClr val="002060"/>
          </a:solidFill>
        </a:ln>
      </dgm:spPr>
      <dgm:t>
        <a:bodyPr/>
        <a:lstStyle/>
        <a:p>
          <a:endParaRPr lang="en-US"/>
        </a:p>
      </dgm:t>
    </dgm:pt>
    <dgm:pt modelId="{A4E16017-59AA-4089-8832-31C168A7CE0C}" type="pres">
      <dgm:prSet presAssocID="{3D9FDCC6-DCE0-4147-B01B-8813DDC64003}" presName="text4" presStyleLbl="fgAcc4" presStyleIdx="0" presStyleCnt="5" custLinFactNeighborX="2920">
        <dgm:presLayoutVars>
          <dgm:chPref val="3"/>
        </dgm:presLayoutVars>
      </dgm:prSet>
      <dgm:spPr/>
      <dgm:t>
        <a:bodyPr/>
        <a:lstStyle/>
        <a:p>
          <a:endParaRPr lang="en-US"/>
        </a:p>
      </dgm:t>
    </dgm:pt>
    <dgm:pt modelId="{4B9A31D7-AEA5-4306-B3BD-199FE90E2A17}" type="pres">
      <dgm:prSet presAssocID="{3D9FDCC6-DCE0-4147-B01B-8813DDC64003}" presName="hierChild5" presStyleCnt="0"/>
      <dgm:spPr/>
      <dgm:t>
        <a:bodyPr/>
        <a:lstStyle/>
        <a:p>
          <a:endParaRPr lang="en-US"/>
        </a:p>
      </dgm:t>
    </dgm:pt>
    <dgm:pt modelId="{A36F1252-E2B8-47B9-9885-4C6298E4BE7A}" type="pres">
      <dgm:prSet presAssocID="{4953A143-177D-4B2F-B808-9F6C907EB72D}" presName="Name23" presStyleLbl="parChTrans1D4" presStyleIdx="1" presStyleCnt="5"/>
      <dgm:spPr/>
      <dgm:t>
        <a:bodyPr/>
        <a:lstStyle/>
        <a:p>
          <a:endParaRPr lang="en-US"/>
        </a:p>
      </dgm:t>
    </dgm:pt>
    <dgm:pt modelId="{2664ABC5-72BC-4EB6-9A87-31DCC0A47C95}" type="pres">
      <dgm:prSet presAssocID="{AA036EC4-48C1-4F65-BF8E-1A11DBBFF9F9}" presName="hierRoot4" presStyleCnt="0"/>
      <dgm:spPr/>
      <dgm:t>
        <a:bodyPr/>
        <a:lstStyle/>
        <a:p>
          <a:endParaRPr lang="en-US"/>
        </a:p>
      </dgm:t>
    </dgm:pt>
    <dgm:pt modelId="{29F9C4A2-7DFE-48A7-9F38-713F3E8CFEDC}" type="pres">
      <dgm:prSet presAssocID="{AA036EC4-48C1-4F65-BF8E-1A11DBBFF9F9}" presName="composite4" presStyleCnt="0"/>
      <dgm:spPr/>
      <dgm:t>
        <a:bodyPr/>
        <a:lstStyle/>
        <a:p>
          <a:endParaRPr lang="en-US"/>
        </a:p>
      </dgm:t>
    </dgm:pt>
    <dgm:pt modelId="{334460BC-977F-46FE-A57D-CBD858EFA2DC}" type="pres">
      <dgm:prSet presAssocID="{AA036EC4-48C1-4F65-BF8E-1A11DBBFF9F9}" presName="background4" presStyleLbl="node4" presStyleIdx="1" presStyleCnt="5"/>
      <dgm:spPr>
        <a:solidFill>
          <a:srgbClr val="002060"/>
        </a:solidFill>
        <a:ln>
          <a:solidFill>
            <a:srgbClr val="002060"/>
          </a:solidFill>
        </a:ln>
      </dgm:spPr>
      <dgm:t>
        <a:bodyPr/>
        <a:lstStyle/>
        <a:p>
          <a:endParaRPr lang="en-US"/>
        </a:p>
      </dgm:t>
    </dgm:pt>
    <dgm:pt modelId="{D8FCBEFA-A508-4922-BFF3-3996E586F6C1}" type="pres">
      <dgm:prSet presAssocID="{AA036EC4-48C1-4F65-BF8E-1A11DBBFF9F9}" presName="text4" presStyleLbl="fgAcc4" presStyleIdx="1" presStyleCnt="5" custLinFactNeighborX="2920">
        <dgm:presLayoutVars>
          <dgm:chPref val="3"/>
        </dgm:presLayoutVars>
      </dgm:prSet>
      <dgm:spPr/>
      <dgm:t>
        <a:bodyPr/>
        <a:lstStyle/>
        <a:p>
          <a:endParaRPr lang="en-US"/>
        </a:p>
      </dgm:t>
    </dgm:pt>
    <dgm:pt modelId="{C239BB22-9FFD-4E22-B43D-DD825EE91F1D}" type="pres">
      <dgm:prSet presAssocID="{AA036EC4-48C1-4F65-BF8E-1A11DBBFF9F9}" presName="hierChild5" presStyleCnt="0"/>
      <dgm:spPr/>
      <dgm:t>
        <a:bodyPr/>
        <a:lstStyle/>
        <a:p>
          <a:endParaRPr lang="en-US"/>
        </a:p>
      </dgm:t>
    </dgm:pt>
    <dgm:pt modelId="{4847C73A-94B5-404E-8751-E4171A043D66}" type="pres">
      <dgm:prSet presAssocID="{6F3B4CEA-1B60-4725-B1C5-2A023BBDFF23}" presName="Name23" presStyleLbl="parChTrans1D4" presStyleIdx="2" presStyleCnt="5"/>
      <dgm:spPr/>
      <dgm:t>
        <a:bodyPr/>
        <a:lstStyle/>
        <a:p>
          <a:endParaRPr lang="en-US"/>
        </a:p>
      </dgm:t>
    </dgm:pt>
    <dgm:pt modelId="{AAA5B7B2-33FF-414F-8932-7F6EAEB6ECD9}" type="pres">
      <dgm:prSet presAssocID="{A6E707EE-FA44-4A8B-9C6B-A1B232F5E5C9}" presName="hierRoot4" presStyleCnt="0"/>
      <dgm:spPr/>
      <dgm:t>
        <a:bodyPr/>
        <a:lstStyle/>
        <a:p>
          <a:endParaRPr lang="en-US"/>
        </a:p>
      </dgm:t>
    </dgm:pt>
    <dgm:pt modelId="{3105EC25-5F7E-42CA-97A9-46F5D5C5DADD}" type="pres">
      <dgm:prSet presAssocID="{A6E707EE-FA44-4A8B-9C6B-A1B232F5E5C9}" presName="composite4" presStyleCnt="0"/>
      <dgm:spPr/>
      <dgm:t>
        <a:bodyPr/>
        <a:lstStyle/>
        <a:p>
          <a:endParaRPr lang="en-US"/>
        </a:p>
      </dgm:t>
    </dgm:pt>
    <dgm:pt modelId="{126BE44A-94DE-40FE-9D5B-DEF9CF0284F7}" type="pres">
      <dgm:prSet presAssocID="{A6E707EE-FA44-4A8B-9C6B-A1B232F5E5C9}" presName="background4" presStyleLbl="node4" presStyleIdx="2" presStyleCnt="5"/>
      <dgm:spPr>
        <a:solidFill>
          <a:srgbClr val="002060"/>
        </a:solidFill>
        <a:ln>
          <a:solidFill>
            <a:srgbClr val="002060"/>
          </a:solidFill>
        </a:ln>
      </dgm:spPr>
      <dgm:t>
        <a:bodyPr/>
        <a:lstStyle/>
        <a:p>
          <a:endParaRPr lang="en-US"/>
        </a:p>
      </dgm:t>
    </dgm:pt>
    <dgm:pt modelId="{11249D8C-9BDD-4088-9A62-79ED10985EE9}" type="pres">
      <dgm:prSet presAssocID="{A6E707EE-FA44-4A8B-9C6B-A1B232F5E5C9}" presName="text4" presStyleLbl="fgAcc4" presStyleIdx="2" presStyleCnt="5" custLinFactNeighborX="2920">
        <dgm:presLayoutVars>
          <dgm:chPref val="3"/>
        </dgm:presLayoutVars>
      </dgm:prSet>
      <dgm:spPr/>
      <dgm:t>
        <a:bodyPr/>
        <a:lstStyle/>
        <a:p>
          <a:endParaRPr lang="en-US"/>
        </a:p>
      </dgm:t>
    </dgm:pt>
    <dgm:pt modelId="{7938AE09-75B5-4C3B-A68C-6EE4FC4A6056}" type="pres">
      <dgm:prSet presAssocID="{A6E707EE-FA44-4A8B-9C6B-A1B232F5E5C9}" presName="hierChild5" presStyleCnt="0"/>
      <dgm:spPr/>
      <dgm:t>
        <a:bodyPr/>
        <a:lstStyle/>
        <a:p>
          <a:endParaRPr lang="en-US"/>
        </a:p>
      </dgm:t>
    </dgm:pt>
    <dgm:pt modelId="{32054801-C688-4415-8C52-41862C6F0AD4}" type="pres">
      <dgm:prSet presAssocID="{66A70F8A-06BC-47E9-9F16-48C790BBCEEE}" presName="Name17" presStyleLbl="parChTrans1D3" presStyleIdx="1" presStyleCnt="2"/>
      <dgm:spPr/>
      <dgm:t>
        <a:bodyPr/>
        <a:lstStyle/>
        <a:p>
          <a:endParaRPr lang="en-US"/>
        </a:p>
      </dgm:t>
    </dgm:pt>
    <dgm:pt modelId="{08589B9F-F8BE-49B7-8776-F4394C203128}" type="pres">
      <dgm:prSet presAssocID="{6D8A96D8-A3A1-42F9-9589-C2BF02D5E4DD}" presName="hierRoot3" presStyleCnt="0"/>
      <dgm:spPr/>
      <dgm:t>
        <a:bodyPr/>
        <a:lstStyle/>
        <a:p>
          <a:endParaRPr lang="en-US"/>
        </a:p>
      </dgm:t>
    </dgm:pt>
    <dgm:pt modelId="{2292C672-8851-4DDF-8A0B-575A85EEC241}" type="pres">
      <dgm:prSet presAssocID="{6D8A96D8-A3A1-42F9-9589-C2BF02D5E4DD}" presName="composite3" presStyleCnt="0"/>
      <dgm:spPr/>
      <dgm:t>
        <a:bodyPr/>
        <a:lstStyle/>
        <a:p>
          <a:endParaRPr lang="en-US"/>
        </a:p>
      </dgm:t>
    </dgm:pt>
    <dgm:pt modelId="{60E74D5C-434A-4289-9411-AC6EF47B2D0F}" type="pres">
      <dgm:prSet presAssocID="{6D8A96D8-A3A1-42F9-9589-C2BF02D5E4DD}" presName="background3" presStyleLbl="node3" presStyleIdx="1" presStyleCnt="2"/>
      <dgm:spPr>
        <a:solidFill>
          <a:srgbClr val="002060"/>
        </a:solidFill>
        <a:ln>
          <a:solidFill>
            <a:srgbClr val="002060"/>
          </a:solidFill>
        </a:ln>
      </dgm:spPr>
      <dgm:t>
        <a:bodyPr/>
        <a:lstStyle/>
        <a:p>
          <a:endParaRPr lang="en-US"/>
        </a:p>
      </dgm:t>
    </dgm:pt>
    <dgm:pt modelId="{FAC9F8D8-0958-42C1-90AE-73BB480E6F6F}" type="pres">
      <dgm:prSet presAssocID="{6D8A96D8-A3A1-42F9-9589-C2BF02D5E4DD}" presName="text3" presStyleLbl="fgAcc3" presStyleIdx="1" presStyleCnt="2">
        <dgm:presLayoutVars>
          <dgm:chPref val="3"/>
        </dgm:presLayoutVars>
      </dgm:prSet>
      <dgm:spPr/>
      <dgm:t>
        <a:bodyPr/>
        <a:lstStyle/>
        <a:p>
          <a:endParaRPr lang="en-US"/>
        </a:p>
      </dgm:t>
    </dgm:pt>
    <dgm:pt modelId="{AC3AFD32-8262-4E9F-81EB-2A6AAB2E68C7}" type="pres">
      <dgm:prSet presAssocID="{6D8A96D8-A3A1-42F9-9589-C2BF02D5E4DD}" presName="hierChild4" presStyleCnt="0"/>
      <dgm:spPr/>
      <dgm:t>
        <a:bodyPr/>
        <a:lstStyle/>
        <a:p>
          <a:endParaRPr lang="en-US"/>
        </a:p>
      </dgm:t>
    </dgm:pt>
    <dgm:pt modelId="{754C7E6C-DF18-4044-AC12-87544947ABAB}" type="pres">
      <dgm:prSet presAssocID="{F37F4EA3-F7A6-4C6C-AA74-EFCD24225B92}" presName="Name23" presStyleLbl="parChTrans1D4" presStyleIdx="3" presStyleCnt="5"/>
      <dgm:spPr/>
      <dgm:t>
        <a:bodyPr/>
        <a:lstStyle/>
        <a:p>
          <a:endParaRPr lang="en-US"/>
        </a:p>
      </dgm:t>
    </dgm:pt>
    <dgm:pt modelId="{DF8E71C4-5643-4479-B0CA-DC2E903D5C44}" type="pres">
      <dgm:prSet presAssocID="{978770CD-51B5-4B38-8CF3-695F2718DC71}" presName="hierRoot4" presStyleCnt="0"/>
      <dgm:spPr/>
      <dgm:t>
        <a:bodyPr/>
        <a:lstStyle/>
        <a:p>
          <a:endParaRPr lang="en-US"/>
        </a:p>
      </dgm:t>
    </dgm:pt>
    <dgm:pt modelId="{00B9E4CB-5BB8-4509-89CD-0CF7DA255C6C}" type="pres">
      <dgm:prSet presAssocID="{978770CD-51B5-4B38-8CF3-695F2718DC71}" presName="composite4" presStyleCnt="0"/>
      <dgm:spPr/>
      <dgm:t>
        <a:bodyPr/>
        <a:lstStyle/>
        <a:p>
          <a:endParaRPr lang="en-US"/>
        </a:p>
      </dgm:t>
    </dgm:pt>
    <dgm:pt modelId="{1264860D-B4D1-437C-8756-CD5095D0DEBE}" type="pres">
      <dgm:prSet presAssocID="{978770CD-51B5-4B38-8CF3-695F2718DC71}" presName="background4" presStyleLbl="node4" presStyleIdx="3" presStyleCnt="5"/>
      <dgm:spPr>
        <a:solidFill>
          <a:srgbClr val="002060"/>
        </a:solidFill>
        <a:ln>
          <a:solidFill>
            <a:srgbClr val="002060"/>
          </a:solidFill>
        </a:ln>
      </dgm:spPr>
      <dgm:t>
        <a:bodyPr/>
        <a:lstStyle/>
        <a:p>
          <a:endParaRPr lang="en-US"/>
        </a:p>
      </dgm:t>
    </dgm:pt>
    <dgm:pt modelId="{23068387-AA1C-40A9-9B40-3955CE58E38F}" type="pres">
      <dgm:prSet presAssocID="{978770CD-51B5-4B38-8CF3-695F2718DC71}" presName="text4" presStyleLbl="fgAcc4" presStyleIdx="3" presStyleCnt="5" custLinFactNeighborX="2898" custLinFactNeighborY="193">
        <dgm:presLayoutVars>
          <dgm:chPref val="3"/>
        </dgm:presLayoutVars>
      </dgm:prSet>
      <dgm:spPr/>
      <dgm:t>
        <a:bodyPr/>
        <a:lstStyle/>
        <a:p>
          <a:endParaRPr lang="en-US"/>
        </a:p>
      </dgm:t>
    </dgm:pt>
    <dgm:pt modelId="{5A302951-E678-426E-97E5-A912840AC87D}" type="pres">
      <dgm:prSet presAssocID="{978770CD-51B5-4B38-8CF3-695F2718DC71}" presName="hierChild5" presStyleCnt="0"/>
      <dgm:spPr/>
      <dgm:t>
        <a:bodyPr/>
        <a:lstStyle/>
        <a:p>
          <a:endParaRPr lang="en-US"/>
        </a:p>
      </dgm:t>
    </dgm:pt>
    <dgm:pt modelId="{460735F5-4EE1-48FC-95A4-8B848A242A1A}" type="pres">
      <dgm:prSet presAssocID="{D4982DCB-DDB8-47DB-8E54-462D60796BFF}" presName="Name23" presStyleLbl="parChTrans1D4" presStyleIdx="4" presStyleCnt="5"/>
      <dgm:spPr/>
      <dgm:t>
        <a:bodyPr/>
        <a:lstStyle/>
        <a:p>
          <a:endParaRPr lang="en-US"/>
        </a:p>
      </dgm:t>
    </dgm:pt>
    <dgm:pt modelId="{BCCB4DD4-5ABA-4BA7-BB8E-5CDAB1F6DE18}" type="pres">
      <dgm:prSet presAssocID="{C9B14636-30C1-4A9A-A12F-08C48122D81A}" presName="hierRoot4" presStyleCnt="0"/>
      <dgm:spPr/>
      <dgm:t>
        <a:bodyPr/>
        <a:lstStyle/>
        <a:p>
          <a:endParaRPr lang="en-US"/>
        </a:p>
      </dgm:t>
    </dgm:pt>
    <dgm:pt modelId="{349E1C8E-5790-4AE0-8B82-B73CB47772EA}" type="pres">
      <dgm:prSet presAssocID="{C9B14636-30C1-4A9A-A12F-08C48122D81A}" presName="composite4" presStyleCnt="0"/>
      <dgm:spPr/>
      <dgm:t>
        <a:bodyPr/>
        <a:lstStyle/>
        <a:p>
          <a:endParaRPr lang="en-US"/>
        </a:p>
      </dgm:t>
    </dgm:pt>
    <dgm:pt modelId="{F793494E-E730-4E4A-B00A-29368DC1CECA}" type="pres">
      <dgm:prSet presAssocID="{C9B14636-30C1-4A9A-A12F-08C48122D81A}" presName="background4" presStyleLbl="node4" presStyleIdx="4" presStyleCnt="5"/>
      <dgm:spPr>
        <a:solidFill>
          <a:srgbClr val="002060"/>
        </a:solidFill>
        <a:ln>
          <a:solidFill>
            <a:srgbClr val="002060"/>
          </a:solidFill>
        </a:ln>
      </dgm:spPr>
      <dgm:t>
        <a:bodyPr/>
        <a:lstStyle/>
        <a:p>
          <a:endParaRPr lang="en-US"/>
        </a:p>
      </dgm:t>
    </dgm:pt>
    <dgm:pt modelId="{6D96C86F-6825-4B4C-B1EA-D0917F6FFDF6}" type="pres">
      <dgm:prSet presAssocID="{C9B14636-30C1-4A9A-A12F-08C48122D81A}" presName="text4" presStyleLbl="fgAcc4" presStyleIdx="4" presStyleCnt="5">
        <dgm:presLayoutVars>
          <dgm:chPref val="3"/>
        </dgm:presLayoutVars>
      </dgm:prSet>
      <dgm:spPr/>
      <dgm:t>
        <a:bodyPr/>
        <a:lstStyle/>
        <a:p>
          <a:endParaRPr lang="en-US"/>
        </a:p>
      </dgm:t>
    </dgm:pt>
    <dgm:pt modelId="{A92C5E7E-778F-441D-B85F-BC48154D59C6}" type="pres">
      <dgm:prSet presAssocID="{C9B14636-30C1-4A9A-A12F-08C48122D81A}" presName="hierChild5" presStyleCnt="0"/>
      <dgm:spPr/>
      <dgm:t>
        <a:bodyPr/>
        <a:lstStyle/>
        <a:p>
          <a:endParaRPr lang="en-US"/>
        </a:p>
      </dgm:t>
    </dgm:pt>
    <dgm:pt modelId="{77D9ADF2-6959-4C9C-8F8A-6773B49DE36D}" type="pres">
      <dgm:prSet presAssocID="{A450C205-20A0-405E-A8FE-2E2900F336E1}" presName="Name10" presStyleLbl="parChTrans1D2" presStyleIdx="1" presStyleCnt="2"/>
      <dgm:spPr/>
      <dgm:t>
        <a:bodyPr/>
        <a:lstStyle/>
        <a:p>
          <a:endParaRPr lang="en-US"/>
        </a:p>
      </dgm:t>
    </dgm:pt>
    <dgm:pt modelId="{4BFB3F33-C84A-48F8-A39D-2C5FEB06DBF8}" type="pres">
      <dgm:prSet presAssocID="{6ED9EEFC-5EB6-4BC5-AC49-6950E69FB562}" presName="hierRoot2" presStyleCnt="0"/>
      <dgm:spPr/>
      <dgm:t>
        <a:bodyPr/>
        <a:lstStyle/>
        <a:p>
          <a:endParaRPr lang="en-US"/>
        </a:p>
      </dgm:t>
    </dgm:pt>
    <dgm:pt modelId="{FE230E67-9AB6-47FC-8199-A74B095CB0CA}" type="pres">
      <dgm:prSet presAssocID="{6ED9EEFC-5EB6-4BC5-AC49-6950E69FB562}" presName="composite2" presStyleCnt="0"/>
      <dgm:spPr/>
      <dgm:t>
        <a:bodyPr/>
        <a:lstStyle/>
        <a:p>
          <a:endParaRPr lang="en-US"/>
        </a:p>
      </dgm:t>
    </dgm:pt>
    <dgm:pt modelId="{3176C3B4-5C88-4E4A-8092-B572A14E6B80}" type="pres">
      <dgm:prSet presAssocID="{6ED9EEFC-5EB6-4BC5-AC49-6950E69FB562}" presName="background2" presStyleLbl="node2" presStyleIdx="1" presStyleCnt="2"/>
      <dgm:spPr>
        <a:solidFill>
          <a:srgbClr val="002060"/>
        </a:solidFill>
        <a:ln>
          <a:solidFill>
            <a:srgbClr val="002060"/>
          </a:solidFill>
        </a:ln>
      </dgm:spPr>
      <dgm:t>
        <a:bodyPr/>
        <a:lstStyle/>
        <a:p>
          <a:endParaRPr lang="en-US"/>
        </a:p>
      </dgm:t>
    </dgm:pt>
    <dgm:pt modelId="{BECFF7AF-DAB6-48B0-9F0A-8E5DFD4D79C9}" type="pres">
      <dgm:prSet presAssocID="{6ED9EEFC-5EB6-4BC5-AC49-6950E69FB562}" presName="text2" presStyleLbl="fgAcc2" presStyleIdx="1" presStyleCnt="2" custLinFactNeighborX="93305">
        <dgm:presLayoutVars>
          <dgm:chPref val="3"/>
        </dgm:presLayoutVars>
      </dgm:prSet>
      <dgm:spPr/>
      <dgm:t>
        <a:bodyPr/>
        <a:lstStyle/>
        <a:p>
          <a:endParaRPr lang="en-US"/>
        </a:p>
      </dgm:t>
    </dgm:pt>
    <dgm:pt modelId="{640459DA-DF71-4A13-A3AD-FABDCEAB5C4A}" type="pres">
      <dgm:prSet presAssocID="{6ED9EEFC-5EB6-4BC5-AC49-6950E69FB562}" presName="hierChild3" presStyleCnt="0"/>
      <dgm:spPr/>
      <dgm:t>
        <a:bodyPr/>
        <a:lstStyle/>
        <a:p>
          <a:endParaRPr lang="en-US"/>
        </a:p>
      </dgm:t>
    </dgm:pt>
  </dgm:ptLst>
  <dgm:cxnLst>
    <dgm:cxn modelId="{95A05D19-0C81-4C5C-B649-86C71C89DBD2}" srcId="{7B50CA93-E8CC-4F8B-9A7F-490FDF2C51F9}" destId="{1ABBD810-CD2B-4C5B-918B-B2CF2DA96CE4}" srcOrd="0" destOrd="0" parTransId="{61625F8E-493C-4525-AEA3-B3B7C11CE864}" sibTransId="{52CB9885-5579-4637-B4F8-FCE1B268BC6A}"/>
    <dgm:cxn modelId="{C9A00AAA-A61A-4176-984A-4FFF1CACC60D}" type="presOf" srcId="{3D9FDCC6-DCE0-4147-B01B-8813DDC64003}" destId="{A4E16017-59AA-4089-8832-31C168A7CE0C}" srcOrd="0" destOrd="0" presId="urn:microsoft.com/office/officeart/2005/8/layout/hierarchy1"/>
    <dgm:cxn modelId="{D7D5AF35-EE8C-45BC-9922-320A51F6710D}" type="presOf" srcId="{7B50CA93-E8CC-4F8B-9A7F-490FDF2C51F9}" destId="{51D56652-1A94-419F-9984-EC23B1141436}" srcOrd="0" destOrd="0" presId="urn:microsoft.com/office/officeart/2005/8/layout/hierarchy1"/>
    <dgm:cxn modelId="{32846BA5-5DD7-4BE8-9659-E026BF8A4E59}" type="presOf" srcId="{1ABBD810-CD2B-4C5B-918B-B2CF2DA96CE4}" destId="{AFCE22F8-B16D-4E6A-9FAE-39BCDBD5B921}" srcOrd="0" destOrd="0" presId="urn:microsoft.com/office/officeart/2005/8/layout/hierarchy1"/>
    <dgm:cxn modelId="{5ECC0C6F-F38A-41BA-AD80-EA0C2EFF4771}" type="presOf" srcId="{D4982DCB-DDB8-47DB-8E54-462D60796BFF}" destId="{460735F5-4EE1-48FC-95A4-8B848A242A1A}" srcOrd="0" destOrd="0" presId="urn:microsoft.com/office/officeart/2005/8/layout/hierarchy1"/>
    <dgm:cxn modelId="{9DE9AA78-9D52-4803-B2C8-3C015274525B}" type="presOf" srcId="{6D8A96D8-A3A1-42F9-9589-C2BF02D5E4DD}" destId="{FAC9F8D8-0958-42C1-90AE-73BB480E6F6F}" srcOrd="0" destOrd="0" presId="urn:microsoft.com/office/officeart/2005/8/layout/hierarchy1"/>
    <dgm:cxn modelId="{A33B81F5-AFCD-44C9-AAAF-82C0D0C18195}" srcId="{1D1E4B67-4E11-47E8-815F-76E53AF84DE0}" destId="{3D9FDCC6-DCE0-4147-B01B-8813DDC64003}" srcOrd="0" destOrd="0" parTransId="{E2FE4860-8DF7-4C95-8C29-95CB976D136C}" sibTransId="{E3CB8F6C-0DDB-4995-97E3-AA6366E4480E}"/>
    <dgm:cxn modelId="{2EFE17EB-C331-47F1-A1D0-70E2F0F5AD53}" srcId="{7B50CA93-E8CC-4F8B-9A7F-490FDF2C51F9}" destId="{6ED9EEFC-5EB6-4BC5-AC49-6950E69FB562}" srcOrd="1" destOrd="0" parTransId="{A450C205-20A0-405E-A8FE-2E2900F336E1}" sibTransId="{7DE0F86E-AC3A-4ED9-9342-9B6CF0FA7DAA}"/>
    <dgm:cxn modelId="{7947539C-C99B-4357-A737-E72C8C024070}" type="presOf" srcId="{4953A143-177D-4B2F-B808-9F6C907EB72D}" destId="{A36F1252-E2B8-47B9-9885-4C6298E4BE7A}" srcOrd="0" destOrd="0" presId="urn:microsoft.com/office/officeart/2005/8/layout/hierarchy1"/>
    <dgm:cxn modelId="{30E7925D-BCC6-4414-8B47-0A3919567540}" type="presOf" srcId="{C7C6A96F-A00A-4F09-AF41-EB2233B20FBC}" destId="{DB6EB8FA-6D63-4048-A546-57E131FE114C}" srcOrd="0" destOrd="0" presId="urn:microsoft.com/office/officeart/2005/8/layout/hierarchy1"/>
    <dgm:cxn modelId="{76125D50-3F72-404A-A792-F55A61609BB8}" type="presOf" srcId="{F37F4EA3-F7A6-4C6C-AA74-EFCD24225B92}" destId="{754C7E6C-DF18-4044-AC12-87544947ABAB}" srcOrd="0" destOrd="0" presId="urn:microsoft.com/office/officeart/2005/8/layout/hierarchy1"/>
    <dgm:cxn modelId="{6C526527-91F4-481F-AFDE-5C25C794088B}" type="presOf" srcId="{E2FE4860-8DF7-4C95-8C29-95CB976D136C}" destId="{563D7408-FDC8-4CE7-9C63-B81BAC5541E6}" srcOrd="0" destOrd="0" presId="urn:microsoft.com/office/officeart/2005/8/layout/hierarchy1"/>
    <dgm:cxn modelId="{CB2DB5BE-CF45-4324-AB30-B9BA1BB4EECF}" srcId="{1D1E4B67-4E11-47E8-815F-76E53AF84DE0}" destId="{AA036EC4-48C1-4F65-BF8E-1A11DBBFF9F9}" srcOrd="1" destOrd="0" parTransId="{4953A143-177D-4B2F-B808-9F6C907EB72D}" sibTransId="{7177FD61-0C6E-4AEF-84F5-F8109C498207}"/>
    <dgm:cxn modelId="{2CD57B89-300A-43B2-9E6C-EE477CA9DDBF}" srcId="{1ABBD810-CD2B-4C5B-918B-B2CF2DA96CE4}" destId="{6D8A96D8-A3A1-42F9-9589-C2BF02D5E4DD}" srcOrd="1" destOrd="0" parTransId="{66A70F8A-06BC-47E9-9F16-48C790BBCEEE}" sibTransId="{4312F44D-7CDA-4EB2-AA8F-18D6B8914FD9}"/>
    <dgm:cxn modelId="{FDFC4331-6F0C-411C-9433-80E19E5EF764}" type="presOf" srcId="{BCCBF216-76E2-48ED-98EA-414DD554DC9E}" destId="{745D348F-7E04-41B1-AB0B-7269BA3C0585}" srcOrd="0" destOrd="0" presId="urn:microsoft.com/office/officeart/2005/8/layout/hierarchy1"/>
    <dgm:cxn modelId="{1860FD99-078F-4781-8205-66252F8C93BB}" type="presOf" srcId="{1D1E4B67-4E11-47E8-815F-76E53AF84DE0}" destId="{531FB092-4090-4241-BC1A-2C4C557C9247}" srcOrd="0" destOrd="0" presId="urn:microsoft.com/office/officeart/2005/8/layout/hierarchy1"/>
    <dgm:cxn modelId="{3DAF965A-6C33-4D36-A907-D15ECFAA50F9}" type="presOf" srcId="{6ED9EEFC-5EB6-4BC5-AC49-6950E69FB562}" destId="{BECFF7AF-DAB6-48B0-9F0A-8E5DFD4D79C9}" srcOrd="0" destOrd="0" presId="urn:microsoft.com/office/officeart/2005/8/layout/hierarchy1"/>
    <dgm:cxn modelId="{89B747C7-3176-4F87-86F8-EF6589E08179}" type="presOf" srcId="{61625F8E-493C-4525-AEA3-B3B7C11CE864}" destId="{4A9B9581-2B85-4435-A41C-561972C13C6D}" srcOrd="0" destOrd="0" presId="urn:microsoft.com/office/officeart/2005/8/layout/hierarchy1"/>
    <dgm:cxn modelId="{9F7748B5-2587-46D2-ACA1-928BDC390AA6}" type="presOf" srcId="{AA036EC4-48C1-4F65-BF8E-1A11DBBFF9F9}" destId="{D8FCBEFA-A508-4922-BFF3-3996E586F6C1}" srcOrd="0" destOrd="0" presId="urn:microsoft.com/office/officeart/2005/8/layout/hierarchy1"/>
    <dgm:cxn modelId="{2BF03A2F-23B3-4F82-87DE-9D0FC4865F48}" type="presOf" srcId="{978770CD-51B5-4B38-8CF3-695F2718DC71}" destId="{23068387-AA1C-40A9-9B40-3955CE58E38F}" srcOrd="0" destOrd="0" presId="urn:microsoft.com/office/officeart/2005/8/layout/hierarchy1"/>
    <dgm:cxn modelId="{FB12AF2C-2CFD-400A-9D8A-9EA8E74AE886}" type="presOf" srcId="{A450C205-20A0-405E-A8FE-2E2900F336E1}" destId="{77D9ADF2-6959-4C9C-8F8A-6773B49DE36D}" srcOrd="0" destOrd="0" presId="urn:microsoft.com/office/officeart/2005/8/layout/hierarchy1"/>
    <dgm:cxn modelId="{19F4F958-0819-4B3C-A10B-70B299343282}" srcId="{1ABBD810-CD2B-4C5B-918B-B2CF2DA96CE4}" destId="{1D1E4B67-4E11-47E8-815F-76E53AF84DE0}" srcOrd="0" destOrd="0" parTransId="{BCCBF216-76E2-48ED-98EA-414DD554DC9E}" sibTransId="{8A38F217-F879-4429-B4D0-69FF592DBF4A}"/>
    <dgm:cxn modelId="{5DBC19AC-02ED-4F7B-AEC2-9C26E84596E1}" type="presOf" srcId="{66A70F8A-06BC-47E9-9F16-48C790BBCEEE}" destId="{32054801-C688-4415-8C52-41862C6F0AD4}" srcOrd="0" destOrd="0" presId="urn:microsoft.com/office/officeart/2005/8/layout/hierarchy1"/>
    <dgm:cxn modelId="{C900C01B-FB9F-4759-817C-3150181CDDAF}" srcId="{1D1E4B67-4E11-47E8-815F-76E53AF84DE0}" destId="{A6E707EE-FA44-4A8B-9C6B-A1B232F5E5C9}" srcOrd="2" destOrd="0" parTransId="{6F3B4CEA-1B60-4725-B1C5-2A023BBDFF23}" sibTransId="{30AF4315-6446-4677-B74D-27D5447B2972}"/>
    <dgm:cxn modelId="{1F4F0D77-6D18-4BFB-8682-53F9186C874B}" srcId="{6D8A96D8-A3A1-42F9-9589-C2BF02D5E4DD}" destId="{C9B14636-30C1-4A9A-A12F-08C48122D81A}" srcOrd="1" destOrd="0" parTransId="{D4982DCB-DDB8-47DB-8E54-462D60796BFF}" sibTransId="{EFA46892-554D-49C2-9C0B-B8437C7C4953}"/>
    <dgm:cxn modelId="{050A4D08-A13E-40D7-B0AB-5CE1FCE22544}" srcId="{6D8A96D8-A3A1-42F9-9589-C2BF02D5E4DD}" destId="{978770CD-51B5-4B38-8CF3-695F2718DC71}" srcOrd="0" destOrd="0" parTransId="{F37F4EA3-F7A6-4C6C-AA74-EFCD24225B92}" sibTransId="{60159F40-DAA4-491F-8C51-05AD868ADF3A}"/>
    <dgm:cxn modelId="{9ECC9D89-B984-4BF5-9E68-B94E4352D614}" srcId="{C7C6A96F-A00A-4F09-AF41-EB2233B20FBC}" destId="{7B50CA93-E8CC-4F8B-9A7F-490FDF2C51F9}" srcOrd="0" destOrd="0" parTransId="{0B24A82D-F676-4E3A-B278-A209B20A4C48}" sibTransId="{DDD148A6-F9F5-4EDB-8442-969A1E7A4613}"/>
    <dgm:cxn modelId="{147F21D4-0863-4CE0-A108-FA6B9A385680}" type="presOf" srcId="{A6E707EE-FA44-4A8B-9C6B-A1B232F5E5C9}" destId="{11249D8C-9BDD-4088-9A62-79ED10985EE9}" srcOrd="0" destOrd="0" presId="urn:microsoft.com/office/officeart/2005/8/layout/hierarchy1"/>
    <dgm:cxn modelId="{594BC9C1-74C3-4BA6-9C92-6D4CBA34F786}" type="presOf" srcId="{6F3B4CEA-1B60-4725-B1C5-2A023BBDFF23}" destId="{4847C73A-94B5-404E-8751-E4171A043D66}" srcOrd="0" destOrd="0" presId="urn:microsoft.com/office/officeart/2005/8/layout/hierarchy1"/>
    <dgm:cxn modelId="{C3FEE271-42D3-40E7-AAEC-D405ACAD3A67}" type="presOf" srcId="{C9B14636-30C1-4A9A-A12F-08C48122D81A}" destId="{6D96C86F-6825-4B4C-B1EA-D0917F6FFDF6}" srcOrd="0" destOrd="0" presId="urn:microsoft.com/office/officeart/2005/8/layout/hierarchy1"/>
    <dgm:cxn modelId="{DCBDA49C-3D26-4A36-B7CF-216EA4931BC8}" type="presParOf" srcId="{DB6EB8FA-6D63-4048-A546-57E131FE114C}" destId="{C08385C8-192B-427A-8C6F-B5CB25EA6ACA}" srcOrd="0" destOrd="0" presId="urn:microsoft.com/office/officeart/2005/8/layout/hierarchy1"/>
    <dgm:cxn modelId="{AC0DDCCC-DC8A-406E-B2A0-237DAE4DA828}" type="presParOf" srcId="{C08385C8-192B-427A-8C6F-B5CB25EA6ACA}" destId="{C1B0914B-739C-4A95-9FFA-5DF786A56061}" srcOrd="0" destOrd="0" presId="urn:microsoft.com/office/officeart/2005/8/layout/hierarchy1"/>
    <dgm:cxn modelId="{9163392B-6895-4C62-90DF-D8038015DC7B}" type="presParOf" srcId="{C1B0914B-739C-4A95-9FFA-5DF786A56061}" destId="{988B03A6-CDCC-4D37-A9E6-7FAC7A1C0585}" srcOrd="0" destOrd="0" presId="urn:microsoft.com/office/officeart/2005/8/layout/hierarchy1"/>
    <dgm:cxn modelId="{8746774B-7D85-407F-AA4B-D8355454D5EE}" type="presParOf" srcId="{C1B0914B-739C-4A95-9FFA-5DF786A56061}" destId="{51D56652-1A94-419F-9984-EC23B1141436}" srcOrd="1" destOrd="0" presId="urn:microsoft.com/office/officeart/2005/8/layout/hierarchy1"/>
    <dgm:cxn modelId="{B232BFC2-2881-47DF-8FA3-7C7ED974998E}" type="presParOf" srcId="{C08385C8-192B-427A-8C6F-B5CB25EA6ACA}" destId="{1013BABB-7887-4332-8806-779CF2B2B2A3}" srcOrd="1" destOrd="0" presId="urn:microsoft.com/office/officeart/2005/8/layout/hierarchy1"/>
    <dgm:cxn modelId="{8DB32D95-F921-41BB-AB57-F78893A918CC}" type="presParOf" srcId="{1013BABB-7887-4332-8806-779CF2B2B2A3}" destId="{4A9B9581-2B85-4435-A41C-561972C13C6D}" srcOrd="0" destOrd="0" presId="urn:microsoft.com/office/officeart/2005/8/layout/hierarchy1"/>
    <dgm:cxn modelId="{3A812135-F60A-4062-AAD5-F543C73B5925}" type="presParOf" srcId="{1013BABB-7887-4332-8806-779CF2B2B2A3}" destId="{1B3D87CB-EDC9-4AD3-9F94-8521863165E2}" srcOrd="1" destOrd="0" presId="urn:microsoft.com/office/officeart/2005/8/layout/hierarchy1"/>
    <dgm:cxn modelId="{0C5E1CF6-56C1-46FB-ACCF-1960F5CB6F38}" type="presParOf" srcId="{1B3D87CB-EDC9-4AD3-9F94-8521863165E2}" destId="{8D5A965D-3C77-4278-84EB-248D587B3475}" srcOrd="0" destOrd="0" presId="urn:microsoft.com/office/officeart/2005/8/layout/hierarchy1"/>
    <dgm:cxn modelId="{8E6B9A42-7D7E-46A7-B8C1-80FB0DE54F4F}" type="presParOf" srcId="{8D5A965D-3C77-4278-84EB-248D587B3475}" destId="{A19DBA6A-A811-4278-9AA3-754B41509468}" srcOrd="0" destOrd="0" presId="urn:microsoft.com/office/officeart/2005/8/layout/hierarchy1"/>
    <dgm:cxn modelId="{92829808-6A2E-44A2-A281-A90126DB82C1}" type="presParOf" srcId="{8D5A965D-3C77-4278-84EB-248D587B3475}" destId="{AFCE22F8-B16D-4E6A-9FAE-39BCDBD5B921}" srcOrd="1" destOrd="0" presId="urn:microsoft.com/office/officeart/2005/8/layout/hierarchy1"/>
    <dgm:cxn modelId="{66079913-A3AE-4370-A34C-C582EADA33DF}" type="presParOf" srcId="{1B3D87CB-EDC9-4AD3-9F94-8521863165E2}" destId="{9D87DCE4-D54A-4A76-B297-3E46F3462E74}" srcOrd="1" destOrd="0" presId="urn:microsoft.com/office/officeart/2005/8/layout/hierarchy1"/>
    <dgm:cxn modelId="{38A35C60-F9A4-4527-8147-7CFCFAEF33F6}" type="presParOf" srcId="{9D87DCE4-D54A-4A76-B297-3E46F3462E74}" destId="{745D348F-7E04-41B1-AB0B-7269BA3C0585}" srcOrd="0" destOrd="0" presId="urn:microsoft.com/office/officeart/2005/8/layout/hierarchy1"/>
    <dgm:cxn modelId="{36080713-7ACF-467E-A4E0-4CDE9F4C6FA0}" type="presParOf" srcId="{9D87DCE4-D54A-4A76-B297-3E46F3462E74}" destId="{DCC8C3BB-1F5F-429D-BA02-ABDC66C6E487}" srcOrd="1" destOrd="0" presId="urn:microsoft.com/office/officeart/2005/8/layout/hierarchy1"/>
    <dgm:cxn modelId="{40699B51-439F-4851-BD79-83AE96A3660B}" type="presParOf" srcId="{DCC8C3BB-1F5F-429D-BA02-ABDC66C6E487}" destId="{740DB059-EC55-4BEB-B0F8-3AF1EDE0F646}" srcOrd="0" destOrd="0" presId="urn:microsoft.com/office/officeart/2005/8/layout/hierarchy1"/>
    <dgm:cxn modelId="{53445CAC-C4E3-473D-B700-2572647034D8}" type="presParOf" srcId="{740DB059-EC55-4BEB-B0F8-3AF1EDE0F646}" destId="{444A7D4C-851F-465F-BA8A-78AB4241A23E}" srcOrd="0" destOrd="0" presId="urn:microsoft.com/office/officeart/2005/8/layout/hierarchy1"/>
    <dgm:cxn modelId="{954A8D38-245B-4F24-B296-5821BBB426B5}" type="presParOf" srcId="{740DB059-EC55-4BEB-B0F8-3AF1EDE0F646}" destId="{531FB092-4090-4241-BC1A-2C4C557C9247}" srcOrd="1" destOrd="0" presId="urn:microsoft.com/office/officeart/2005/8/layout/hierarchy1"/>
    <dgm:cxn modelId="{6A9F92F5-CF1B-4700-BBE8-F7B481CAB98E}" type="presParOf" srcId="{DCC8C3BB-1F5F-429D-BA02-ABDC66C6E487}" destId="{6E48198C-90CB-4C13-8500-7C84263DB957}" srcOrd="1" destOrd="0" presId="urn:microsoft.com/office/officeart/2005/8/layout/hierarchy1"/>
    <dgm:cxn modelId="{A5930499-ADF5-43A9-93D3-E9B6FB1D4BC7}" type="presParOf" srcId="{6E48198C-90CB-4C13-8500-7C84263DB957}" destId="{563D7408-FDC8-4CE7-9C63-B81BAC5541E6}" srcOrd="0" destOrd="0" presId="urn:microsoft.com/office/officeart/2005/8/layout/hierarchy1"/>
    <dgm:cxn modelId="{EEAC2B0B-A757-402F-8FFA-99858DEFC981}" type="presParOf" srcId="{6E48198C-90CB-4C13-8500-7C84263DB957}" destId="{05C21597-7BB8-4387-AEC6-A5DE4CCEFE74}" srcOrd="1" destOrd="0" presId="urn:microsoft.com/office/officeart/2005/8/layout/hierarchy1"/>
    <dgm:cxn modelId="{0B85D251-FA82-4BDF-85C8-EA8EF3AE2B94}" type="presParOf" srcId="{05C21597-7BB8-4387-AEC6-A5DE4CCEFE74}" destId="{4FDD7A5A-F2B3-432A-90BD-D71A8CDAB3F0}" srcOrd="0" destOrd="0" presId="urn:microsoft.com/office/officeart/2005/8/layout/hierarchy1"/>
    <dgm:cxn modelId="{503648FF-09B7-43B3-A5BB-17CEE46BAE55}" type="presParOf" srcId="{4FDD7A5A-F2B3-432A-90BD-D71A8CDAB3F0}" destId="{4163CAC1-C262-452B-9831-653FAD313832}" srcOrd="0" destOrd="0" presId="urn:microsoft.com/office/officeart/2005/8/layout/hierarchy1"/>
    <dgm:cxn modelId="{6E663F46-57E9-4F89-A2B5-8B29A0903694}" type="presParOf" srcId="{4FDD7A5A-F2B3-432A-90BD-D71A8CDAB3F0}" destId="{A4E16017-59AA-4089-8832-31C168A7CE0C}" srcOrd="1" destOrd="0" presId="urn:microsoft.com/office/officeart/2005/8/layout/hierarchy1"/>
    <dgm:cxn modelId="{6950C58E-EF67-4BE8-A1CC-FC4C587F32B8}" type="presParOf" srcId="{05C21597-7BB8-4387-AEC6-A5DE4CCEFE74}" destId="{4B9A31D7-AEA5-4306-B3BD-199FE90E2A17}" srcOrd="1" destOrd="0" presId="urn:microsoft.com/office/officeart/2005/8/layout/hierarchy1"/>
    <dgm:cxn modelId="{D1F2D51E-797E-4C30-8D1A-9B1BEA7A16B0}" type="presParOf" srcId="{6E48198C-90CB-4C13-8500-7C84263DB957}" destId="{A36F1252-E2B8-47B9-9885-4C6298E4BE7A}" srcOrd="2" destOrd="0" presId="urn:microsoft.com/office/officeart/2005/8/layout/hierarchy1"/>
    <dgm:cxn modelId="{2042DDF7-7D7A-4F0B-B270-910A5D902657}" type="presParOf" srcId="{6E48198C-90CB-4C13-8500-7C84263DB957}" destId="{2664ABC5-72BC-4EB6-9A87-31DCC0A47C95}" srcOrd="3" destOrd="0" presId="urn:microsoft.com/office/officeart/2005/8/layout/hierarchy1"/>
    <dgm:cxn modelId="{BA5983C7-6FBB-4837-A0D0-7AACD55BF6CF}" type="presParOf" srcId="{2664ABC5-72BC-4EB6-9A87-31DCC0A47C95}" destId="{29F9C4A2-7DFE-48A7-9F38-713F3E8CFEDC}" srcOrd="0" destOrd="0" presId="urn:microsoft.com/office/officeart/2005/8/layout/hierarchy1"/>
    <dgm:cxn modelId="{1D695E93-AD0E-4C43-9602-BA013256C814}" type="presParOf" srcId="{29F9C4A2-7DFE-48A7-9F38-713F3E8CFEDC}" destId="{334460BC-977F-46FE-A57D-CBD858EFA2DC}" srcOrd="0" destOrd="0" presId="urn:microsoft.com/office/officeart/2005/8/layout/hierarchy1"/>
    <dgm:cxn modelId="{DD835081-D5E2-4EE9-AB8D-02F472BE3CFA}" type="presParOf" srcId="{29F9C4A2-7DFE-48A7-9F38-713F3E8CFEDC}" destId="{D8FCBEFA-A508-4922-BFF3-3996E586F6C1}" srcOrd="1" destOrd="0" presId="urn:microsoft.com/office/officeart/2005/8/layout/hierarchy1"/>
    <dgm:cxn modelId="{A17AAFA2-145B-42FA-92B2-D65A8A6912E0}" type="presParOf" srcId="{2664ABC5-72BC-4EB6-9A87-31DCC0A47C95}" destId="{C239BB22-9FFD-4E22-B43D-DD825EE91F1D}" srcOrd="1" destOrd="0" presId="urn:microsoft.com/office/officeart/2005/8/layout/hierarchy1"/>
    <dgm:cxn modelId="{86C3280B-051C-4103-A88C-B11C804E90A9}" type="presParOf" srcId="{6E48198C-90CB-4C13-8500-7C84263DB957}" destId="{4847C73A-94B5-404E-8751-E4171A043D66}" srcOrd="4" destOrd="0" presId="urn:microsoft.com/office/officeart/2005/8/layout/hierarchy1"/>
    <dgm:cxn modelId="{8BAF58A1-1F80-467C-B035-D28C76EE305C}" type="presParOf" srcId="{6E48198C-90CB-4C13-8500-7C84263DB957}" destId="{AAA5B7B2-33FF-414F-8932-7F6EAEB6ECD9}" srcOrd="5" destOrd="0" presId="urn:microsoft.com/office/officeart/2005/8/layout/hierarchy1"/>
    <dgm:cxn modelId="{5911E927-473C-43BF-8ED7-6B194AA22E27}" type="presParOf" srcId="{AAA5B7B2-33FF-414F-8932-7F6EAEB6ECD9}" destId="{3105EC25-5F7E-42CA-97A9-46F5D5C5DADD}" srcOrd="0" destOrd="0" presId="urn:microsoft.com/office/officeart/2005/8/layout/hierarchy1"/>
    <dgm:cxn modelId="{B7C42E16-3807-4958-8ADD-53183BE48F0D}" type="presParOf" srcId="{3105EC25-5F7E-42CA-97A9-46F5D5C5DADD}" destId="{126BE44A-94DE-40FE-9D5B-DEF9CF0284F7}" srcOrd="0" destOrd="0" presId="urn:microsoft.com/office/officeart/2005/8/layout/hierarchy1"/>
    <dgm:cxn modelId="{A02F3DCA-42D8-4EC4-A5BA-5894A307FC23}" type="presParOf" srcId="{3105EC25-5F7E-42CA-97A9-46F5D5C5DADD}" destId="{11249D8C-9BDD-4088-9A62-79ED10985EE9}" srcOrd="1" destOrd="0" presId="urn:microsoft.com/office/officeart/2005/8/layout/hierarchy1"/>
    <dgm:cxn modelId="{314F6F2B-1CB1-401B-ABF8-5898A5D8B1A9}" type="presParOf" srcId="{AAA5B7B2-33FF-414F-8932-7F6EAEB6ECD9}" destId="{7938AE09-75B5-4C3B-A68C-6EE4FC4A6056}" srcOrd="1" destOrd="0" presId="urn:microsoft.com/office/officeart/2005/8/layout/hierarchy1"/>
    <dgm:cxn modelId="{AC3E6F3C-B06A-4D00-8E8E-D2E97D106415}" type="presParOf" srcId="{9D87DCE4-D54A-4A76-B297-3E46F3462E74}" destId="{32054801-C688-4415-8C52-41862C6F0AD4}" srcOrd="2" destOrd="0" presId="urn:microsoft.com/office/officeart/2005/8/layout/hierarchy1"/>
    <dgm:cxn modelId="{752637EE-C495-4946-840F-4A36D46608BA}" type="presParOf" srcId="{9D87DCE4-D54A-4A76-B297-3E46F3462E74}" destId="{08589B9F-F8BE-49B7-8776-F4394C203128}" srcOrd="3" destOrd="0" presId="urn:microsoft.com/office/officeart/2005/8/layout/hierarchy1"/>
    <dgm:cxn modelId="{2C1FFD89-9AFD-4859-AFAD-023192961A8B}" type="presParOf" srcId="{08589B9F-F8BE-49B7-8776-F4394C203128}" destId="{2292C672-8851-4DDF-8A0B-575A85EEC241}" srcOrd="0" destOrd="0" presId="urn:microsoft.com/office/officeart/2005/8/layout/hierarchy1"/>
    <dgm:cxn modelId="{1C184284-9356-4058-A867-5A2485F73F9D}" type="presParOf" srcId="{2292C672-8851-4DDF-8A0B-575A85EEC241}" destId="{60E74D5C-434A-4289-9411-AC6EF47B2D0F}" srcOrd="0" destOrd="0" presId="urn:microsoft.com/office/officeart/2005/8/layout/hierarchy1"/>
    <dgm:cxn modelId="{4F73DA6B-5A32-4A18-B717-EBDAE5EE6B87}" type="presParOf" srcId="{2292C672-8851-4DDF-8A0B-575A85EEC241}" destId="{FAC9F8D8-0958-42C1-90AE-73BB480E6F6F}" srcOrd="1" destOrd="0" presId="urn:microsoft.com/office/officeart/2005/8/layout/hierarchy1"/>
    <dgm:cxn modelId="{5A3B7ED5-9F3B-45FC-AC4F-E82A81A4BDF2}" type="presParOf" srcId="{08589B9F-F8BE-49B7-8776-F4394C203128}" destId="{AC3AFD32-8262-4E9F-81EB-2A6AAB2E68C7}" srcOrd="1" destOrd="0" presId="urn:microsoft.com/office/officeart/2005/8/layout/hierarchy1"/>
    <dgm:cxn modelId="{F4581BF9-0681-429B-95BF-C73670A10674}" type="presParOf" srcId="{AC3AFD32-8262-4E9F-81EB-2A6AAB2E68C7}" destId="{754C7E6C-DF18-4044-AC12-87544947ABAB}" srcOrd="0" destOrd="0" presId="urn:microsoft.com/office/officeart/2005/8/layout/hierarchy1"/>
    <dgm:cxn modelId="{17944BEF-7332-454E-A4BA-44C6F8A8381B}" type="presParOf" srcId="{AC3AFD32-8262-4E9F-81EB-2A6AAB2E68C7}" destId="{DF8E71C4-5643-4479-B0CA-DC2E903D5C44}" srcOrd="1" destOrd="0" presId="urn:microsoft.com/office/officeart/2005/8/layout/hierarchy1"/>
    <dgm:cxn modelId="{551496F9-A6A9-4F94-809F-ED69826FE6C3}" type="presParOf" srcId="{DF8E71C4-5643-4479-B0CA-DC2E903D5C44}" destId="{00B9E4CB-5BB8-4509-89CD-0CF7DA255C6C}" srcOrd="0" destOrd="0" presId="urn:microsoft.com/office/officeart/2005/8/layout/hierarchy1"/>
    <dgm:cxn modelId="{43A8715E-3F37-4488-9170-4018D185F5CF}" type="presParOf" srcId="{00B9E4CB-5BB8-4509-89CD-0CF7DA255C6C}" destId="{1264860D-B4D1-437C-8756-CD5095D0DEBE}" srcOrd="0" destOrd="0" presId="urn:microsoft.com/office/officeart/2005/8/layout/hierarchy1"/>
    <dgm:cxn modelId="{EDF08805-0297-4A79-88B2-8C959F4B79E3}" type="presParOf" srcId="{00B9E4CB-5BB8-4509-89CD-0CF7DA255C6C}" destId="{23068387-AA1C-40A9-9B40-3955CE58E38F}" srcOrd="1" destOrd="0" presId="urn:microsoft.com/office/officeart/2005/8/layout/hierarchy1"/>
    <dgm:cxn modelId="{923C6AF0-7453-4C0E-B5BF-A990568895A8}" type="presParOf" srcId="{DF8E71C4-5643-4479-B0CA-DC2E903D5C44}" destId="{5A302951-E678-426E-97E5-A912840AC87D}" srcOrd="1" destOrd="0" presId="urn:microsoft.com/office/officeart/2005/8/layout/hierarchy1"/>
    <dgm:cxn modelId="{A16F1920-BE3E-47F1-A847-674E06A6EC91}" type="presParOf" srcId="{AC3AFD32-8262-4E9F-81EB-2A6AAB2E68C7}" destId="{460735F5-4EE1-48FC-95A4-8B848A242A1A}" srcOrd="2" destOrd="0" presId="urn:microsoft.com/office/officeart/2005/8/layout/hierarchy1"/>
    <dgm:cxn modelId="{92B2FB9C-34CF-4770-91C4-55C45B66C9C7}" type="presParOf" srcId="{AC3AFD32-8262-4E9F-81EB-2A6AAB2E68C7}" destId="{BCCB4DD4-5ABA-4BA7-BB8E-5CDAB1F6DE18}" srcOrd="3" destOrd="0" presId="urn:microsoft.com/office/officeart/2005/8/layout/hierarchy1"/>
    <dgm:cxn modelId="{6A0D8946-3D75-44BE-9CDE-B6E1EF0036ED}" type="presParOf" srcId="{BCCB4DD4-5ABA-4BA7-BB8E-5CDAB1F6DE18}" destId="{349E1C8E-5790-4AE0-8B82-B73CB47772EA}" srcOrd="0" destOrd="0" presId="urn:microsoft.com/office/officeart/2005/8/layout/hierarchy1"/>
    <dgm:cxn modelId="{DB8C992A-9ECF-4432-A723-034C8720F070}" type="presParOf" srcId="{349E1C8E-5790-4AE0-8B82-B73CB47772EA}" destId="{F793494E-E730-4E4A-B00A-29368DC1CECA}" srcOrd="0" destOrd="0" presId="urn:microsoft.com/office/officeart/2005/8/layout/hierarchy1"/>
    <dgm:cxn modelId="{AD7A322D-CB41-49AC-92E8-9BBB77CF358D}" type="presParOf" srcId="{349E1C8E-5790-4AE0-8B82-B73CB47772EA}" destId="{6D96C86F-6825-4B4C-B1EA-D0917F6FFDF6}" srcOrd="1" destOrd="0" presId="urn:microsoft.com/office/officeart/2005/8/layout/hierarchy1"/>
    <dgm:cxn modelId="{5043AEF8-2A75-4E1E-AA50-F7F1CB5B9E35}" type="presParOf" srcId="{BCCB4DD4-5ABA-4BA7-BB8E-5CDAB1F6DE18}" destId="{A92C5E7E-778F-441D-B85F-BC48154D59C6}" srcOrd="1" destOrd="0" presId="urn:microsoft.com/office/officeart/2005/8/layout/hierarchy1"/>
    <dgm:cxn modelId="{714C3995-1ED2-4252-A97F-C0ED9541CE63}" type="presParOf" srcId="{1013BABB-7887-4332-8806-779CF2B2B2A3}" destId="{77D9ADF2-6959-4C9C-8F8A-6773B49DE36D}" srcOrd="2" destOrd="0" presId="urn:microsoft.com/office/officeart/2005/8/layout/hierarchy1"/>
    <dgm:cxn modelId="{634DAAB2-C08A-489A-9B6C-110A3770B80E}" type="presParOf" srcId="{1013BABB-7887-4332-8806-779CF2B2B2A3}" destId="{4BFB3F33-C84A-48F8-A39D-2C5FEB06DBF8}" srcOrd="3" destOrd="0" presId="urn:microsoft.com/office/officeart/2005/8/layout/hierarchy1"/>
    <dgm:cxn modelId="{79EA462D-F681-49E9-B3D1-DB8A575DBB7F}" type="presParOf" srcId="{4BFB3F33-C84A-48F8-A39D-2C5FEB06DBF8}" destId="{FE230E67-9AB6-47FC-8199-A74B095CB0CA}" srcOrd="0" destOrd="0" presId="urn:microsoft.com/office/officeart/2005/8/layout/hierarchy1"/>
    <dgm:cxn modelId="{A158490C-FA4B-4F16-8184-C57FCFF3AB32}" type="presParOf" srcId="{FE230E67-9AB6-47FC-8199-A74B095CB0CA}" destId="{3176C3B4-5C88-4E4A-8092-B572A14E6B80}" srcOrd="0" destOrd="0" presId="urn:microsoft.com/office/officeart/2005/8/layout/hierarchy1"/>
    <dgm:cxn modelId="{B6F07BFC-5C95-4BE7-B3EE-5DD693C51511}" type="presParOf" srcId="{FE230E67-9AB6-47FC-8199-A74B095CB0CA}" destId="{BECFF7AF-DAB6-48B0-9F0A-8E5DFD4D79C9}" srcOrd="1" destOrd="0" presId="urn:microsoft.com/office/officeart/2005/8/layout/hierarchy1"/>
    <dgm:cxn modelId="{558EFA94-E1CF-4701-A10A-447298D5618A}" type="presParOf" srcId="{4BFB3F33-C84A-48F8-A39D-2C5FEB06DBF8}" destId="{640459DA-DF71-4A13-A3AD-FABDCEAB5C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0.23722</cdr:x>
      <cdr:y>0.34422</cdr:y>
    </cdr:from>
    <cdr:to>
      <cdr:x>0.42744</cdr:x>
      <cdr:y>0.82351</cdr:y>
    </cdr:to>
    <cdr:sp macro="" textlink="">
      <cdr:nvSpPr>
        <cdr:cNvPr id="2" name="Freeform 1"/>
        <cdr:cNvSpPr/>
      </cdr:nvSpPr>
      <cdr:spPr>
        <a:xfrm xmlns:a="http://schemas.openxmlformats.org/drawingml/2006/main">
          <a:off x="1870898" y="1443391"/>
          <a:ext cx="1500187" cy="2009775"/>
        </a:xfrm>
        <a:custGeom xmlns:a="http://schemas.openxmlformats.org/drawingml/2006/main">
          <a:avLst/>
          <a:gdLst>
            <a:gd name="connsiteX0" fmla="*/ 4762 w 1500187"/>
            <a:gd name="connsiteY0" fmla="*/ 2009775 h 2009775"/>
            <a:gd name="connsiteX1" fmla="*/ 1500187 w 1500187"/>
            <a:gd name="connsiteY1" fmla="*/ 890588 h 2009775"/>
            <a:gd name="connsiteX2" fmla="*/ 1495425 w 1500187"/>
            <a:gd name="connsiteY2" fmla="*/ 0 h 2009775"/>
            <a:gd name="connsiteX3" fmla="*/ 0 w 1500187"/>
            <a:gd name="connsiteY3" fmla="*/ 1457325 h 2009775"/>
            <a:gd name="connsiteX4" fmla="*/ 4762 w 1500187"/>
            <a:gd name="connsiteY4" fmla="*/ 2009775 h 2009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187" h="2009775">
              <a:moveTo>
                <a:pt x="4762" y="2009775"/>
              </a:moveTo>
              <a:lnTo>
                <a:pt x="1500187" y="890588"/>
              </a:lnTo>
              <a:cubicBezTo>
                <a:pt x="1498600" y="593725"/>
                <a:pt x="1497012" y="296863"/>
                <a:pt x="1495425" y="0"/>
              </a:cubicBezTo>
              <a:lnTo>
                <a:pt x="0" y="1457325"/>
              </a:lnTo>
              <a:cubicBezTo>
                <a:pt x="1587" y="1641475"/>
                <a:pt x="3175" y="1825625"/>
                <a:pt x="4762" y="2009775"/>
              </a:cubicBezTo>
              <a:close/>
            </a:path>
          </a:pathLst>
        </a:custGeom>
        <a:solidFill xmlns:a="http://schemas.openxmlformats.org/drawingml/2006/main">
          <a:schemeClr val="accent3">
            <a:alpha val="35000"/>
          </a:schemeClr>
        </a:solidFill>
        <a:ln xmlns:a="http://schemas.openxmlformats.org/drawingml/2006/main" w="3175">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0.23662</cdr:x>
      <cdr:y>0.02961</cdr:y>
    </cdr:from>
    <cdr:to>
      <cdr:x>0.42744</cdr:x>
      <cdr:y>0.92005</cdr:y>
    </cdr:to>
    <cdr:sp macro="" textlink="">
      <cdr:nvSpPr>
        <cdr:cNvPr id="8" name="Freeform 7"/>
        <cdr:cNvSpPr/>
      </cdr:nvSpPr>
      <cdr:spPr>
        <a:xfrm xmlns:a="http://schemas.openxmlformats.org/drawingml/2006/main">
          <a:off x="1866135" y="124179"/>
          <a:ext cx="1504950" cy="3733800"/>
        </a:xfrm>
        <a:custGeom xmlns:a="http://schemas.openxmlformats.org/drawingml/2006/main">
          <a:avLst/>
          <a:gdLst>
            <a:gd name="connsiteX0" fmla="*/ 0 w 1504950"/>
            <a:gd name="connsiteY0" fmla="*/ 3328987 h 3733800"/>
            <a:gd name="connsiteX1" fmla="*/ 1500188 w 1504950"/>
            <a:gd name="connsiteY1" fmla="*/ 0 h 3733800"/>
            <a:gd name="connsiteX2" fmla="*/ 1504950 w 1504950"/>
            <a:gd name="connsiteY2" fmla="*/ 1314450 h 3733800"/>
            <a:gd name="connsiteX3" fmla="*/ 4763 w 1504950"/>
            <a:gd name="connsiteY3" fmla="*/ 3733800 h 3733800"/>
            <a:gd name="connsiteX4" fmla="*/ 0 w 1504950"/>
            <a:gd name="connsiteY4" fmla="*/ 3328987 h 373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950" h="3733800">
              <a:moveTo>
                <a:pt x="0" y="3328987"/>
              </a:moveTo>
              <a:lnTo>
                <a:pt x="1500188" y="0"/>
              </a:lnTo>
              <a:cubicBezTo>
                <a:pt x="1501775" y="438150"/>
                <a:pt x="1503363" y="876300"/>
                <a:pt x="1504950" y="1314450"/>
              </a:cubicBezTo>
              <a:lnTo>
                <a:pt x="4763" y="3733800"/>
              </a:lnTo>
              <a:cubicBezTo>
                <a:pt x="3175" y="3598862"/>
                <a:pt x="1588" y="3463925"/>
                <a:pt x="0" y="3328987"/>
              </a:cubicBezTo>
              <a:close/>
            </a:path>
          </a:pathLst>
        </a:custGeom>
        <a:solidFill xmlns:a="http://schemas.openxmlformats.org/drawingml/2006/main">
          <a:schemeClr val="accent4">
            <a:alpha val="35000"/>
          </a:schemeClr>
        </a:solidFill>
        <a:ln xmlns:a="http://schemas.openxmlformats.org/drawingml/2006/main" w="3175">
          <a:solidFill>
            <a:schemeClr val="accent4"/>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0.23722</cdr:x>
      <cdr:y>0.90983</cdr:y>
    </cdr:from>
    <cdr:to>
      <cdr:x>0.74266</cdr:x>
      <cdr:y>0.94276</cdr:y>
    </cdr:to>
    <cdr:sp macro="" textlink="">
      <cdr:nvSpPr>
        <cdr:cNvPr id="3" name="Freeform 2"/>
        <cdr:cNvSpPr/>
      </cdr:nvSpPr>
      <cdr:spPr>
        <a:xfrm xmlns:a="http://schemas.openxmlformats.org/drawingml/2006/main">
          <a:off x="1870898" y="3815116"/>
          <a:ext cx="3986212" cy="138113"/>
        </a:xfrm>
        <a:custGeom xmlns:a="http://schemas.openxmlformats.org/drawingml/2006/main">
          <a:avLst/>
          <a:gdLst>
            <a:gd name="connsiteX0" fmla="*/ 0 w 3986212"/>
            <a:gd name="connsiteY0" fmla="*/ 123825 h 128588"/>
            <a:gd name="connsiteX1" fmla="*/ 3986212 w 3986212"/>
            <a:gd name="connsiteY1" fmla="*/ 128588 h 128588"/>
            <a:gd name="connsiteX2" fmla="*/ 3981450 w 3986212"/>
            <a:gd name="connsiteY2" fmla="*/ 19050 h 128588"/>
            <a:gd name="connsiteX3" fmla="*/ 2476500 w 3986212"/>
            <a:gd name="connsiteY3" fmla="*/ 0 h 128588"/>
            <a:gd name="connsiteX4" fmla="*/ 1500187 w 3986212"/>
            <a:gd name="connsiteY4" fmla="*/ 0 h 128588"/>
            <a:gd name="connsiteX5" fmla="*/ 4762 w 3986212"/>
            <a:gd name="connsiteY5" fmla="*/ 38100 h 128588"/>
            <a:gd name="connsiteX6" fmla="*/ 0 w 3986212"/>
            <a:gd name="connsiteY6" fmla="*/ 123825 h 12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86212" h="128588">
              <a:moveTo>
                <a:pt x="0" y="123825"/>
              </a:moveTo>
              <a:lnTo>
                <a:pt x="3986212" y="128588"/>
              </a:lnTo>
              <a:lnTo>
                <a:pt x="3981450" y="19050"/>
              </a:lnTo>
              <a:lnTo>
                <a:pt x="2476500" y="0"/>
              </a:lnTo>
              <a:lnTo>
                <a:pt x="1500187" y="0"/>
              </a:lnTo>
              <a:lnTo>
                <a:pt x="4762" y="38100"/>
              </a:lnTo>
              <a:lnTo>
                <a:pt x="0" y="123825"/>
              </a:lnTo>
              <a:close/>
            </a:path>
          </a:pathLst>
        </a:custGeom>
        <a:solidFill xmlns:a="http://schemas.openxmlformats.org/drawingml/2006/main">
          <a:schemeClr val="tx2">
            <a:alpha val="35000"/>
          </a:schemeClr>
        </a:solidFill>
        <a:ln xmlns:a="http://schemas.openxmlformats.org/drawingml/2006/main" w="3175">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0.55244</cdr:x>
      <cdr:y>0.74401</cdr:y>
    </cdr:from>
    <cdr:to>
      <cdr:x>0.74326</cdr:x>
      <cdr:y>0.91437</cdr:y>
    </cdr:to>
    <cdr:sp macro="" textlink="">
      <cdr:nvSpPr>
        <cdr:cNvPr id="7" name="Freeform 6"/>
        <cdr:cNvSpPr/>
      </cdr:nvSpPr>
      <cdr:spPr>
        <a:xfrm xmlns:a="http://schemas.openxmlformats.org/drawingml/2006/main">
          <a:off x="4356923" y="3119791"/>
          <a:ext cx="1504950" cy="714375"/>
        </a:xfrm>
        <a:custGeom xmlns:a="http://schemas.openxmlformats.org/drawingml/2006/main">
          <a:avLst/>
          <a:gdLst>
            <a:gd name="connsiteX0" fmla="*/ 0 w 1504950"/>
            <a:gd name="connsiteY0" fmla="*/ 0 h 716756"/>
            <a:gd name="connsiteX1" fmla="*/ 1502568 w 1504950"/>
            <a:gd name="connsiteY1" fmla="*/ 52388 h 716756"/>
            <a:gd name="connsiteX2" fmla="*/ 1504950 w 1504950"/>
            <a:gd name="connsiteY2" fmla="*/ 716756 h 716756"/>
            <a:gd name="connsiteX3" fmla="*/ 2381 w 1504950"/>
            <a:gd name="connsiteY3" fmla="*/ 685800 h 716756"/>
            <a:gd name="connsiteX4" fmla="*/ 0 w 1504950"/>
            <a:gd name="connsiteY4" fmla="*/ 0 h 716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950" h="716756">
              <a:moveTo>
                <a:pt x="0" y="0"/>
              </a:moveTo>
              <a:lnTo>
                <a:pt x="1502568" y="52388"/>
              </a:lnTo>
              <a:lnTo>
                <a:pt x="1504950" y="716756"/>
              </a:lnTo>
              <a:lnTo>
                <a:pt x="2381" y="685800"/>
              </a:lnTo>
              <a:cubicBezTo>
                <a:pt x="1587" y="457200"/>
                <a:pt x="794" y="228600"/>
                <a:pt x="0" y="0"/>
              </a:cubicBezTo>
              <a:close/>
            </a:path>
          </a:pathLst>
        </a:custGeom>
        <a:solidFill xmlns:a="http://schemas.openxmlformats.org/drawingml/2006/main">
          <a:schemeClr val="accent6">
            <a:alpha val="35000"/>
          </a:schemeClr>
        </a:solidFill>
        <a:ln xmlns:a="http://schemas.openxmlformats.org/drawingml/2006/main" w="3175">
          <a:solidFill>
            <a:schemeClr val="accent6"/>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0.55244</cdr:x>
      <cdr:y>0.55661</cdr:y>
    </cdr:from>
    <cdr:to>
      <cdr:x>0.74326</cdr:x>
      <cdr:y>0.7565</cdr:y>
    </cdr:to>
    <cdr:sp macro="" textlink="">
      <cdr:nvSpPr>
        <cdr:cNvPr id="10" name="Freeform 9"/>
        <cdr:cNvSpPr/>
      </cdr:nvSpPr>
      <cdr:spPr>
        <a:xfrm xmlns:a="http://schemas.openxmlformats.org/drawingml/2006/main">
          <a:off x="4356923" y="2333979"/>
          <a:ext cx="1504950" cy="838200"/>
        </a:xfrm>
        <a:custGeom xmlns:a="http://schemas.openxmlformats.org/drawingml/2006/main">
          <a:avLst/>
          <a:gdLst>
            <a:gd name="connsiteX0" fmla="*/ 0 w 1504950"/>
            <a:gd name="connsiteY0" fmla="*/ 0 h 833438"/>
            <a:gd name="connsiteX1" fmla="*/ 1504950 w 1504950"/>
            <a:gd name="connsiteY1" fmla="*/ 138113 h 833438"/>
            <a:gd name="connsiteX2" fmla="*/ 1502568 w 1504950"/>
            <a:gd name="connsiteY2" fmla="*/ 833438 h 833438"/>
            <a:gd name="connsiteX3" fmla="*/ 0 w 1504950"/>
            <a:gd name="connsiteY3" fmla="*/ 773906 h 833438"/>
            <a:gd name="connsiteX4" fmla="*/ 0 w 1504950"/>
            <a:gd name="connsiteY4" fmla="*/ 0 h 83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4950" h="833438">
              <a:moveTo>
                <a:pt x="0" y="0"/>
              </a:moveTo>
              <a:lnTo>
                <a:pt x="1504950" y="138113"/>
              </a:lnTo>
              <a:lnTo>
                <a:pt x="1502568" y="833438"/>
              </a:lnTo>
              <a:lnTo>
                <a:pt x="0" y="773906"/>
              </a:lnTo>
              <a:lnTo>
                <a:pt x="0" y="0"/>
              </a:lnTo>
              <a:close/>
            </a:path>
          </a:pathLst>
        </a:custGeom>
        <a:solidFill xmlns:a="http://schemas.openxmlformats.org/drawingml/2006/main">
          <a:schemeClr val="accent5">
            <a:alpha val="35000"/>
          </a:schemeClr>
        </a:solidFill>
        <a:ln xmlns:a="http://schemas.openxmlformats.org/drawingml/2006/main" w="3175">
          <a:solidFill>
            <a:schemeClr val="accent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200"/>
            </a:lvl1pPr>
          </a:lstStyle>
          <a:p>
            <a:fld id="{E9958CA7-E3E7-4AC0-8B57-4AE666611683}" type="datetimeFigureOut">
              <a:rPr lang="en-US" smtClean="0"/>
              <a:t>2/13/2015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200"/>
            </a:lvl1pPr>
          </a:lstStyle>
          <a:p>
            <a:fld id="{226D4F5C-8C16-4F56-ACF9-D391AC591BB7}" type="slidenum">
              <a:rPr lang="en-US" smtClean="0"/>
              <a:t>‹#›</a:t>
            </a:fld>
            <a:endParaRPr lang="en-US"/>
          </a:p>
        </p:txBody>
      </p:sp>
    </p:spTree>
    <p:extLst>
      <p:ext uri="{BB962C8B-B14F-4D97-AF65-F5344CB8AC3E}">
        <p14:creationId xmlns:p14="http://schemas.microsoft.com/office/powerpoint/2010/main" val="4243444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200"/>
            </a:lvl1pPr>
          </a:lstStyle>
          <a:p>
            <a:fld id="{8B43E983-7E42-4B9D-90DF-1F94E24BE79C}" type="datetimeFigureOut">
              <a:rPr lang="en-US" smtClean="0"/>
              <a:pPr/>
              <a:t>2/13/2015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3ADAB3B1-3CD8-4667-98EF-EA116D2745EB}" type="slidenum">
              <a:rPr lang="en-US" smtClean="0"/>
              <a:pPr/>
              <a:t>‹#›</a:t>
            </a:fld>
            <a:endParaRPr lang="en-US"/>
          </a:p>
        </p:txBody>
      </p:sp>
    </p:spTree>
    <p:extLst>
      <p:ext uri="{BB962C8B-B14F-4D97-AF65-F5344CB8AC3E}">
        <p14:creationId xmlns:p14="http://schemas.microsoft.com/office/powerpoint/2010/main" val="154582639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1</a:t>
            </a:fld>
            <a:endParaRPr lang="en-US"/>
          </a:p>
        </p:txBody>
      </p:sp>
    </p:spTree>
    <p:extLst>
      <p:ext uri="{BB962C8B-B14F-4D97-AF65-F5344CB8AC3E}">
        <p14:creationId xmlns:p14="http://schemas.microsoft.com/office/powerpoint/2010/main" val="41965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sz="18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14</a:t>
            </a:fld>
            <a:endParaRPr lang="en-US"/>
          </a:p>
        </p:txBody>
      </p:sp>
    </p:spTree>
    <p:extLst>
      <p:ext uri="{BB962C8B-B14F-4D97-AF65-F5344CB8AC3E}">
        <p14:creationId xmlns:p14="http://schemas.microsoft.com/office/powerpoint/2010/main" val="4182728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90000"/>
              </a:lnSpc>
              <a:buFont typeface="Arial" panose="020B0604020202020204" pitchFamily="34" charset="0"/>
              <a:buChar char="•"/>
            </a:pPr>
            <a:r>
              <a:rPr lang="en-US" sz="1000" dirty="0" smtClean="0"/>
              <a:t>ISP</a:t>
            </a:r>
          </a:p>
          <a:p>
            <a:pPr marL="171450" indent="-171450">
              <a:lnSpc>
                <a:spcPct val="90000"/>
              </a:lnSpc>
              <a:buFont typeface="Arial" panose="020B0604020202020204" pitchFamily="34" charset="0"/>
              <a:buChar char="•"/>
            </a:pPr>
            <a:r>
              <a:rPr lang="en-US" sz="1000" dirty="0" smtClean="0"/>
              <a:t>Geography</a:t>
            </a:r>
          </a:p>
          <a:p>
            <a:pPr marL="171450" indent="-171450">
              <a:lnSpc>
                <a:spcPct val="90000"/>
              </a:lnSpc>
              <a:buFont typeface="Arial" panose="020B0604020202020204" pitchFamily="34" charset="0"/>
              <a:buChar char="•"/>
            </a:pPr>
            <a:r>
              <a:rPr lang="en-US" sz="1000" dirty="0" smtClean="0"/>
              <a:t>Topic</a:t>
            </a:r>
          </a:p>
          <a:p>
            <a:pPr marL="171450" indent="-171450">
              <a:lnSpc>
                <a:spcPct val="90000"/>
              </a:lnSpc>
              <a:buFont typeface="Arial" panose="020B0604020202020204" pitchFamily="34" charset="0"/>
              <a:buChar char="•"/>
            </a:pPr>
            <a:r>
              <a:rPr lang="en-US" sz="1000" dirty="0" smtClean="0"/>
              <a:t>Link to demo data</a:t>
            </a:r>
            <a:endParaRPr lang="en-US" sz="1000" baseline="0"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15</a:t>
            </a:fld>
            <a:endParaRPr lang="en-US"/>
          </a:p>
        </p:txBody>
      </p:sp>
    </p:spTree>
    <p:extLst>
      <p:ext uri="{BB962C8B-B14F-4D97-AF65-F5344CB8AC3E}">
        <p14:creationId xmlns:p14="http://schemas.microsoft.com/office/powerpoint/2010/main" val="13153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90000"/>
              </a:lnSpc>
              <a:buFont typeface="Arial" panose="020B0604020202020204" pitchFamily="34" charset="0"/>
              <a:buChar char="•"/>
            </a:pPr>
            <a:r>
              <a:rPr lang="en-US" sz="1000" dirty="0" smtClean="0"/>
              <a:t>ISP</a:t>
            </a:r>
          </a:p>
          <a:p>
            <a:pPr marL="171450" indent="-171450">
              <a:lnSpc>
                <a:spcPct val="90000"/>
              </a:lnSpc>
              <a:buFont typeface="Arial" panose="020B0604020202020204" pitchFamily="34" charset="0"/>
              <a:buChar char="•"/>
            </a:pPr>
            <a:r>
              <a:rPr lang="en-US" sz="1000" dirty="0" smtClean="0"/>
              <a:t>Geography</a:t>
            </a:r>
          </a:p>
          <a:p>
            <a:pPr marL="171450" indent="-171450">
              <a:lnSpc>
                <a:spcPct val="90000"/>
              </a:lnSpc>
              <a:buFont typeface="Arial" panose="020B0604020202020204" pitchFamily="34" charset="0"/>
              <a:buChar char="•"/>
            </a:pPr>
            <a:r>
              <a:rPr lang="en-US" sz="1000" dirty="0" smtClean="0"/>
              <a:t>Topic</a:t>
            </a:r>
          </a:p>
          <a:p>
            <a:pPr marL="171450" indent="-171450">
              <a:lnSpc>
                <a:spcPct val="90000"/>
              </a:lnSpc>
              <a:buFont typeface="Arial" panose="020B0604020202020204" pitchFamily="34" charset="0"/>
              <a:buChar char="•"/>
            </a:pPr>
            <a:r>
              <a:rPr lang="en-US" sz="1000" dirty="0" smtClean="0"/>
              <a:t>Link to demo data</a:t>
            </a:r>
            <a:endParaRPr lang="en-US" sz="1000" baseline="0"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16</a:t>
            </a:fld>
            <a:endParaRPr lang="en-US"/>
          </a:p>
        </p:txBody>
      </p:sp>
    </p:spTree>
    <p:extLst>
      <p:ext uri="{BB962C8B-B14F-4D97-AF65-F5344CB8AC3E}">
        <p14:creationId xmlns:p14="http://schemas.microsoft.com/office/powerpoint/2010/main" val="4743748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sz="1000" baseline="0"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17</a:t>
            </a:fld>
            <a:endParaRPr lang="en-US"/>
          </a:p>
        </p:txBody>
      </p:sp>
    </p:spTree>
    <p:extLst>
      <p:ext uri="{BB962C8B-B14F-4D97-AF65-F5344CB8AC3E}">
        <p14:creationId xmlns:p14="http://schemas.microsoft.com/office/powerpoint/2010/main" val="2787897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20</a:t>
            </a:fld>
            <a:endParaRPr lang="en-US"/>
          </a:p>
        </p:txBody>
      </p:sp>
    </p:spTree>
    <p:extLst>
      <p:ext uri="{BB962C8B-B14F-4D97-AF65-F5344CB8AC3E}">
        <p14:creationId xmlns:p14="http://schemas.microsoft.com/office/powerpoint/2010/main" val="234460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21</a:t>
            </a:fld>
            <a:endParaRPr lang="en-US"/>
          </a:p>
        </p:txBody>
      </p:sp>
    </p:spTree>
    <p:extLst>
      <p:ext uri="{BB962C8B-B14F-4D97-AF65-F5344CB8AC3E}">
        <p14:creationId xmlns:p14="http://schemas.microsoft.com/office/powerpoint/2010/main" val="1472627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22</a:t>
            </a:fld>
            <a:endParaRPr lang="en-US"/>
          </a:p>
        </p:txBody>
      </p:sp>
    </p:spTree>
    <p:extLst>
      <p:ext uri="{BB962C8B-B14F-4D97-AF65-F5344CB8AC3E}">
        <p14:creationId xmlns:p14="http://schemas.microsoft.com/office/powerpoint/2010/main" val="4042176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23</a:t>
            </a:fld>
            <a:endParaRPr lang="en-US"/>
          </a:p>
        </p:txBody>
      </p:sp>
    </p:spTree>
    <p:extLst>
      <p:ext uri="{BB962C8B-B14F-4D97-AF65-F5344CB8AC3E}">
        <p14:creationId xmlns:p14="http://schemas.microsoft.com/office/powerpoint/2010/main" val="68440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24</a:t>
            </a:fld>
            <a:endParaRPr lang="en-US"/>
          </a:p>
        </p:txBody>
      </p:sp>
    </p:spTree>
    <p:extLst>
      <p:ext uri="{BB962C8B-B14F-4D97-AF65-F5344CB8AC3E}">
        <p14:creationId xmlns:p14="http://schemas.microsoft.com/office/powerpoint/2010/main" val="3288646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sz="18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25</a:t>
            </a:fld>
            <a:endParaRPr lang="en-US"/>
          </a:p>
        </p:txBody>
      </p:sp>
    </p:spTree>
    <p:extLst>
      <p:ext uri="{BB962C8B-B14F-4D97-AF65-F5344CB8AC3E}">
        <p14:creationId xmlns:p14="http://schemas.microsoft.com/office/powerpoint/2010/main" val="4182728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8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2</a:t>
            </a:fld>
            <a:endParaRPr lang="en-US"/>
          </a:p>
        </p:txBody>
      </p:sp>
    </p:spTree>
    <p:extLst>
      <p:ext uri="{BB962C8B-B14F-4D97-AF65-F5344CB8AC3E}">
        <p14:creationId xmlns:p14="http://schemas.microsoft.com/office/powerpoint/2010/main" val="83805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sz="18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26</a:t>
            </a:fld>
            <a:endParaRPr lang="en-US"/>
          </a:p>
        </p:txBody>
      </p:sp>
    </p:spTree>
    <p:extLst>
      <p:ext uri="{BB962C8B-B14F-4D97-AF65-F5344CB8AC3E}">
        <p14:creationId xmlns:p14="http://schemas.microsoft.com/office/powerpoint/2010/main" val="4182728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sz="18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27</a:t>
            </a:fld>
            <a:endParaRPr lang="en-US"/>
          </a:p>
        </p:txBody>
      </p:sp>
    </p:spTree>
    <p:extLst>
      <p:ext uri="{BB962C8B-B14F-4D97-AF65-F5344CB8AC3E}">
        <p14:creationId xmlns:p14="http://schemas.microsoft.com/office/powerpoint/2010/main" val="4182728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90000"/>
              </a:lnSpc>
              <a:buFont typeface="Arial" panose="020B0604020202020204" pitchFamily="34" charset="0"/>
              <a:buChar char="•"/>
            </a:pPr>
            <a:r>
              <a:rPr lang="en-US" sz="1000" dirty="0" smtClean="0"/>
              <a:t>AFF Help Content</a:t>
            </a:r>
          </a:p>
          <a:p>
            <a:pPr marL="171450" indent="-171450">
              <a:lnSpc>
                <a:spcPct val="90000"/>
              </a:lnSpc>
              <a:buFont typeface="Arial" panose="020B0604020202020204" pitchFamily="34" charset="0"/>
              <a:buChar char="•"/>
            </a:pPr>
            <a:r>
              <a:rPr lang="en-US" sz="1000" baseline="0" dirty="0" smtClean="0"/>
              <a:t>NAICS help</a:t>
            </a:r>
          </a:p>
          <a:p>
            <a:pPr marL="171450" indent="-171450">
              <a:lnSpc>
                <a:spcPct val="90000"/>
              </a:lnSpc>
              <a:buFont typeface="Arial" panose="020B0604020202020204" pitchFamily="34" charset="0"/>
              <a:buChar char="•"/>
            </a:pPr>
            <a:r>
              <a:rPr lang="en-US" sz="1000" baseline="0" dirty="0" smtClean="0"/>
              <a:t>Tools</a:t>
            </a:r>
          </a:p>
          <a:p>
            <a:pPr marL="171450" indent="-171450">
              <a:lnSpc>
                <a:spcPct val="90000"/>
              </a:lnSpc>
              <a:buFont typeface="Arial" panose="020B0604020202020204" pitchFamily="34" charset="0"/>
              <a:buChar char="•"/>
            </a:pPr>
            <a:r>
              <a:rPr lang="en-US" sz="1000" baseline="0" dirty="0" smtClean="0"/>
              <a:t>Methodology</a:t>
            </a:r>
          </a:p>
          <a:p>
            <a:pPr marL="171450" indent="-171450">
              <a:lnSpc>
                <a:spcPct val="90000"/>
              </a:lnSpc>
              <a:buFont typeface="Arial" panose="020B0604020202020204" pitchFamily="34" charset="0"/>
              <a:buChar char="•"/>
            </a:pPr>
            <a:r>
              <a:rPr lang="en-US" sz="1000" baseline="0" dirty="0" smtClean="0"/>
              <a:t>Geography</a:t>
            </a:r>
          </a:p>
          <a:p>
            <a:pPr marL="171450" indent="-171450">
              <a:lnSpc>
                <a:spcPct val="90000"/>
              </a:lnSpc>
              <a:buFont typeface="Arial" panose="020B0604020202020204" pitchFamily="34" charset="0"/>
              <a:buChar char="•"/>
            </a:pPr>
            <a:r>
              <a:rPr lang="en-US" sz="1000" baseline="0" dirty="0" smtClean="0"/>
              <a:t>Econ data help</a:t>
            </a:r>
          </a:p>
        </p:txBody>
      </p:sp>
      <p:sp>
        <p:nvSpPr>
          <p:cNvPr id="4" name="Slide Number Placeholder 3"/>
          <p:cNvSpPr>
            <a:spLocks noGrp="1"/>
          </p:cNvSpPr>
          <p:nvPr>
            <p:ph type="sldNum" sz="quarter" idx="10"/>
          </p:nvPr>
        </p:nvSpPr>
        <p:spPr/>
        <p:txBody>
          <a:bodyPr/>
          <a:lstStyle/>
          <a:p>
            <a:fld id="{3ADAB3B1-3CD8-4667-98EF-EA116D2745EB}" type="slidenum">
              <a:rPr lang="en-US" smtClean="0"/>
              <a:pPr/>
              <a:t>28</a:t>
            </a:fld>
            <a:endParaRPr lang="en-US"/>
          </a:p>
        </p:txBody>
      </p:sp>
    </p:spTree>
    <p:extLst>
      <p:ext uri="{BB962C8B-B14F-4D97-AF65-F5344CB8AC3E}">
        <p14:creationId xmlns:p14="http://schemas.microsoft.com/office/powerpoint/2010/main" val="2679072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90000"/>
              </a:lnSpc>
              <a:buFont typeface="Arial" panose="020B0604020202020204" pitchFamily="34" charset="0"/>
              <a:buChar char="•"/>
            </a:pPr>
            <a:r>
              <a:rPr lang="en-US" sz="1000" dirty="0" smtClean="0"/>
              <a:t>AFF Help Content</a:t>
            </a:r>
          </a:p>
          <a:p>
            <a:pPr marL="171450" indent="-171450">
              <a:lnSpc>
                <a:spcPct val="90000"/>
              </a:lnSpc>
              <a:buFont typeface="Arial" panose="020B0604020202020204" pitchFamily="34" charset="0"/>
              <a:buChar char="•"/>
            </a:pPr>
            <a:r>
              <a:rPr lang="en-US" sz="1000" baseline="0" dirty="0" smtClean="0"/>
              <a:t>NAICS help</a:t>
            </a:r>
          </a:p>
          <a:p>
            <a:pPr marL="171450" indent="-171450">
              <a:lnSpc>
                <a:spcPct val="90000"/>
              </a:lnSpc>
              <a:buFont typeface="Arial" panose="020B0604020202020204" pitchFamily="34" charset="0"/>
              <a:buChar char="•"/>
            </a:pPr>
            <a:r>
              <a:rPr lang="en-US" sz="1000" baseline="0" dirty="0" smtClean="0"/>
              <a:t>Tools</a:t>
            </a:r>
          </a:p>
          <a:p>
            <a:pPr marL="171450" indent="-171450">
              <a:lnSpc>
                <a:spcPct val="90000"/>
              </a:lnSpc>
              <a:buFont typeface="Arial" panose="020B0604020202020204" pitchFamily="34" charset="0"/>
              <a:buChar char="•"/>
            </a:pPr>
            <a:r>
              <a:rPr lang="en-US" sz="1000" baseline="0" dirty="0" smtClean="0"/>
              <a:t>Methodology</a:t>
            </a:r>
          </a:p>
          <a:p>
            <a:pPr marL="171450" indent="-171450">
              <a:lnSpc>
                <a:spcPct val="90000"/>
              </a:lnSpc>
              <a:buFont typeface="Arial" panose="020B0604020202020204" pitchFamily="34" charset="0"/>
              <a:buChar char="•"/>
            </a:pPr>
            <a:r>
              <a:rPr lang="en-US" sz="1000" baseline="0" dirty="0" smtClean="0"/>
              <a:t>Geography</a:t>
            </a:r>
          </a:p>
          <a:p>
            <a:pPr marL="171450" indent="-171450">
              <a:lnSpc>
                <a:spcPct val="90000"/>
              </a:lnSpc>
              <a:buFont typeface="Arial" panose="020B0604020202020204" pitchFamily="34" charset="0"/>
              <a:buChar char="•"/>
            </a:pPr>
            <a:r>
              <a:rPr lang="en-US" sz="1000" baseline="0" dirty="0" smtClean="0"/>
              <a:t>Econ data help</a:t>
            </a:r>
          </a:p>
        </p:txBody>
      </p:sp>
      <p:sp>
        <p:nvSpPr>
          <p:cNvPr id="4" name="Slide Number Placeholder 3"/>
          <p:cNvSpPr>
            <a:spLocks noGrp="1"/>
          </p:cNvSpPr>
          <p:nvPr>
            <p:ph type="sldNum" sz="quarter" idx="10"/>
          </p:nvPr>
        </p:nvSpPr>
        <p:spPr/>
        <p:txBody>
          <a:bodyPr/>
          <a:lstStyle/>
          <a:p>
            <a:fld id="{3ADAB3B1-3CD8-4667-98EF-EA116D2745EB}" type="slidenum">
              <a:rPr lang="en-US" smtClean="0"/>
              <a:pPr/>
              <a:t>29</a:t>
            </a:fld>
            <a:endParaRPr lang="en-US"/>
          </a:p>
        </p:txBody>
      </p:sp>
    </p:spTree>
    <p:extLst>
      <p:ext uri="{BB962C8B-B14F-4D97-AF65-F5344CB8AC3E}">
        <p14:creationId xmlns:p14="http://schemas.microsoft.com/office/powerpoint/2010/main" val="2206809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90000"/>
              </a:lnSpc>
              <a:buFont typeface="Arial" panose="020B0604020202020204" pitchFamily="34" charset="0"/>
              <a:buChar char="•"/>
            </a:pPr>
            <a:r>
              <a:rPr lang="en-US" sz="1000" dirty="0" smtClean="0"/>
              <a:t>4 high-level</a:t>
            </a:r>
            <a:r>
              <a:rPr lang="en-US" sz="1000" baseline="0" dirty="0" smtClean="0"/>
              <a:t> use cases</a:t>
            </a:r>
            <a:endParaRPr lang="en-US" sz="1000" dirty="0" smtClean="0"/>
          </a:p>
          <a:p>
            <a:pPr marL="171450" indent="-171450">
              <a:lnSpc>
                <a:spcPct val="90000"/>
              </a:lnSpc>
              <a:buFont typeface="Arial" panose="020B0604020202020204" pitchFamily="34" charset="0"/>
              <a:buChar char="•"/>
            </a:pPr>
            <a:r>
              <a:rPr lang="en-US" sz="1000" dirty="0" smtClean="0"/>
              <a:t>Links to examples</a:t>
            </a:r>
          </a:p>
          <a:p>
            <a:pPr marL="171450" indent="-171450">
              <a:lnSpc>
                <a:spcPct val="90000"/>
              </a:lnSpc>
              <a:buFont typeface="Arial" panose="020B0604020202020204" pitchFamily="34" charset="0"/>
              <a:buChar char="•"/>
            </a:pPr>
            <a:r>
              <a:rPr lang="en-US" sz="1000" dirty="0" smtClean="0"/>
              <a:t>More coming</a:t>
            </a:r>
            <a:r>
              <a:rPr lang="en-US" sz="1000" baseline="0" dirty="0" smtClean="0"/>
              <a:t> – please help!</a:t>
            </a:r>
          </a:p>
        </p:txBody>
      </p:sp>
      <p:sp>
        <p:nvSpPr>
          <p:cNvPr id="4" name="Slide Number Placeholder 3"/>
          <p:cNvSpPr>
            <a:spLocks noGrp="1"/>
          </p:cNvSpPr>
          <p:nvPr>
            <p:ph type="sldNum" sz="quarter" idx="10"/>
          </p:nvPr>
        </p:nvSpPr>
        <p:spPr/>
        <p:txBody>
          <a:bodyPr/>
          <a:lstStyle/>
          <a:p>
            <a:fld id="{3ADAB3B1-3CD8-4667-98EF-EA116D2745EB}" type="slidenum">
              <a:rPr lang="en-US" smtClean="0"/>
              <a:pPr/>
              <a:t>30</a:t>
            </a:fld>
            <a:endParaRPr lang="en-US"/>
          </a:p>
        </p:txBody>
      </p:sp>
    </p:spTree>
    <p:extLst>
      <p:ext uri="{BB962C8B-B14F-4D97-AF65-F5344CB8AC3E}">
        <p14:creationId xmlns:p14="http://schemas.microsoft.com/office/powerpoint/2010/main" val="23038261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AB3B1-3CD8-4667-98EF-EA116D2745EB}" type="slidenum">
              <a:rPr lang="en-US" smtClean="0"/>
              <a:pPr/>
              <a:t>31</a:t>
            </a:fld>
            <a:endParaRPr lang="en-US"/>
          </a:p>
        </p:txBody>
      </p:sp>
    </p:spTree>
    <p:extLst>
      <p:ext uri="{BB962C8B-B14F-4D97-AF65-F5344CB8AC3E}">
        <p14:creationId xmlns:p14="http://schemas.microsoft.com/office/powerpoint/2010/main" val="23443953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DAB3B1-3CD8-4667-98EF-EA116D2745EB}" type="slidenum">
              <a:rPr lang="en-US" smtClean="0"/>
              <a:pPr/>
              <a:t>32</a:t>
            </a:fld>
            <a:endParaRPr lang="en-US"/>
          </a:p>
        </p:txBody>
      </p:sp>
    </p:spTree>
    <p:extLst>
      <p:ext uri="{BB962C8B-B14F-4D97-AF65-F5344CB8AC3E}">
        <p14:creationId xmlns:p14="http://schemas.microsoft.com/office/powerpoint/2010/main" val="13958139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000" dirty="0" smtClean="0"/>
              <a:t>Provide Information on the Structure, Function, Finances, Taxation, Employment, and Public Employee Retirement Systems of our Nation's Over 90,000 State and Local Governments </a:t>
            </a:r>
          </a:p>
          <a:p>
            <a:pPr lvl="0" rtl="0"/>
            <a:r>
              <a:rPr lang="en-US" sz="1000" dirty="0" smtClean="0"/>
              <a:t>Provide data on revenue by source, expenditure by character and function, indebtedness by term, cash and investments, employment, public employee pensions </a:t>
            </a:r>
          </a:p>
          <a:p>
            <a:pPr lvl="0" rtl="0"/>
            <a:r>
              <a:rPr lang="en-US" sz="1000" dirty="0" smtClean="0"/>
              <a:t>Data are Publicly Available and Used by Other Federal Agencies, State and Local Legislators, Researchers, Businesses, and Individuals</a:t>
            </a:r>
          </a:p>
          <a:p>
            <a:pPr lvl="0" rtl="0"/>
            <a:r>
              <a:rPr lang="en-US" sz="1000" dirty="0" smtClean="0"/>
              <a:t>Key difference between public sector surveys and private economic</a:t>
            </a:r>
            <a:r>
              <a:rPr lang="en-US" sz="1000" baseline="0" dirty="0" smtClean="0"/>
              <a:t> counterparts</a:t>
            </a:r>
          </a:p>
          <a:p>
            <a:pPr lvl="0" rtl="0"/>
            <a:r>
              <a:rPr lang="en-US" sz="1000" baseline="0" dirty="0" smtClean="0"/>
              <a:t>-voluntary response</a:t>
            </a:r>
          </a:p>
          <a:p>
            <a:pPr lvl="0" rtl="0"/>
            <a:r>
              <a:rPr lang="en-US" sz="1000" baseline="0" dirty="0" smtClean="0"/>
              <a:t>-data collected are publicly available- </a:t>
            </a:r>
            <a:r>
              <a:rPr lang="en-US" sz="1000" dirty="0" smtClean="0">
                <a:solidFill>
                  <a:srgbClr val="002060"/>
                </a:solidFill>
              </a:rPr>
              <a:t>no confidentiality restriction</a:t>
            </a:r>
          </a:p>
          <a:p>
            <a:pPr lvl="0" rtl="0"/>
            <a:r>
              <a:rPr lang="en-US" sz="1000" baseline="0" dirty="0" smtClean="0">
                <a:solidFill>
                  <a:srgbClr val="002060"/>
                </a:solidFill>
              </a:rPr>
              <a:t>   *we can release data at the individual unit of government</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33</a:t>
            </a:fld>
            <a:endParaRPr lang="en-US" dirty="0"/>
          </a:p>
        </p:txBody>
      </p:sp>
    </p:spTree>
    <p:extLst>
      <p:ext uri="{BB962C8B-B14F-4D97-AF65-F5344CB8AC3E}">
        <p14:creationId xmlns:p14="http://schemas.microsoft.com/office/powerpoint/2010/main" val="2906222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0" i="0" u="none" strike="noStrike" kern="1200" dirty="0" smtClean="0">
                <a:solidFill>
                  <a:schemeClr val="tx1"/>
                </a:solidFill>
                <a:latin typeface="+mn-lt"/>
                <a:ea typeface="+mn-ea"/>
                <a:cs typeface="+mn-cs"/>
              </a:rPr>
              <a:t>Judicial and Legal,</a:t>
            </a:r>
            <a:r>
              <a:rPr lang="en-US" sz="1000" b="0" i="0" u="none" strike="noStrike" kern="1200" baseline="0" dirty="0" smtClean="0">
                <a:solidFill>
                  <a:schemeClr val="tx1"/>
                </a:solidFill>
                <a:latin typeface="+mn-lt"/>
                <a:ea typeface="+mn-ea"/>
                <a:cs typeface="+mn-cs"/>
              </a:rPr>
              <a:t> </a:t>
            </a:r>
            <a:r>
              <a:rPr lang="en-US" sz="1000" b="0" i="0" u="none" strike="noStrike" kern="1200" dirty="0" smtClean="0">
                <a:solidFill>
                  <a:schemeClr val="tx1"/>
                </a:solidFill>
                <a:latin typeface="+mn-lt"/>
                <a:ea typeface="+mn-ea"/>
                <a:cs typeface="+mn-cs"/>
              </a:rPr>
              <a:t>Police Officers, Corrections, Highways,</a:t>
            </a:r>
            <a:r>
              <a:rPr lang="en-US" sz="1000" b="0" i="0" u="none" strike="noStrike" kern="1200" baseline="0" dirty="0" smtClean="0">
                <a:solidFill>
                  <a:schemeClr val="tx1"/>
                </a:solidFill>
                <a:latin typeface="+mn-lt"/>
                <a:ea typeface="+mn-ea"/>
                <a:cs typeface="+mn-cs"/>
              </a:rPr>
              <a:t> </a:t>
            </a:r>
            <a:r>
              <a:rPr lang="en-US" sz="1000" b="0" i="0" u="none" strike="noStrike" kern="1200" dirty="0" smtClean="0">
                <a:solidFill>
                  <a:schemeClr val="tx1"/>
                </a:solidFill>
                <a:latin typeface="+mn-lt"/>
                <a:ea typeface="+mn-ea"/>
                <a:cs typeface="+mn-cs"/>
              </a:rPr>
              <a:t>Air Transportation</a:t>
            </a:r>
            <a:r>
              <a:rPr lang="en-US" sz="1000" dirty="0" smtClean="0"/>
              <a:t> ,</a:t>
            </a:r>
          </a:p>
          <a:p>
            <a:r>
              <a:rPr lang="en-US" sz="1000" b="0" i="0" u="none" strike="noStrike" kern="1200" dirty="0" smtClean="0">
                <a:solidFill>
                  <a:schemeClr val="tx1"/>
                </a:solidFill>
                <a:latin typeface="+mn-lt"/>
                <a:ea typeface="+mn-ea"/>
                <a:cs typeface="+mn-cs"/>
              </a:rPr>
              <a:t>Water Transport and Terminals,</a:t>
            </a:r>
            <a:r>
              <a:rPr lang="en-US" sz="1000" b="0" i="0" u="none" strike="noStrike" kern="1200" baseline="0" dirty="0" smtClean="0">
                <a:solidFill>
                  <a:schemeClr val="tx1"/>
                </a:solidFill>
                <a:latin typeface="+mn-lt"/>
                <a:ea typeface="+mn-ea"/>
                <a:cs typeface="+mn-cs"/>
              </a:rPr>
              <a:t> </a:t>
            </a:r>
            <a:r>
              <a:rPr lang="en-US" sz="1000" b="0" i="0" u="none" strike="noStrike" kern="1200" dirty="0" smtClean="0">
                <a:solidFill>
                  <a:schemeClr val="tx1"/>
                </a:solidFill>
                <a:latin typeface="+mn-lt"/>
                <a:ea typeface="+mn-ea"/>
                <a:cs typeface="+mn-cs"/>
              </a:rPr>
              <a:t>Public Welfare, Health</a:t>
            </a:r>
            <a:r>
              <a:rPr lang="en-US" sz="1000" dirty="0" smtClean="0"/>
              <a:t> and </a:t>
            </a:r>
            <a:r>
              <a:rPr lang="en-US" sz="1000" b="0" i="0" u="none" strike="noStrike" kern="1200" dirty="0" smtClean="0">
                <a:solidFill>
                  <a:schemeClr val="tx1"/>
                </a:solidFill>
                <a:latin typeface="+mn-lt"/>
                <a:ea typeface="+mn-ea"/>
                <a:cs typeface="+mn-cs"/>
              </a:rPr>
              <a:t>Hospitals, Solid Waste Management, </a:t>
            </a:r>
            <a:r>
              <a:rPr lang="en-US" sz="1000" dirty="0" smtClean="0"/>
              <a:t> </a:t>
            </a:r>
          </a:p>
          <a:p>
            <a:r>
              <a:rPr lang="en-US" sz="1000" b="0" i="0" u="none" strike="noStrike" kern="1200" dirty="0" smtClean="0">
                <a:solidFill>
                  <a:schemeClr val="tx1"/>
                </a:solidFill>
                <a:latin typeface="+mn-lt"/>
                <a:ea typeface="+mn-ea"/>
                <a:cs typeface="+mn-cs"/>
              </a:rPr>
              <a:t>Sewerage, Parks and Recreation,</a:t>
            </a:r>
            <a:r>
              <a:rPr lang="en-US" sz="1000" b="0" i="0" u="none" strike="noStrike" kern="1200" baseline="0" dirty="0" smtClean="0">
                <a:solidFill>
                  <a:schemeClr val="tx1"/>
                </a:solidFill>
                <a:latin typeface="+mn-lt"/>
                <a:ea typeface="+mn-ea"/>
                <a:cs typeface="+mn-cs"/>
              </a:rPr>
              <a:t> </a:t>
            </a:r>
            <a:r>
              <a:rPr lang="en-US" sz="1000" b="0" i="0" u="none" strike="noStrike" kern="1200" dirty="0" smtClean="0">
                <a:solidFill>
                  <a:schemeClr val="tx1"/>
                </a:solidFill>
                <a:latin typeface="+mn-lt"/>
                <a:ea typeface="+mn-ea"/>
                <a:cs typeface="+mn-cs"/>
              </a:rPr>
              <a:t>Housing and Community Development,</a:t>
            </a:r>
            <a:r>
              <a:rPr lang="en-US" sz="1000" b="0" i="0" u="none" strike="noStrike" kern="1200" baseline="0" dirty="0" smtClean="0">
                <a:solidFill>
                  <a:schemeClr val="tx1"/>
                </a:solidFill>
                <a:latin typeface="+mn-lt"/>
                <a:ea typeface="+mn-ea"/>
                <a:cs typeface="+mn-cs"/>
              </a:rPr>
              <a:t> </a:t>
            </a:r>
            <a:r>
              <a:rPr lang="en-US" sz="1000" b="0" i="0" u="none" strike="noStrike" kern="1200" dirty="0" smtClean="0">
                <a:solidFill>
                  <a:schemeClr val="tx1"/>
                </a:solidFill>
                <a:latin typeface="+mn-lt"/>
                <a:ea typeface="+mn-ea"/>
                <a:cs typeface="+mn-cs"/>
              </a:rPr>
              <a:t>Natural Resources</a:t>
            </a:r>
            <a:r>
              <a:rPr lang="en-US" sz="1000" dirty="0" smtClean="0"/>
              <a:t> </a:t>
            </a:r>
          </a:p>
          <a:p>
            <a:pPr>
              <a:buClr>
                <a:srgbClr val="002060"/>
              </a:buClr>
            </a:pPr>
            <a:r>
              <a:rPr lang="en-US" sz="1000" b="0" i="0" u="none" strike="noStrike" kern="1200" dirty="0" smtClean="0">
                <a:solidFill>
                  <a:schemeClr val="tx1"/>
                </a:solidFill>
                <a:latin typeface="+mn-lt"/>
                <a:ea typeface="+mn-ea"/>
                <a:cs typeface="+mn-cs"/>
              </a:rPr>
              <a:t>Water Supply,</a:t>
            </a:r>
            <a:r>
              <a:rPr lang="en-US" sz="1000" b="0" i="0" u="none" strike="noStrike" kern="1200" baseline="0" dirty="0" smtClean="0">
                <a:solidFill>
                  <a:schemeClr val="tx1"/>
                </a:solidFill>
                <a:latin typeface="+mn-lt"/>
                <a:ea typeface="+mn-ea"/>
                <a:cs typeface="+mn-cs"/>
              </a:rPr>
              <a:t> </a:t>
            </a:r>
            <a:r>
              <a:rPr lang="en-US" sz="1000" b="0" i="0" u="none" strike="noStrike" kern="1200" dirty="0" smtClean="0">
                <a:solidFill>
                  <a:schemeClr val="tx1"/>
                </a:solidFill>
                <a:latin typeface="+mn-lt"/>
                <a:ea typeface="+mn-ea"/>
                <a:cs typeface="+mn-cs"/>
              </a:rPr>
              <a:t>Electric Power, Gas Supply,</a:t>
            </a:r>
            <a:r>
              <a:rPr lang="en-US" sz="1000" b="0" i="0" u="none" strike="noStrike" kern="1200" baseline="0" dirty="0" smtClean="0">
                <a:solidFill>
                  <a:schemeClr val="tx1"/>
                </a:solidFill>
                <a:latin typeface="+mn-lt"/>
                <a:ea typeface="+mn-ea"/>
                <a:cs typeface="+mn-cs"/>
              </a:rPr>
              <a:t> </a:t>
            </a:r>
            <a:r>
              <a:rPr lang="en-US" sz="1000" b="0" i="0" u="none" strike="noStrike" kern="1200" dirty="0" smtClean="0">
                <a:solidFill>
                  <a:schemeClr val="tx1"/>
                </a:solidFill>
                <a:latin typeface="+mn-lt"/>
                <a:ea typeface="+mn-ea"/>
                <a:cs typeface="+mn-cs"/>
              </a:rPr>
              <a:t>Transit, Education, Local Libraries, State Liquor Stores</a:t>
            </a:r>
          </a:p>
          <a:p>
            <a:pPr>
              <a:buClr>
                <a:srgbClr val="002060"/>
              </a:buClr>
            </a:pPr>
            <a:endParaRPr lang="en-US" sz="1000" b="0" i="0" u="none" strike="noStrike" kern="1200" dirty="0" smtClean="0">
              <a:solidFill>
                <a:schemeClr val="tx1"/>
              </a:solidFill>
              <a:latin typeface="+mn-lt"/>
              <a:ea typeface="+mn-ea"/>
              <a:cs typeface="+mn-cs"/>
            </a:endParaRPr>
          </a:p>
          <a:p>
            <a:pPr>
              <a:buClr>
                <a:srgbClr val="002060"/>
              </a:buClr>
            </a:pPr>
            <a:r>
              <a:rPr lang="en-US" sz="1000" dirty="0" smtClean="0">
                <a:solidFill>
                  <a:srgbClr val="002060"/>
                </a:solidFill>
              </a:rPr>
              <a:t>Government Employment (115 variables)</a:t>
            </a:r>
          </a:p>
          <a:p>
            <a:pPr lvl="1">
              <a:buClr>
                <a:srgbClr val="002060"/>
              </a:buClr>
            </a:pPr>
            <a:r>
              <a:rPr lang="en-US" sz="1000" dirty="0" smtClean="0">
                <a:solidFill>
                  <a:srgbClr val="002060"/>
                </a:solidFill>
              </a:rPr>
              <a:t>Full-time employees (23 functions)</a:t>
            </a:r>
          </a:p>
          <a:p>
            <a:pPr lvl="1">
              <a:buClr>
                <a:srgbClr val="002060"/>
              </a:buClr>
            </a:pPr>
            <a:r>
              <a:rPr lang="en-US" sz="1000" dirty="0" smtClean="0">
                <a:solidFill>
                  <a:srgbClr val="002060"/>
                </a:solidFill>
              </a:rPr>
              <a:t>Full-time gross payroll (23 functions)</a:t>
            </a:r>
          </a:p>
          <a:p>
            <a:pPr lvl="1">
              <a:buClr>
                <a:srgbClr val="002060"/>
              </a:buClr>
            </a:pPr>
            <a:r>
              <a:rPr lang="en-US" sz="1000" dirty="0" smtClean="0">
                <a:solidFill>
                  <a:srgbClr val="002060"/>
                </a:solidFill>
              </a:rPr>
              <a:t>Part-time employees (23 functions)</a:t>
            </a:r>
          </a:p>
          <a:p>
            <a:pPr lvl="1">
              <a:buClr>
                <a:srgbClr val="002060"/>
              </a:buClr>
            </a:pPr>
            <a:r>
              <a:rPr lang="en-US" sz="1000" dirty="0" smtClean="0">
                <a:solidFill>
                  <a:srgbClr val="002060"/>
                </a:solidFill>
              </a:rPr>
              <a:t>Part-time gross payroll (23 functions)</a:t>
            </a:r>
          </a:p>
          <a:p>
            <a:pPr lvl="1">
              <a:buClr>
                <a:srgbClr val="002060"/>
              </a:buClr>
            </a:pPr>
            <a:r>
              <a:rPr lang="en-US" sz="1000" dirty="0" smtClean="0">
                <a:solidFill>
                  <a:srgbClr val="002060"/>
                </a:solidFill>
              </a:rPr>
              <a:t>Computed FTE (23 functions)</a:t>
            </a:r>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34</a:t>
            </a:fld>
            <a:endParaRPr lang="en-US" dirty="0"/>
          </a:p>
        </p:txBody>
      </p:sp>
    </p:spTree>
    <p:extLst>
      <p:ext uri="{BB962C8B-B14F-4D97-AF65-F5344CB8AC3E}">
        <p14:creationId xmlns:p14="http://schemas.microsoft.com/office/powerpoint/2010/main" val="1320390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sz="1200" dirty="0" smtClean="0">
              <a:solidFill>
                <a:srgbClr val="00206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70684626-3351-4CC2-8C02-542900139806}" type="slidenum">
              <a:rPr lang="en-US" smtClean="0"/>
              <a:pPr>
                <a:defRPr/>
              </a:pPr>
              <a:t>35</a:t>
            </a:fld>
            <a:endParaRPr lang="en-US" dirty="0"/>
          </a:p>
        </p:txBody>
      </p:sp>
      <p:sp>
        <p:nvSpPr>
          <p:cNvPr id="5" name="Date Placeholder 4"/>
          <p:cNvSpPr>
            <a:spLocks noGrp="1"/>
          </p:cNvSpPr>
          <p:nvPr>
            <p:ph type="dt" idx="11"/>
          </p:nvPr>
        </p:nvSpPr>
        <p:spPr/>
        <p:txBody>
          <a:bodyPr/>
          <a:lstStyle/>
          <a:p>
            <a:fld id="{F77CDF06-52C8-4895-8156-56CAA1C0D5C2}" type="datetime1">
              <a:rPr lang="en-US" smtClean="0"/>
              <a:t>2/13/2015</a:t>
            </a:fld>
            <a:endParaRPr lang="en-US" dirty="0"/>
          </a:p>
        </p:txBody>
      </p:sp>
    </p:spTree>
    <p:extLst>
      <p:ext uri="{BB962C8B-B14F-4D97-AF65-F5344CB8AC3E}">
        <p14:creationId xmlns:p14="http://schemas.microsoft.com/office/powerpoint/2010/main" val="1962621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sz="1000" baseline="0"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5</a:t>
            </a:fld>
            <a:endParaRPr lang="en-US"/>
          </a:p>
        </p:txBody>
      </p:sp>
    </p:spTree>
    <p:extLst>
      <p:ext uri="{BB962C8B-B14F-4D97-AF65-F5344CB8AC3E}">
        <p14:creationId xmlns:p14="http://schemas.microsoft.com/office/powerpoint/2010/main" val="3591674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9B9C36-F467-4FC0-B2D6-1E5DAB3697C4}" type="slidenum">
              <a:rPr lang="en-US" smtClean="0"/>
              <a:t>36</a:t>
            </a:fld>
            <a:endParaRPr lang="en-US"/>
          </a:p>
        </p:txBody>
      </p:sp>
    </p:spTree>
    <p:extLst>
      <p:ext uri="{BB962C8B-B14F-4D97-AF65-F5344CB8AC3E}">
        <p14:creationId xmlns:p14="http://schemas.microsoft.com/office/powerpoint/2010/main" val="2126611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provide an example of how different each state is I selected a few states that would display their breakdown of governments</a:t>
            </a:r>
            <a:endParaRPr lang="en-US" dirty="0"/>
          </a:p>
        </p:txBody>
      </p:sp>
      <p:sp>
        <p:nvSpPr>
          <p:cNvPr id="4" name="Slide Number Placeholder 3"/>
          <p:cNvSpPr>
            <a:spLocks noGrp="1"/>
          </p:cNvSpPr>
          <p:nvPr>
            <p:ph type="sldNum" sz="quarter" idx="10"/>
          </p:nvPr>
        </p:nvSpPr>
        <p:spPr/>
        <p:txBody>
          <a:bodyPr/>
          <a:lstStyle/>
          <a:p>
            <a:fld id="{BB9B9C36-F467-4FC0-B2D6-1E5DAB3697C4}" type="slidenum">
              <a:rPr lang="en-US" smtClean="0"/>
              <a:t>37</a:t>
            </a:fld>
            <a:endParaRPr lang="en-US"/>
          </a:p>
        </p:txBody>
      </p:sp>
    </p:spTree>
    <p:extLst>
      <p:ext uri="{BB962C8B-B14F-4D97-AF65-F5344CB8AC3E}">
        <p14:creationId xmlns:p14="http://schemas.microsoft.com/office/powerpoint/2010/main" val="3181315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000" kern="1200" dirty="0" smtClean="0">
                <a:solidFill>
                  <a:schemeClr val="tx1"/>
                </a:solidFill>
                <a:effectLst/>
                <a:latin typeface="+mn-lt"/>
                <a:ea typeface="+mn-ea"/>
                <a:cs typeface="+mn-cs"/>
              </a:rPr>
              <a:t>In this map the darker shaded regions indicate more governments in those county areas than in the lighter-shaded regions.  So in the southern states like Maryland and Virginia, the county government provides a wide array of services, such as education.  In states with deeper blue shading, some of those services are provided by other types of local governments, such as school districts, townships, and special districts.  </a:t>
            </a:r>
          </a:p>
          <a:p>
            <a:pPr rtl="0"/>
            <a:endParaRPr lang="en-US" sz="1000" kern="1200" dirty="0" smtClean="0">
              <a:solidFill>
                <a:schemeClr val="tx1"/>
              </a:solidFill>
              <a:effectLst/>
              <a:latin typeface="+mn-lt"/>
              <a:ea typeface="+mn-ea"/>
              <a:cs typeface="+mn-cs"/>
            </a:endParaRPr>
          </a:p>
          <a:p>
            <a:pPr>
              <a:buNone/>
            </a:pPr>
            <a:r>
              <a:rPr lang="en-US" sz="1000" dirty="0" smtClean="0">
                <a:solidFill>
                  <a:schemeClr val="tx1"/>
                </a:solidFill>
                <a:latin typeface="Arial" panose="020B0604020202020204" pitchFamily="34" charset="0"/>
                <a:cs typeface="Arial" panose="020B0604020202020204" pitchFamily="34" charset="0"/>
              </a:rPr>
              <a:t>Government	</a:t>
            </a:r>
          </a:p>
          <a:p>
            <a:pPr lvl="1">
              <a:buClr>
                <a:srgbClr val="002060"/>
              </a:buClr>
            </a:pPr>
            <a:r>
              <a:rPr lang="en-US" sz="1000" dirty="0" smtClean="0">
                <a:solidFill>
                  <a:schemeClr val="tx1"/>
                </a:solidFill>
                <a:latin typeface="Arial" panose="020B0604020202020204" pitchFamily="34" charset="0"/>
                <a:cs typeface="Arial" panose="020B0604020202020204" pitchFamily="34" charset="0"/>
              </a:rPr>
              <a:t>Airport authorities </a:t>
            </a:r>
          </a:p>
          <a:p>
            <a:pPr lvl="1">
              <a:buClr>
                <a:srgbClr val="002060"/>
              </a:buClr>
            </a:pPr>
            <a:r>
              <a:rPr lang="en-US" sz="1000" dirty="0" smtClean="0">
                <a:solidFill>
                  <a:schemeClr val="tx1"/>
                </a:solidFill>
                <a:latin typeface="Arial" panose="020B0604020202020204" pitchFamily="34" charset="0"/>
                <a:cs typeface="Arial" panose="020B0604020202020204" pitchFamily="34" charset="0"/>
              </a:rPr>
              <a:t>Cities</a:t>
            </a:r>
          </a:p>
          <a:p>
            <a:pPr lvl="1">
              <a:buClr>
                <a:srgbClr val="002060"/>
              </a:buClr>
            </a:pPr>
            <a:r>
              <a:rPr lang="en-US" sz="1000" dirty="0" smtClean="0">
                <a:solidFill>
                  <a:schemeClr val="tx1"/>
                </a:solidFill>
                <a:latin typeface="Arial" panose="020B0604020202020204" pitchFamily="34" charset="0"/>
                <a:cs typeface="Arial" panose="020B0604020202020204" pitchFamily="34" charset="0"/>
              </a:rPr>
              <a:t>Counties </a:t>
            </a:r>
          </a:p>
          <a:p>
            <a:pPr lvl="1">
              <a:buClr>
                <a:srgbClr val="002060"/>
              </a:buClr>
            </a:pPr>
            <a:r>
              <a:rPr lang="en-US" sz="1000" dirty="0" smtClean="0">
                <a:solidFill>
                  <a:schemeClr val="tx1"/>
                </a:solidFill>
                <a:latin typeface="Arial" panose="020B0604020202020204" pitchFamily="34" charset="0"/>
                <a:cs typeface="Arial" panose="020B0604020202020204" pitchFamily="34" charset="0"/>
              </a:rPr>
              <a:t>Sanitary districts</a:t>
            </a:r>
          </a:p>
          <a:p>
            <a:pPr lvl="1">
              <a:buClr>
                <a:srgbClr val="002060"/>
              </a:buClr>
            </a:pPr>
            <a:r>
              <a:rPr lang="en-US" sz="1000" dirty="0" smtClean="0">
                <a:solidFill>
                  <a:schemeClr val="tx1"/>
                </a:solidFill>
                <a:latin typeface="Arial" panose="020B0604020202020204" pitchFamily="34" charset="0"/>
                <a:cs typeface="Arial" panose="020B0604020202020204" pitchFamily="34" charset="0"/>
              </a:rPr>
              <a:t>States </a:t>
            </a:r>
          </a:p>
          <a:p>
            <a:pPr>
              <a:buClr>
                <a:srgbClr val="002060"/>
              </a:buClr>
              <a:buNone/>
            </a:pPr>
            <a:endParaRPr lang="en-US" sz="1000" dirty="0" smtClean="0">
              <a:solidFill>
                <a:schemeClr val="tx1"/>
              </a:solidFill>
              <a:latin typeface="Arial" panose="020B0604020202020204" pitchFamily="34" charset="0"/>
              <a:cs typeface="Arial" panose="020B0604020202020204" pitchFamily="34" charset="0"/>
            </a:endParaRPr>
          </a:p>
          <a:p>
            <a:pPr>
              <a:buClr>
                <a:srgbClr val="002060"/>
              </a:buClr>
              <a:buNone/>
            </a:pPr>
            <a:endParaRPr lang="en-US" sz="1000" dirty="0" smtClean="0">
              <a:solidFill>
                <a:schemeClr val="tx1"/>
              </a:solidFill>
              <a:latin typeface="Arial" panose="020B0604020202020204" pitchFamily="34" charset="0"/>
              <a:cs typeface="Arial" panose="020B0604020202020204" pitchFamily="34" charset="0"/>
            </a:endParaRPr>
          </a:p>
          <a:p>
            <a:pPr>
              <a:buClr>
                <a:srgbClr val="002060"/>
              </a:buClr>
              <a:buNone/>
            </a:pPr>
            <a:endParaRPr lang="en-US" sz="1000" dirty="0" smtClean="0">
              <a:solidFill>
                <a:schemeClr val="tx1"/>
              </a:solidFill>
              <a:latin typeface="Arial" panose="020B0604020202020204" pitchFamily="34" charset="0"/>
              <a:cs typeface="Arial" panose="020B0604020202020204" pitchFamily="34" charset="0"/>
            </a:endParaRPr>
          </a:p>
          <a:p>
            <a:pPr>
              <a:buClr>
                <a:srgbClr val="002060"/>
              </a:buClr>
              <a:buNone/>
            </a:pPr>
            <a:endParaRPr lang="en-US" sz="1000" dirty="0" smtClean="0">
              <a:solidFill>
                <a:schemeClr val="tx1"/>
              </a:solidFill>
              <a:latin typeface="Arial" panose="020B0604020202020204" pitchFamily="34" charset="0"/>
              <a:cs typeface="Arial" panose="020B0604020202020204" pitchFamily="34" charset="0"/>
            </a:endParaRPr>
          </a:p>
          <a:p>
            <a:pPr>
              <a:buClr>
                <a:srgbClr val="002060"/>
              </a:buClr>
              <a:buNone/>
            </a:pPr>
            <a:r>
              <a:rPr lang="en-US" sz="1000" dirty="0" smtClean="0">
                <a:solidFill>
                  <a:schemeClr val="tx1"/>
                </a:solidFill>
                <a:latin typeface="Arial" panose="020B0604020202020204" pitchFamily="34" charset="0"/>
                <a:cs typeface="Arial" panose="020B0604020202020204" pitchFamily="34" charset="0"/>
              </a:rPr>
              <a:t>Non-Government</a:t>
            </a:r>
          </a:p>
          <a:p>
            <a:pPr lvl="1">
              <a:buClr>
                <a:srgbClr val="002060"/>
              </a:buClr>
            </a:pPr>
            <a:r>
              <a:rPr lang="en-US" sz="1000" dirty="0" smtClean="0">
                <a:solidFill>
                  <a:schemeClr val="tx1"/>
                </a:solidFill>
                <a:latin typeface="Arial" panose="020B0604020202020204" pitchFamily="34" charset="0"/>
                <a:cs typeface="Arial" panose="020B0604020202020204" pitchFamily="34" charset="0"/>
              </a:rPr>
              <a:t>Homeowners’ associations</a:t>
            </a:r>
          </a:p>
          <a:p>
            <a:pPr lvl="1">
              <a:buClr>
                <a:srgbClr val="002060"/>
              </a:buClr>
            </a:pPr>
            <a:r>
              <a:rPr lang="en-US" sz="1000" dirty="0" smtClean="0">
                <a:solidFill>
                  <a:schemeClr val="tx1"/>
                </a:solidFill>
                <a:latin typeface="Arial" panose="020B0604020202020204" pitchFamily="34" charset="0"/>
                <a:cs typeface="Arial" panose="020B0604020202020204" pitchFamily="34" charset="0"/>
              </a:rPr>
              <a:t>Most charter schools</a:t>
            </a:r>
          </a:p>
          <a:p>
            <a:pPr rtl="0"/>
            <a:endParaRPr lang="en-US" sz="1000" kern="1200" dirty="0" smtClean="0">
              <a:solidFill>
                <a:schemeClr val="tx1"/>
              </a:solidFill>
              <a:effectLst/>
              <a:latin typeface="+mn-lt"/>
              <a:ea typeface="+mn-ea"/>
              <a:cs typeface="+mn-cs"/>
            </a:endParaRPr>
          </a:p>
          <a:p>
            <a:pPr rtl="0"/>
            <a:endParaRPr lang="en-US" sz="1000" kern="1200" dirty="0" smtClean="0">
              <a:solidFill>
                <a:schemeClr val="tx1"/>
              </a:solidFill>
              <a:effectLst/>
              <a:latin typeface="+mn-lt"/>
              <a:ea typeface="+mn-ea"/>
              <a:cs typeface="+mn-cs"/>
            </a:endParaRPr>
          </a:p>
          <a:p>
            <a:pPr rtl="0"/>
            <a:r>
              <a:rPr lang="en-US" sz="1000" kern="1200" dirty="0" smtClean="0">
                <a:solidFill>
                  <a:schemeClr val="tx1"/>
                </a:solidFill>
                <a:effectLst/>
                <a:latin typeface="+mn-lt"/>
                <a:ea typeface="+mn-ea"/>
                <a:cs typeface="+mn-cs"/>
              </a:rPr>
              <a:t>Also notice that New York City here is shaded very lightly.  The city government of New York provides services that in the surrounding areas would be provided by multiple governments.</a:t>
            </a:r>
          </a:p>
          <a:p>
            <a:pPr>
              <a:buClr>
                <a:srgbClr val="002060"/>
              </a:buClr>
            </a:pPr>
            <a:endParaRPr lang="en-US" sz="1000" kern="1200" dirty="0" smtClean="0">
              <a:solidFill>
                <a:schemeClr val="tx1"/>
              </a:solidFill>
              <a:effectLst/>
              <a:latin typeface="+mn-lt"/>
              <a:ea typeface="+mn-ea"/>
              <a:cs typeface="+mn-cs"/>
            </a:endParaRPr>
          </a:p>
          <a:p>
            <a:pPr>
              <a:buClr>
                <a:srgbClr val="002060"/>
              </a:buClr>
            </a:pPr>
            <a:endParaRPr lang="en-US" sz="1000" kern="1200" dirty="0" smtClean="0">
              <a:solidFill>
                <a:schemeClr val="tx1"/>
              </a:solidFill>
              <a:effectLst/>
              <a:latin typeface="+mn-lt"/>
              <a:ea typeface="+mn-ea"/>
              <a:cs typeface="+mn-cs"/>
            </a:endParaRPr>
          </a:p>
          <a:p>
            <a:pPr>
              <a:buClr>
                <a:srgbClr val="002060"/>
              </a:buClr>
            </a:pPr>
            <a:r>
              <a:rPr lang="en-US" sz="1000" kern="1200" dirty="0" smtClean="0">
                <a:solidFill>
                  <a:schemeClr val="tx1"/>
                </a:solidFill>
                <a:effectLst/>
                <a:latin typeface="+mn-lt"/>
                <a:ea typeface="+mn-ea"/>
                <a:cs typeface="+mn-cs"/>
              </a:rPr>
              <a:t>Governments were organized in each state according to the historical circumstances of that state,</a:t>
            </a:r>
            <a:r>
              <a:rPr lang="en-US" sz="1000" kern="1200" baseline="0" dirty="0" smtClean="0">
                <a:solidFill>
                  <a:schemeClr val="tx1"/>
                </a:solidFill>
                <a:effectLst/>
                <a:latin typeface="+mn-lt"/>
                <a:ea typeface="+mn-ea"/>
                <a:cs typeface="+mn-cs"/>
              </a:rPr>
              <a:t> making every state different in their organization and structure.  </a:t>
            </a:r>
          </a:p>
          <a:p>
            <a:pPr marL="0" marR="0" indent="0" algn="l" defTabSz="914400" rtl="0" eaLnBrk="1" fontAlgn="auto" latinLnBrk="0" hangingPunct="1">
              <a:lnSpc>
                <a:spcPct val="100000"/>
              </a:lnSpc>
              <a:spcBef>
                <a:spcPts val="0"/>
              </a:spcBef>
              <a:spcAft>
                <a:spcPts val="0"/>
              </a:spcAft>
              <a:buClr>
                <a:srgbClr val="002060"/>
              </a:buClr>
              <a:buSzTx/>
              <a:buFontTx/>
              <a:buNone/>
              <a:tabLst/>
              <a:defRPr/>
            </a:pPr>
            <a:endParaRPr lang="en-US"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
                <a:srgbClr val="002060"/>
              </a:buClr>
              <a:buSzTx/>
              <a:buFontTx/>
              <a:buNone/>
              <a:tabLst/>
              <a:defRPr/>
            </a:pPr>
            <a:r>
              <a:rPr lang="en-US" sz="1000" kern="1200" dirty="0" smtClean="0">
                <a:solidFill>
                  <a:schemeClr val="tx1"/>
                </a:solidFill>
                <a:effectLst/>
                <a:latin typeface="+mn-lt"/>
                <a:ea typeface="+mn-ea"/>
                <a:cs typeface="+mn-cs"/>
              </a:rPr>
              <a:t>The US Constitution does not dictate to states how their services ought to be provided or</a:t>
            </a:r>
            <a:r>
              <a:rPr lang="en-US" sz="1000" kern="1200" baseline="0" dirty="0" smtClean="0">
                <a:solidFill>
                  <a:schemeClr val="tx1"/>
                </a:solidFill>
                <a:effectLst/>
                <a:latin typeface="+mn-lt"/>
                <a:ea typeface="+mn-ea"/>
                <a:cs typeface="+mn-cs"/>
              </a:rPr>
              <a:t> how their local governments are structured.  So we will see variations like electric power provided by special district in NE, private corporate in MI, and general purpose in IN etc.</a:t>
            </a:r>
            <a:endParaRPr lang="en-US" sz="1000" kern="1200" dirty="0" smtClean="0">
              <a:solidFill>
                <a:schemeClr val="tx1"/>
              </a:solidFill>
              <a:effectLst/>
              <a:latin typeface="+mn-lt"/>
              <a:ea typeface="+mn-ea"/>
              <a:cs typeface="+mn-cs"/>
            </a:endParaRPr>
          </a:p>
          <a:p>
            <a:pPr>
              <a:buClr>
                <a:srgbClr val="002060"/>
              </a:buClr>
            </a:pPr>
            <a:endParaRPr lang="en-US" sz="1000" dirty="0" smtClean="0">
              <a:solidFill>
                <a:srgbClr val="002060"/>
              </a:solidFill>
            </a:endParaRPr>
          </a:p>
          <a:p>
            <a:pPr>
              <a:buClr>
                <a:srgbClr val="002060"/>
              </a:buClr>
            </a:pPr>
            <a:r>
              <a:rPr lang="en-US" sz="1000" dirty="0" smtClean="0">
                <a:solidFill>
                  <a:srgbClr val="002060"/>
                </a:solidFill>
              </a:rPr>
              <a:t>The term “government” does not equal “geography”  as governments</a:t>
            </a:r>
            <a:r>
              <a:rPr lang="en-US" sz="1000" baseline="0" dirty="0" smtClean="0">
                <a:solidFill>
                  <a:srgbClr val="002060"/>
                </a:solidFill>
              </a:rPr>
              <a:t> can layer on top of each other where as geographies have defined boundaries and governments can and often cross geographic boundaries.</a:t>
            </a:r>
            <a:endParaRPr lang="en-US" sz="10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ADAB3B1-3CD8-4667-98EF-EA116D2745EB}" type="slidenum">
              <a:rPr lang="en-US" smtClean="0"/>
              <a:pPr/>
              <a:t>38</a:t>
            </a:fld>
            <a:endParaRPr lang="en-US" dirty="0"/>
          </a:p>
        </p:txBody>
      </p:sp>
    </p:spTree>
    <p:extLst>
      <p:ext uri="{BB962C8B-B14F-4D97-AF65-F5344CB8AC3E}">
        <p14:creationId xmlns:p14="http://schemas.microsoft.com/office/powerpoint/2010/main" val="1177487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39</a:t>
            </a:fld>
            <a:endParaRPr lang="en-US" dirty="0"/>
          </a:p>
        </p:txBody>
      </p:sp>
      <p:sp>
        <p:nvSpPr>
          <p:cNvPr id="5" name="Date Placeholder 4"/>
          <p:cNvSpPr>
            <a:spLocks noGrp="1"/>
          </p:cNvSpPr>
          <p:nvPr>
            <p:ph type="dt" idx="11"/>
          </p:nvPr>
        </p:nvSpPr>
        <p:spPr/>
        <p:txBody>
          <a:bodyPr/>
          <a:lstStyle/>
          <a:p>
            <a:fld id="{FD199F33-4840-47AE-927E-EDE3CA235E42}" type="datetime1">
              <a:rPr lang="en-US" smtClean="0"/>
              <a:t>2/13/2015</a:t>
            </a:fld>
            <a:endParaRPr lang="en-US" dirty="0"/>
          </a:p>
        </p:txBody>
      </p:sp>
    </p:spTree>
    <p:extLst>
      <p:ext uri="{BB962C8B-B14F-4D97-AF65-F5344CB8AC3E}">
        <p14:creationId xmlns:p14="http://schemas.microsoft.com/office/powerpoint/2010/main" val="3973772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40</a:t>
            </a:fld>
            <a:endParaRPr lang="en-US" dirty="0"/>
          </a:p>
        </p:txBody>
      </p:sp>
    </p:spTree>
    <p:extLst>
      <p:ext uri="{BB962C8B-B14F-4D97-AF65-F5344CB8AC3E}">
        <p14:creationId xmlns:p14="http://schemas.microsoft.com/office/powerpoint/2010/main" val="5251374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sz="18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42</a:t>
            </a:fld>
            <a:endParaRPr lang="en-US"/>
          </a:p>
        </p:txBody>
      </p:sp>
    </p:spTree>
    <p:extLst>
      <p:ext uri="{BB962C8B-B14F-4D97-AF65-F5344CB8AC3E}">
        <p14:creationId xmlns:p14="http://schemas.microsoft.com/office/powerpoint/2010/main" val="838053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43</a:t>
            </a:fld>
            <a:endParaRPr lang="en-US"/>
          </a:p>
        </p:txBody>
      </p:sp>
    </p:spTree>
    <p:extLst>
      <p:ext uri="{BB962C8B-B14F-4D97-AF65-F5344CB8AC3E}">
        <p14:creationId xmlns:p14="http://schemas.microsoft.com/office/powerpoint/2010/main" val="4293166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44</a:t>
            </a:fld>
            <a:endParaRPr lang="en-US"/>
          </a:p>
        </p:txBody>
      </p:sp>
    </p:spTree>
    <p:extLst>
      <p:ext uri="{BB962C8B-B14F-4D97-AF65-F5344CB8AC3E}">
        <p14:creationId xmlns:p14="http://schemas.microsoft.com/office/powerpoint/2010/main" val="1598150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sz="1000" baseline="0"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6</a:t>
            </a:fld>
            <a:endParaRPr lang="en-US"/>
          </a:p>
        </p:txBody>
      </p:sp>
    </p:spTree>
    <p:extLst>
      <p:ext uri="{BB962C8B-B14F-4D97-AF65-F5344CB8AC3E}">
        <p14:creationId xmlns:p14="http://schemas.microsoft.com/office/powerpoint/2010/main" val="1804007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US" sz="1000" baseline="0"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7</a:t>
            </a:fld>
            <a:endParaRPr lang="en-US"/>
          </a:p>
        </p:txBody>
      </p:sp>
    </p:spTree>
    <p:extLst>
      <p:ext uri="{BB962C8B-B14F-4D97-AF65-F5344CB8AC3E}">
        <p14:creationId xmlns:p14="http://schemas.microsoft.com/office/powerpoint/2010/main" val="343984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10</a:t>
            </a:fld>
            <a:endParaRPr lang="en-US"/>
          </a:p>
        </p:txBody>
      </p:sp>
    </p:spTree>
    <p:extLst>
      <p:ext uri="{BB962C8B-B14F-4D97-AF65-F5344CB8AC3E}">
        <p14:creationId xmlns:p14="http://schemas.microsoft.com/office/powerpoint/2010/main" val="2533795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Manufacturing – Consolidations mirror what is published in the ASM.</a:t>
            </a:r>
          </a:p>
          <a:p>
            <a:endParaRPr lang="en-US" baseline="0" dirty="0" smtClean="0"/>
          </a:p>
          <a:p>
            <a:r>
              <a:rPr lang="en-US" baseline="0" dirty="0" smtClean="0"/>
              <a:t>2007 NAICS 331111 (Iron &amp; Steel Mills) and 331112 (</a:t>
            </a:r>
            <a:r>
              <a:rPr lang="en-US" baseline="0" dirty="0" err="1" smtClean="0"/>
              <a:t>Electrometalurgical</a:t>
            </a:r>
            <a:r>
              <a:rPr lang="en-US" baseline="0" dirty="0" smtClean="0"/>
              <a:t> Ferroalloy Product Manufacturing) now combined into 2012 NAICS 331110 (Iron &amp; Steel Mills and Ferroalloy Manufacturing)</a:t>
            </a:r>
            <a:endParaRPr lang="en-US"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11</a:t>
            </a:fld>
            <a:endParaRPr lang="en-US"/>
          </a:p>
        </p:txBody>
      </p:sp>
    </p:spTree>
    <p:extLst>
      <p:ext uri="{BB962C8B-B14F-4D97-AF65-F5344CB8AC3E}">
        <p14:creationId xmlns:p14="http://schemas.microsoft.com/office/powerpoint/2010/main" val="2649663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443112: </a:t>
            </a:r>
            <a:r>
              <a:rPr lang="en-US" dirty="0" err="1" smtClean="0"/>
              <a:t>Estabs</a:t>
            </a:r>
            <a:r>
              <a:rPr lang="en-US" baseline="0" dirty="0" smtClean="0"/>
              <a:t> 29,256 in 2007; 29078 in 2011</a:t>
            </a:r>
          </a:p>
          <a:p>
            <a:r>
              <a:rPr lang="en-US" baseline="0" dirty="0" smtClean="0"/>
              <a:t>443120: </a:t>
            </a:r>
            <a:r>
              <a:rPr lang="en-US" dirty="0" err="1" smtClean="0"/>
              <a:t>Estabs</a:t>
            </a:r>
            <a:r>
              <a:rPr lang="en-US" baseline="0" dirty="0" smtClean="0"/>
              <a:t> 12,141 in 2007; </a:t>
            </a:r>
            <a:r>
              <a:rPr lang="en-US" b="1" baseline="0" dirty="0" smtClean="0"/>
              <a:t>10,292</a:t>
            </a:r>
            <a:r>
              <a:rPr lang="en-US" baseline="0" dirty="0" smtClean="0"/>
              <a:t> in 2011</a:t>
            </a:r>
          </a:p>
          <a:p>
            <a:r>
              <a:rPr lang="en-US" baseline="0" dirty="0" smtClean="0"/>
              <a:t>443130: </a:t>
            </a:r>
            <a:r>
              <a:rPr lang="en-US" dirty="0" err="1" smtClean="0"/>
              <a:t>Estabs</a:t>
            </a:r>
            <a:r>
              <a:rPr lang="en-US" baseline="0" dirty="0" smtClean="0"/>
              <a:t> 2,049 in 2007; </a:t>
            </a:r>
            <a:r>
              <a:rPr lang="en-US" b="1" baseline="0" dirty="0" smtClean="0"/>
              <a:t>1,115</a:t>
            </a:r>
            <a:r>
              <a:rPr lang="en-US" baseline="0" dirty="0" smtClean="0"/>
              <a:t> in 2011</a:t>
            </a:r>
          </a:p>
          <a:p>
            <a:r>
              <a:rPr lang="en-US" baseline="0" dirty="0" smtClean="0"/>
              <a:t>451220: </a:t>
            </a:r>
            <a:r>
              <a:rPr lang="en-US" dirty="0" err="1" smtClean="0"/>
              <a:t>Estabs</a:t>
            </a:r>
            <a:r>
              <a:rPr lang="en-US" baseline="0" dirty="0" smtClean="0"/>
              <a:t> 4,496 in 2007; </a:t>
            </a:r>
            <a:r>
              <a:rPr lang="en-US" b="1" baseline="0" dirty="0" smtClean="0"/>
              <a:t>2,379</a:t>
            </a:r>
            <a:r>
              <a:rPr lang="en-US" baseline="0" dirty="0" smtClean="0"/>
              <a:t> in 2011</a:t>
            </a:r>
            <a:endParaRPr lang="en-US"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12</a:t>
            </a:fld>
            <a:endParaRPr lang="en-US"/>
          </a:p>
        </p:txBody>
      </p:sp>
    </p:spTree>
    <p:extLst>
      <p:ext uri="{BB962C8B-B14F-4D97-AF65-F5344CB8AC3E}">
        <p14:creationId xmlns:p14="http://schemas.microsoft.com/office/powerpoint/2010/main" val="4158565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lnSpc>
                <a:spcPct val="90000"/>
              </a:lnSpc>
              <a:buFont typeface="Arial" panose="020B0604020202020204" pitchFamily="34" charset="0"/>
              <a:buChar char="•"/>
            </a:pPr>
            <a:r>
              <a:rPr lang="en-US" sz="1000" dirty="0" smtClean="0"/>
              <a:t>NAICS</a:t>
            </a:r>
          </a:p>
          <a:p>
            <a:pPr marL="171450" indent="-171450">
              <a:lnSpc>
                <a:spcPct val="90000"/>
              </a:lnSpc>
              <a:buFont typeface="Arial" panose="020B0604020202020204" pitchFamily="34" charset="0"/>
              <a:buChar char="•"/>
            </a:pPr>
            <a:r>
              <a:rPr lang="en-US" sz="1000" dirty="0" smtClean="0"/>
              <a:t>NAPCS</a:t>
            </a:r>
          </a:p>
          <a:p>
            <a:pPr marL="171450" indent="-171450">
              <a:lnSpc>
                <a:spcPct val="90000"/>
              </a:lnSpc>
              <a:buFont typeface="Arial" panose="020B0604020202020204" pitchFamily="34" charset="0"/>
              <a:buChar char="•"/>
            </a:pPr>
            <a:r>
              <a:rPr lang="en-US" sz="1000" dirty="0" smtClean="0"/>
              <a:t>Geography</a:t>
            </a:r>
          </a:p>
          <a:p>
            <a:pPr marL="171450" indent="-171450">
              <a:lnSpc>
                <a:spcPct val="90000"/>
              </a:lnSpc>
              <a:buFont typeface="Arial" panose="020B0604020202020204" pitchFamily="34" charset="0"/>
              <a:buChar char="•"/>
            </a:pPr>
            <a:r>
              <a:rPr lang="en-US" sz="1000" dirty="0" smtClean="0"/>
              <a:t>Enterprise Stats</a:t>
            </a:r>
          </a:p>
          <a:p>
            <a:pPr marL="171450" indent="-171450">
              <a:lnSpc>
                <a:spcPct val="90000"/>
              </a:lnSpc>
              <a:buFont typeface="Arial" panose="020B0604020202020204" pitchFamily="34" charset="0"/>
              <a:buChar char="•"/>
            </a:pPr>
            <a:r>
              <a:rPr lang="en-US" sz="1000" dirty="0" smtClean="0"/>
              <a:t>Reporting</a:t>
            </a:r>
            <a:r>
              <a:rPr lang="en-US" sz="1000" baseline="0" dirty="0" smtClean="0"/>
              <a:t> changes</a:t>
            </a:r>
            <a:endParaRPr lang="en-US" sz="1000" dirty="0" smtClean="0"/>
          </a:p>
          <a:p>
            <a:pPr marL="171450" indent="-171450">
              <a:buFont typeface="Arial" panose="020B0604020202020204" pitchFamily="34" charset="0"/>
              <a:buChar char="•"/>
            </a:pPr>
            <a:endParaRPr lang="en-US" sz="1000" baseline="0" dirty="0" smtClean="0"/>
          </a:p>
        </p:txBody>
      </p:sp>
      <p:sp>
        <p:nvSpPr>
          <p:cNvPr id="4" name="Slide Number Placeholder 3"/>
          <p:cNvSpPr>
            <a:spLocks noGrp="1"/>
          </p:cNvSpPr>
          <p:nvPr>
            <p:ph type="sldNum" sz="quarter" idx="10"/>
          </p:nvPr>
        </p:nvSpPr>
        <p:spPr/>
        <p:txBody>
          <a:bodyPr/>
          <a:lstStyle/>
          <a:p>
            <a:fld id="{3ADAB3B1-3CD8-4667-98EF-EA116D2745EB}" type="slidenum">
              <a:rPr lang="en-US" smtClean="0"/>
              <a:pPr/>
              <a:t>13</a:t>
            </a:fld>
            <a:endParaRPr lang="en-US"/>
          </a:p>
        </p:txBody>
      </p:sp>
    </p:spTree>
    <p:extLst>
      <p:ext uri="{BB962C8B-B14F-4D97-AF65-F5344CB8AC3E}">
        <p14:creationId xmlns:p14="http://schemas.microsoft.com/office/powerpoint/2010/main" val="2388526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88611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148462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09333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813924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10298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14846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a:lvl1pPr>
          </a:lstStyle>
          <a:p>
            <a:r>
              <a:rPr lang="en-US" dirty="0" smtClean="0"/>
              <a:t>Click to add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subtitle</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886117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0933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813924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
        <p:nvSpPr>
          <p:cNvPr id="5" name="Slide Number Placeholder 4"/>
          <p:cNvSpPr>
            <a:spLocks noGrp="1"/>
          </p:cNvSpPr>
          <p:nvPr>
            <p:ph type="sldNum" sz="quarter" idx="12"/>
          </p:nvPr>
        </p:nvSpPr>
        <p:spPr/>
        <p:txBody>
          <a:bodyPr/>
          <a:lstStyle/>
          <a:p>
            <a:fld id="{5212C905-FF40-4437-BDDD-7BDE312C732D}" type="slidenum">
              <a:rPr lang="en-US" smtClean="0"/>
              <a:t>‹#›</a:t>
            </a:fld>
            <a:endParaRPr lang="en-US"/>
          </a:p>
        </p:txBody>
      </p:sp>
    </p:spTree>
    <p:extLst>
      <p:ext uri="{BB962C8B-B14F-4D97-AF65-F5344CB8AC3E}">
        <p14:creationId xmlns:p14="http://schemas.microsoft.com/office/powerpoint/2010/main" val="1102985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tx2"/>
                </a:solidFill>
              </a:defRPr>
            </a:lvl1pPr>
          </a:lstStyle>
          <a:p>
            <a:fld id="{5212C905-FF40-4437-BDDD-7BDE312C732D}" type="slidenum">
              <a:rPr lang="en-US" smtClean="0"/>
              <a:pPr/>
              <a:t>‹#›</a:t>
            </a:fld>
            <a:endParaRPr lang="en-US" dirty="0"/>
          </a:p>
        </p:txBody>
      </p:sp>
    </p:spTree>
    <p:extLst>
      <p:ext uri="{BB962C8B-B14F-4D97-AF65-F5344CB8AC3E}">
        <p14:creationId xmlns:p14="http://schemas.microsoft.com/office/powerpoint/2010/main" val="40460858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Lst>
  <p:hf hdr="0" ftr="0" dt="0"/>
  <p:txStyles>
    <p:title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add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356350"/>
            <a:ext cx="2133600" cy="365125"/>
          </a:xfrm>
          <a:prstGeom prst="rect">
            <a:avLst/>
          </a:prstGeom>
        </p:spPr>
        <p:txBody>
          <a:bodyPr vert="horz" lIns="91440" tIns="45720" rIns="91440" bIns="45720" rtlCol="0" anchor="ctr"/>
          <a:lstStyle>
            <a:lvl1pPr algn="ctr">
              <a:defRPr sz="1200" b="1">
                <a:solidFill>
                  <a:schemeClr val="tx2"/>
                </a:solidFill>
              </a:defRPr>
            </a:lvl1pPr>
          </a:lstStyle>
          <a:p>
            <a:fld id="{5212C905-FF40-4437-BDDD-7BDE312C732D}" type="slidenum">
              <a:rPr lang="en-US" smtClean="0"/>
              <a:pPr/>
              <a:t>‹#›</a:t>
            </a:fld>
            <a:endParaRPr lang="en-US" dirty="0"/>
          </a:p>
        </p:txBody>
      </p:sp>
    </p:spTree>
    <p:extLst>
      <p:ext uri="{BB962C8B-B14F-4D97-AF65-F5344CB8AC3E}">
        <p14:creationId xmlns:p14="http://schemas.microsoft.com/office/powerpoint/2010/main" val="404608587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hf hdr="0" ftr="0" dt="0"/>
  <p:txStyles>
    <p:titleStyle>
      <a:lvl1pPr algn="ctr" defTabSz="914400" rtl="0" eaLnBrk="1" latinLnBrk="0" hangingPunct="1">
        <a:spcBef>
          <a:spcPct val="0"/>
        </a:spcBef>
        <a:buNone/>
        <a:defRPr sz="4400" b="1" i="0" kern="1200" baseline="0">
          <a:solidFill>
            <a:schemeClr val="tx2"/>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www.census.gov/eos/www/naic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hyperlink" Target="http://www.census.gov/econ/snapshots/index.php"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www.census.gov/econ/is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hyperlink" Target="mailto:andrew.w.hait@census.gov" TargetMode="External"/><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76981" y="391344"/>
            <a:ext cx="8807450" cy="2115549"/>
          </a:xfrm>
        </p:spPr>
        <p:txBody>
          <a:bodyPr>
            <a:normAutofit fontScale="90000"/>
          </a:bodyPr>
          <a:lstStyle/>
          <a:p>
            <a:r>
              <a:rPr lang="en-US" dirty="0" smtClean="0"/>
              <a:t/>
            </a:r>
            <a:br>
              <a:rPr lang="en-US" dirty="0" smtClean="0"/>
            </a:br>
            <a:r>
              <a:rPr lang="en-US" sz="5300" dirty="0" smtClean="0">
                <a:solidFill>
                  <a:srgbClr val="C00000"/>
                </a:solidFill>
              </a:rPr>
              <a:t>2012</a:t>
            </a:r>
            <a:br>
              <a:rPr lang="en-US" sz="5300" dirty="0" smtClean="0">
                <a:solidFill>
                  <a:srgbClr val="C00000"/>
                </a:solidFill>
              </a:rPr>
            </a:br>
            <a:r>
              <a:rPr lang="en-US" sz="5300" dirty="0">
                <a:solidFill>
                  <a:srgbClr val="C00000"/>
                </a:solidFill>
              </a:rPr>
              <a:t>Economic </a:t>
            </a:r>
            <a:r>
              <a:rPr lang="en-US" sz="5300" dirty="0" smtClean="0">
                <a:solidFill>
                  <a:srgbClr val="C00000"/>
                </a:solidFill>
              </a:rPr>
              <a:t>Census</a:t>
            </a:r>
            <a:br>
              <a:rPr lang="en-US" sz="5300" dirty="0" smtClean="0">
                <a:solidFill>
                  <a:srgbClr val="C00000"/>
                </a:solidFill>
              </a:rPr>
            </a:br>
            <a:r>
              <a:rPr lang="en-US" sz="5300" dirty="0" smtClean="0">
                <a:solidFill>
                  <a:srgbClr val="C00000"/>
                </a:solidFill>
              </a:rPr>
              <a:t> Update</a:t>
            </a:r>
            <a:br>
              <a:rPr lang="en-US" sz="5300" dirty="0" smtClean="0">
                <a:solidFill>
                  <a:srgbClr val="C00000"/>
                </a:solidFill>
              </a:rPr>
            </a:br>
            <a:endParaRPr lang="en-US" sz="5300" i="1" dirty="0">
              <a:solidFill>
                <a:srgbClr val="C00000"/>
              </a:solidFill>
            </a:endParaRPr>
          </a:p>
        </p:txBody>
      </p:sp>
      <p:sp>
        <p:nvSpPr>
          <p:cNvPr id="3" name="Subtitle 2"/>
          <p:cNvSpPr>
            <a:spLocks noGrp="1"/>
          </p:cNvSpPr>
          <p:nvPr>
            <p:ph type="subTitle" idx="4294967295"/>
          </p:nvPr>
        </p:nvSpPr>
        <p:spPr>
          <a:xfrm>
            <a:off x="1197130" y="2654635"/>
            <a:ext cx="6884987" cy="3230764"/>
          </a:xfrm>
        </p:spPr>
        <p:txBody>
          <a:bodyPr>
            <a:normAutofit/>
          </a:bodyPr>
          <a:lstStyle/>
          <a:p>
            <a:pPr marL="0" indent="0" algn="ctr">
              <a:buNone/>
            </a:pPr>
            <a:r>
              <a:rPr lang="en-US" dirty="0" smtClean="0"/>
              <a:t>HI SDC and Affiliate Workshops</a:t>
            </a:r>
          </a:p>
          <a:p>
            <a:pPr marL="0" indent="0" algn="ctr">
              <a:buNone/>
            </a:pPr>
            <a:r>
              <a:rPr lang="en-US" dirty="0" smtClean="0"/>
              <a:t>February 23-27, 2015</a:t>
            </a:r>
            <a:endParaRPr lang="en-US" sz="1500" dirty="0" smtClean="0"/>
          </a:p>
          <a:p>
            <a:pPr algn="ctr"/>
            <a:endParaRPr lang="en-US" sz="1500" dirty="0"/>
          </a:p>
          <a:p>
            <a:pPr marL="0" indent="0" algn="ctr">
              <a:buNone/>
            </a:pPr>
            <a:r>
              <a:rPr lang="en-US" sz="2800" dirty="0" smtClean="0">
                <a:solidFill>
                  <a:srgbClr val="1C5696"/>
                </a:solidFill>
              </a:rPr>
              <a:t>Presented by: Andrew W. </a:t>
            </a:r>
            <a:r>
              <a:rPr lang="en-US" sz="2800" dirty="0" err="1" smtClean="0">
                <a:solidFill>
                  <a:srgbClr val="1C5696"/>
                </a:solidFill>
              </a:rPr>
              <a:t>Hait</a:t>
            </a:r>
            <a:endParaRPr lang="en-US" sz="2800" dirty="0" smtClean="0">
              <a:solidFill>
                <a:srgbClr val="1C5696"/>
              </a:solidFill>
            </a:endParaRPr>
          </a:p>
          <a:p>
            <a:pPr marL="0" indent="0" algn="ctr">
              <a:buNone/>
            </a:pPr>
            <a:r>
              <a:rPr lang="en-US" sz="2800" dirty="0" smtClean="0">
                <a:solidFill>
                  <a:srgbClr val="1C5696"/>
                </a:solidFill>
              </a:rPr>
              <a:t>Economic Data Product and Data User Liaison</a:t>
            </a:r>
          </a:p>
          <a:p>
            <a:pPr marL="0" indent="0" algn="ctr">
              <a:buNone/>
            </a:pPr>
            <a:r>
              <a:rPr lang="en-US" sz="2800" dirty="0" smtClean="0">
                <a:solidFill>
                  <a:srgbClr val="1C5696"/>
                </a:solidFill>
              </a:rPr>
              <a:t>U.S. Census Bureau</a:t>
            </a:r>
          </a:p>
        </p:txBody>
      </p:sp>
      <p:sp>
        <p:nvSpPr>
          <p:cNvPr id="4" name="Slide Number Placeholder 3"/>
          <p:cNvSpPr>
            <a:spLocks noGrp="1"/>
          </p:cNvSpPr>
          <p:nvPr>
            <p:ph type="sldNum" sz="quarter" idx="12"/>
          </p:nvPr>
        </p:nvSpPr>
        <p:spPr/>
        <p:txBody>
          <a:bodyPr/>
          <a:lstStyle/>
          <a:p>
            <a:fld id="{5212C905-FF40-4437-BDDD-7BDE312C732D}" type="slidenum">
              <a:rPr lang="en-US" smtClean="0"/>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8" y="342900"/>
            <a:ext cx="8870867" cy="1300370"/>
          </a:xfrm>
        </p:spPr>
        <p:txBody>
          <a:bodyPr>
            <a:noAutofit/>
          </a:bodyPr>
          <a:lstStyle/>
          <a:p>
            <a:r>
              <a:rPr lang="en-US" dirty="0" smtClean="0">
                <a:solidFill>
                  <a:srgbClr val="1C5696"/>
                </a:solidFill>
              </a:rPr>
              <a:t>New Industries for the </a:t>
            </a:r>
            <a:br>
              <a:rPr lang="en-US" dirty="0" smtClean="0">
                <a:solidFill>
                  <a:srgbClr val="1C5696"/>
                </a:solidFill>
              </a:rPr>
            </a:br>
            <a:r>
              <a:rPr lang="en-US" dirty="0" smtClean="0">
                <a:solidFill>
                  <a:srgbClr val="1C5696"/>
                </a:solidFill>
              </a:rPr>
              <a:t>2012 Economic Census</a:t>
            </a:r>
            <a:endParaRPr lang="en-US" dirty="0">
              <a:solidFill>
                <a:srgbClr val="1C5696"/>
              </a:solidFill>
            </a:endParaRPr>
          </a:p>
        </p:txBody>
      </p:sp>
      <p:sp>
        <p:nvSpPr>
          <p:cNvPr id="3" name="Content Placeholder 2"/>
          <p:cNvSpPr>
            <a:spLocks noGrp="1"/>
          </p:cNvSpPr>
          <p:nvPr>
            <p:ph idx="1"/>
          </p:nvPr>
        </p:nvSpPr>
        <p:spPr>
          <a:xfrm>
            <a:off x="213757" y="1933314"/>
            <a:ext cx="6339443" cy="3357748"/>
          </a:xfrm>
        </p:spPr>
        <p:txBody>
          <a:bodyPr>
            <a:normAutofit/>
          </a:bodyPr>
          <a:lstStyle/>
          <a:p>
            <a:pPr>
              <a:lnSpc>
                <a:spcPct val="90000"/>
              </a:lnSpc>
            </a:pPr>
            <a:r>
              <a:rPr lang="en-US" sz="2800" dirty="0" smtClean="0"/>
              <a:t>New and emerging industries</a:t>
            </a:r>
          </a:p>
          <a:p>
            <a:pPr lvl="1">
              <a:lnSpc>
                <a:spcPct val="90000"/>
              </a:lnSpc>
            </a:pPr>
            <a:r>
              <a:rPr lang="en-US" sz="2400" dirty="0" smtClean="0"/>
              <a:t>Breakout of </a:t>
            </a:r>
            <a:r>
              <a:rPr lang="en-US" sz="2400" dirty="0" smtClean="0">
                <a:solidFill>
                  <a:srgbClr val="C00000"/>
                </a:solidFill>
              </a:rPr>
              <a:t>solar</a:t>
            </a:r>
            <a:r>
              <a:rPr lang="en-US" sz="2400" dirty="0" smtClean="0"/>
              <a:t>, </a:t>
            </a:r>
            <a:r>
              <a:rPr lang="en-US" sz="2400" dirty="0" smtClean="0">
                <a:solidFill>
                  <a:srgbClr val="C00000"/>
                </a:solidFill>
              </a:rPr>
              <a:t>wind</a:t>
            </a:r>
            <a:r>
              <a:rPr lang="en-US" sz="2400" dirty="0" smtClean="0"/>
              <a:t>, </a:t>
            </a:r>
            <a:r>
              <a:rPr lang="en-US" sz="2400" dirty="0" smtClean="0">
                <a:solidFill>
                  <a:srgbClr val="C00000"/>
                </a:solidFill>
              </a:rPr>
              <a:t>geothermal</a:t>
            </a:r>
            <a:r>
              <a:rPr lang="en-US" sz="2400" dirty="0" smtClean="0"/>
              <a:t>, and </a:t>
            </a:r>
            <a:r>
              <a:rPr lang="en-US" sz="2400" dirty="0" smtClean="0">
                <a:solidFill>
                  <a:srgbClr val="C00000"/>
                </a:solidFill>
              </a:rPr>
              <a:t>biomass</a:t>
            </a:r>
            <a:r>
              <a:rPr lang="en-US" sz="2400" dirty="0" smtClean="0"/>
              <a:t> </a:t>
            </a:r>
            <a:r>
              <a:rPr lang="en-US" sz="2400" dirty="0" smtClean="0">
                <a:solidFill>
                  <a:srgbClr val="C00000"/>
                </a:solidFill>
              </a:rPr>
              <a:t>electric power generation </a:t>
            </a:r>
            <a:r>
              <a:rPr lang="en-US" sz="2400" dirty="0" smtClean="0"/>
              <a:t>from All Other Electric Power Generation (NAICS 221119)</a:t>
            </a:r>
          </a:p>
          <a:p>
            <a:pPr lvl="1">
              <a:lnSpc>
                <a:spcPct val="90000"/>
              </a:lnSpc>
            </a:pPr>
            <a:r>
              <a:rPr lang="en-US" sz="2400" dirty="0" smtClean="0"/>
              <a:t>Stats:</a:t>
            </a:r>
          </a:p>
          <a:p>
            <a:pPr lvl="2">
              <a:lnSpc>
                <a:spcPct val="90000"/>
              </a:lnSpc>
            </a:pPr>
            <a:r>
              <a:rPr lang="en-US" sz="2000" dirty="0" smtClean="0"/>
              <a:t>Number of businesses: 673 in 2011 with 9,058 employees (</a:t>
            </a:r>
            <a:r>
              <a:rPr lang="en-US" sz="2000" dirty="0"/>
              <a:t>435 in </a:t>
            </a:r>
            <a:r>
              <a:rPr lang="en-US" sz="2000" dirty="0" smtClean="0"/>
              <a:t>2007)</a:t>
            </a:r>
          </a:p>
          <a:p>
            <a:pPr lvl="2">
              <a:lnSpc>
                <a:spcPct val="90000"/>
              </a:lnSpc>
            </a:pPr>
            <a:r>
              <a:rPr lang="en-US" sz="2000" dirty="0" smtClean="0"/>
              <a:t>In 2011:  CA - 106, </a:t>
            </a:r>
            <a:r>
              <a:rPr lang="en-US" sz="2000" dirty="0" smtClean="0">
                <a:solidFill>
                  <a:srgbClr val="1C5696"/>
                </a:solidFill>
              </a:rPr>
              <a:t>TX – 53, </a:t>
            </a:r>
            <a:r>
              <a:rPr lang="en-US" sz="2000" dirty="0" smtClean="0">
                <a:solidFill>
                  <a:srgbClr val="C00000"/>
                </a:solidFill>
              </a:rPr>
              <a:t>HI – 6 </a:t>
            </a:r>
            <a:endParaRPr lang="en-US" sz="2600" dirty="0" smtClean="0">
              <a:solidFill>
                <a:srgbClr val="C00000"/>
              </a:solidFill>
            </a:endParaRPr>
          </a:p>
        </p:txBody>
      </p:sp>
      <p:sp>
        <p:nvSpPr>
          <p:cNvPr id="4" name="Slide Number Placeholder 3"/>
          <p:cNvSpPr>
            <a:spLocks noGrp="1"/>
          </p:cNvSpPr>
          <p:nvPr>
            <p:ph type="sldNum" sz="quarter" idx="12"/>
          </p:nvPr>
        </p:nvSpPr>
        <p:spPr/>
        <p:txBody>
          <a:bodyPr/>
          <a:lstStyle/>
          <a:p>
            <a:fld id="{8C6B5B77-4519-43AE-B0BC-D3C0E1CB2607}" type="slidenum">
              <a:rPr lang="en-US" smtClean="0"/>
              <a:pPr/>
              <a:t>10</a:t>
            </a:fld>
            <a:endParaRPr lang="en-US" dirty="0"/>
          </a:p>
        </p:txBody>
      </p:sp>
      <p:pic>
        <p:nvPicPr>
          <p:cNvPr id="3074" name="Picture 2" descr="C:\Documents and Settings\hait0001\Local Settings\Temporary Internet Files\Content.IE5\Z0ON4TMA\MC90043805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39340"/>
            <a:ext cx="2445327" cy="2445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160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8" y="342899"/>
            <a:ext cx="8870867" cy="1231258"/>
          </a:xfrm>
        </p:spPr>
        <p:txBody>
          <a:bodyPr>
            <a:noAutofit/>
          </a:bodyPr>
          <a:lstStyle/>
          <a:p>
            <a:r>
              <a:rPr lang="en-US" dirty="0" smtClean="0">
                <a:solidFill>
                  <a:srgbClr val="1C5696"/>
                </a:solidFill>
              </a:rPr>
              <a:t>Industry Changes for the </a:t>
            </a:r>
            <a:br>
              <a:rPr lang="en-US" dirty="0" smtClean="0">
                <a:solidFill>
                  <a:srgbClr val="1C5696"/>
                </a:solidFill>
              </a:rPr>
            </a:br>
            <a:r>
              <a:rPr lang="en-US" dirty="0" smtClean="0">
                <a:solidFill>
                  <a:srgbClr val="1C5696"/>
                </a:solidFill>
              </a:rPr>
              <a:t>2012 Economic Census</a:t>
            </a:r>
            <a:endParaRPr lang="en-US" dirty="0">
              <a:solidFill>
                <a:srgbClr val="1C5696"/>
              </a:solidFill>
            </a:endParaRPr>
          </a:p>
        </p:txBody>
      </p:sp>
      <p:sp>
        <p:nvSpPr>
          <p:cNvPr id="3" name="Content Placeholder 2"/>
          <p:cNvSpPr>
            <a:spLocks noGrp="1"/>
          </p:cNvSpPr>
          <p:nvPr>
            <p:ph idx="1"/>
          </p:nvPr>
        </p:nvSpPr>
        <p:spPr>
          <a:xfrm>
            <a:off x="213757" y="1812851"/>
            <a:ext cx="6666014" cy="4098092"/>
          </a:xfrm>
        </p:spPr>
        <p:txBody>
          <a:bodyPr>
            <a:normAutofit lnSpcReduction="10000"/>
          </a:bodyPr>
          <a:lstStyle/>
          <a:p>
            <a:pPr>
              <a:lnSpc>
                <a:spcPct val="90000"/>
              </a:lnSpc>
            </a:pPr>
            <a:r>
              <a:rPr lang="en-US" sz="2800" dirty="0" smtClean="0"/>
              <a:t>Consolidations due to decrease in number of companies due to:</a:t>
            </a:r>
          </a:p>
          <a:p>
            <a:pPr lvl="1">
              <a:lnSpc>
                <a:spcPct val="90000"/>
              </a:lnSpc>
            </a:pPr>
            <a:r>
              <a:rPr lang="en-US" sz="2400" dirty="0" smtClean="0"/>
              <a:t>General </a:t>
            </a:r>
            <a:r>
              <a:rPr lang="en-US" sz="2400" dirty="0" smtClean="0">
                <a:solidFill>
                  <a:srgbClr val="C00000"/>
                </a:solidFill>
              </a:rPr>
              <a:t>industry decline</a:t>
            </a:r>
          </a:p>
          <a:p>
            <a:pPr lvl="1">
              <a:lnSpc>
                <a:spcPct val="90000"/>
              </a:lnSpc>
            </a:pPr>
            <a:r>
              <a:rPr lang="en-US" sz="2400" dirty="0" smtClean="0"/>
              <a:t>Company </a:t>
            </a:r>
            <a:r>
              <a:rPr lang="en-US" sz="2400" dirty="0" smtClean="0">
                <a:solidFill>
                  <a:srgbClr val="C00000"/>
                </a:solidFill>
              </a:rPr>
              <a:t>consolidation</a:t>
            </a:r>
            <a:r>
              <a:rPr lang="en-US" sz="2400" dirty="0" smtClean="0"/>
              <a:t> (mergers and acquisitions)</a:t>
            </a:r>
          </a:p>
          <a:p>
            <a:pPr>
              <a:lnSpc>
                <a:spcPct val="90000"/>
              </a:lnSpc>
            </a:pPr>
            <a:r>
              <a:rPr lang="en-US" sz="2800" dirty="0" smtClean="0"/>
              <a:t>Primarily impacts the </a:t>
            </a:r>
            <a:r>
              <a:rPr lang="en-US" sz="2800" dirty="0">
                <a:solidFill>
                  <a:srgbClr val="C00000"/>
                </a:solidFill>
              </a:rPr>
              <a:t>manufacturing</a:t>
            </a:r>
            <a:r>
              <a:rPr lang="en-US" sz="2800" dirty="0"/>
              <a:t> </a:t>
            </a:r>
            <a:r>
              <a:rPr lang="en-US" sz="2800" dirty="0" smtClean="0"/>
              <a:t>sector (178 industries)</a:t>
            </a:r>
          </a:p>
          <a:p>
            <a:pPr>
              <a:lnSpc>
                <a:spcPct val="90000"/>
              </a:lnSpc>
            </a:pPr>
            <a:r>
              <a:rPr lang="en-US" sz="2800" dirty="0" smtClean="0"/>
              <a:t>Stats:</a:t>
            </a:r>
          </a:p>
          <a:p>
            <a:pPr lvl="1">
              <a:lnSpc>
                <a:spcPct val="90000"/>
              </a:lnSpc>
            </a:pPr>
            <a:r>
              <a:rPr lang="en-US" sz="2000" dirty="0" smtClean="0"/>
              <a:t>Steel mills (880 in 2007, 570 in 2011)</a:t>
            </a:r>
          </a:p>
          <a:p>
            <a:pPr lvl="1">
              <a:lnSpc>
                <a:spcPct val="90000"/>
              </a:lnSpc>
            </a:pPr>
            <a:r>
              <a:rPr lang="en-US" sz="2000" dirty="0" smtClean="0"/>
              <a:t>Machine tools (579 to 626 (cutting type) and 292 to 312 (forming type)</a:t>
            </a:r>
          </a:p>
          <a:p>
            <a:pPr marL="1588" indent="-1588">
              <a:lnSpc>
                <a:spcPct val="90000"/>
              </a:lnSpc>
              <a:buNone/>
            </a:pPr>
            <a:endParaRPr lang="en-US" dirty="0" smtClean="0"/>
          </a:p>
          <a:p>
            <a:pPr marL="1588" indent="-1588">
              <a:lnSpc>
                <a:spcPct val="90000"/>
              </a:lnSpc>
              <a:buNone/>
            </a:pPr>
            <a:endParaRPr lang="en-US" sz="3000" dirty="0" smtClean="0"/>
          </a:p>
        </p:txBody>
      </p:sp>
      <p:sp>
        <p:nvSpPr>
          <p:cNvPr id="4" name="Slide Number Placeholder 3"/>
          <p:cNvSpPr>
            <a:spLocks noGrp="1"/>
          </p:cNvSpPr>
          <p:nvPr>
            <p:ph type="sldNum" sz="quarter" idx="12"/>
          </p:nvPr>
        </p:nvSpPr>
        <p:spPr/>
        <p:txBody>
          <a:bodyPr/>
          <a:lstStyle/>
          <a:p>
            <a:fld id="{8C6B5B77-4519-43AE-B0BC-D3C0E1CB2607}" type="slidenum">
              <a:rPr lang="en-US" smtClean="0"/>
              <a:pPr/>
              <a:t>11</a:t>
            </a:fld>
            <a:endParaRPr lang="en-US" dirty="0"/>
          </a:p>
        </p:txBody>
      </p:sp>
      <p:pic>
        <p:nvPicPr>
          <p:cNvPr id="1026" name="Picture 2" descr="C:\Documents and Settings\HP_Owner\Local Settings\Temporary Internet Files\Content.IE5\AAG80BRW\MC90031848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4451" y="2506986"/>
            <a:ext cx="2283294" cy="228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932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8" y="342900"/>
            <a:ext cx="8870867" cy="800100"/>
          </a:xfrm>
        </p:spPr>
        <p:txBody>
          <a:bodyPr>
            <a:noAutofit/>
          </a:bodyPr>
          <a:lstStyle/>
          <a:p>
            <a:r>
              <a:rPr lang="en-US" dirty="0" smtClean="0">
                <a:solidFill>
                  <a:srgbClr val="1C5696"/>
                </a:solidFill>
              </a:rPr>
              <a:t>Other Industry </a:t>
            </a:r>
            <a:r>
              <a:rPr lang="en-US" dirty="0">
                <a:solidFill>
                  <a:srgbClr val="1C5696"/>
                </a:solidFill>
              </a:rPr>
              <a:t>Changes</a:t>
            </a:r>
          </a:p>
        </p:txBody>
      </p:sp>
      <p:sp>
        <p:nvSpPr>
          <p:cNvPr id="3" name="Content Placeholder 2"/>
          <p:cNvSpPr>
            <a:spLocks noGrp="1"/>
          </p:cNvSpPr>
          <p:nvPr>
            <p:ph idx="1"/>
          </p:nvPr>
        </p:nvSpPr>
        <p:spPr>
          <a:xfrm>
            <a:off x="424070" y="1254296"/>
            <a:ext cx="8454886" cy="2980292"/>
          </a:xfrm>
        </p:spPr>
        <p:txBody>
          <a:bodyPr>
            <a:normAutofit/>
          </a:bodyPr>
          <a:lstStyle/>
          <a:p>
            <a:pPr>
              <a:lnSpc>
                <a:spcPct val="90000"/>
              </a:lnSpc>
            </a:pPr>
            <a:r>
              <a:rPr lang="en-US" sz="2800" dirty="0" smtClean="0"/>
              <a:t>Changes to (and consolidation of ) existing industries due to market change</a:t>
            </a:r>
          </a:p>
          <a:p>
            <a:pPr>
              <a:lnSpc>
                <a:spcPct val="90000"/>
              </a:lnSpc>
            </a:pPr>
            <a:r>
              <a:rPr lang="en-US" sz="2800" dirty="0" smtClean="0"/>
              <a:t>Primarily impact the Retail and A&amp;F sectors</a:t>
            </a:r>
          </a:p>
          <a:p>
            <a:pPr>
              <a:lnSpc>
                <a:spcPct val="90000"/>
              </a:lnSpc>
            </a:pPr>
            <a:r>
              <a:rPr lang="en-US" dirty="0" smtClean="0"/>
              <a:t>Stats</a:t>
            </a:r>
          </a:p>
          <a:p>
            <a:pPr lvl="1">
              <a:lnSpc>
                <a:spcPct val="90000"/>
              </a:lnSpc>
            </a:pPr>
            <a:r>
              <a:rPr lang="en-US" sz="2000" dirty="0" smtClean="0"/>
              <a:t>Computer Stores: 12,411 in 2007, 10,292 in 2011</a:t>
            </a:r>
          </a:p>
          <a:p>
            <a:pPr lvl="1">
              <a:lnSpc>
                <a:spcPct val="90000"/>
              </a:lnSpc>
            </a:pPr>
            <a:r>
              <a:rPr lang="en-US" sz="2000" dirty="0" smtClean="0"/>
              <a:t>Camera Stores: 2,049 to 1,115</a:t>
            </a:r>
          </a:p>
          <a:p>
            <a:pPr lvl="1">
              <a:lnSpc>
                <a:spcPct val="90000"/>
              </a:lnSpc>
            </a:pPr>
            <a:r>
              <a:rPr lang="en-US" sz="2000" dirty="0" smtClean="0"/>
              <a:t>Music Stores: 4,496 to 2,379</a:t>
            </a:r>
          </a:p>
          <a:p>
            <a:pPr marL="1588" indent="-1588">
              <a:lnSpc>
                <a:spcPct val="90000"/>
              </a:lnSpc>
              <a:buNone/>
            </a:pPr>
            <a:endParaRPr lang="en-US" dirty="0" smtClean="0"/>
          </a:p>
          <a:p>
            <a:pPr marL="1588" indent="-1588">
              <a:lnSpc>
                <a:spcPct val="90000"/>
              </a:lnSpc>
              <a:buNone/>
            </a:pPr>
            <a:endParaRPr lang="en-US" sz="3000" dirty="0" smtClean="0"/>
          </a:p>
        </p:txBody>
      </p:sp>
      <p:sp>
        <p:nvSpPr>
          <p:cNvPr id="4" name="Slide Number Placeholder 3"/>
          <p:cNvSpPr>
            <a:spLocks noGrp="1"/>
          </p:cNvSpPr>
          <p:nvPr>
            <p:ph type="sldNum" sz="quarter" idx="12"/>
          </p:nvPr>
        </p:nvSpPr>
        <p:spPr/>
        <p:txBody>
          <a:bodyPr/>
          <a:lstStyle/>
          <a:p>
            <a:fld id="{8C6B5B77-4519-43AE-B0BC-D3C0E1CB2607}" type="slidenum">
              <a:rPr lang="en-US" smtClean="0"/>
              <a:pPr/>
              <a:t>12</a:t>
            </a:fld>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7987" y="4097559"/>
            <a:ext cx="5440969" cy="1930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184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6B5B77-4519-43AE-B0BC-D3C0E1CB2607}" type="slidenum">
              <a:rPr lang="en-US" smtClean="0"/>
              <a:pPr/>
              <a:t>13</a:t>
            </a:fld>
            <a:endParaRPr lang="en-US" dirty="0"/>
          </a:p>
        </p:txBody>
      </p:sp>
      <p:sp>
        <p:nvSpPr>
          <p:cNvPr id="2" name="Title 1"/>
          <p:cNvSpPr>
            <a:spLocks noGrp="1"/>
          </p:cNvSpPr>
          <p:nvPr>
            <p:ph type="title" idx="4294967295"/>
          </p:nvPr>
        </p:nvSpPr>
        <p:spPr>
          <a:xfrm>
            <a:off x="0" y="147484"/>
            <a:ext cx="8981768" cy="869786"/>
          </a:xfrm>
        </p:spPr>
        <p:txBody>
          <a:bodyPr>
            <a:noAutofit/>
          </a:bodyPr>
          <a:lstStyle/>
          <a:p>
            <a:r>
              <a:rPr lang="en-US" i="1" dirty="0" smtClean="0">
                <a:solidFill>
                  <a:srgbClr val="C00000"/>
                </a:solidFill>
              </a:rPr>
              <a:t>What’s New </a:t>
            </a:r>
            <a:r>
              <a:rPr lang="en-US" dirty="0" smtClean="0">
                <a:solidFill>
                  <a:srgbClr val="1C5696"/>
                </a:solidFill>
              </a:rPr>
              <a:t>Page</a:t>
            </a:r>
            <a:endParaRPr lang="en-US" dirty="0">
              <a:solidFill>
                <a:srgbClr val="1C5696"/>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337" y="2109519"/>
            <a:ext cx="7933367" cy="38051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967" y="1051967"/>
            <a:ext cx="8158162" cy="8807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48303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25563"/>
          </a:xfrm>
        </p:spPr>
        <p:txBody>
          <a:bodyPr>
            <a:noAutofit/>
          </a:bodyPr>
          <a:lstStyle/>
          <a:p>
            <a:r>
              <a:rPr lang="en-US" dirty="0" smtClean="0">
                <a:solidFill>
                  <a:srgbClr val="1C5696"/>
                </a:solidFill>
              </a:rPr>
              <a:t>Where Else Can I Go for More Information?</a:t>
            </a:r>
            <a:endParaRPr lang="en-US" dirty="0">
              <a:solidFill>
                <a:srgbClr val="1C5696"/>
              </a:solidFill>
            </a:endParaRPr>
          </a:p>
        </p:txBody>
      </p:sp>
      <p:sp>
        <p:nvSpPr>
          <p:cNvPr id="5" name="Content Placeholder 2"/>
          <p:cNvSpPr>
            <a:spLocks noGrp="1"/>
          </p:cNvSpPr>
          <p:nvPr>
            <p:ph idx="1"/>
          </p:nvPr>
        </p:nvSpPr>
        <p:spPr>
          <a:xfrm>
            <a:off x="331305" y="1600201"/>
            <a:ext cx="8142844" cy="1911625"/>
          </a:xfrm>
        </p:spPr>
        <p:txBody>
          <a:bodyPr>
            <a:normAutofit fontScale="85000" lnSpcReduction="10000"/>
          </a:bodyPr>
          <a:lstStyle/>
          <a:p>
            <a:r>
              <a:rPr lang="en-US" sz="3300" dirty="0" smtClean="0"/>
              <a:t>NAICS web site </a:t>
            </a:r>
            <a:r>
              <a:rPr lang="en-US" sz="2600" dirty="0" smtClean="0"/>
              <a:t>(</a:t>
            </a:r>
            <a:r>
              <a:rPr lang="en-US" sz="2600" dirty="0">
                <a:hlinkClick r:id="rId3"/>
              </a:rPr>
              <a:t>http://www.census.gov/eos/www/naics</a:t>
            </a:r>
            <a:r>
              <a:rPr lang="en-US" sz="2600" dirty="0" smtClean="0">
                <a:hlinkClick r:id="rId3"/>
              </a:rPr>
              <a:t>/</a:t>
            </a:r>
            <a:r>
              <a:rPr lang="en-US" sz="2600" dirty="0" smtClean="0"/>
              <a:t>)</a:t>
            </a:r>
          </a:p>
          <a:p>
            <a:pPr lvl="1"/>
            <a:r>
              <a:rPr lang="en-US" dirty="0" smtClean="0"/>
              <a:t>Industry definitions and Concordance tables</a:t>
            </a:r>
          </a:p>
          <a:p>
            <a:pPr lvl="1"/>
            <a:r>
              <a:rPr lang="en-US" dirty="0" smtClean="0"/>
              <a:t>Relationships to other systems</a:t>
            </a:r>
          </a:p>
          <a:p>
            <a:pPr lvl="1"/>
            <a:r>
              <a:rPr lang="en-US" i="1" dirty="0" smtClean="0">
                <a:solidFill>
                  <a:srgbClr val="00B050"/>
                </a:solidFill>
              </a:rPr>
              <a:t>Federal Register Notices</a:t>
            </a:r>
          </a:p>
          <a:p>
            <a:pPr lvl="1"/>
            <a:endParaRPr 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867" y="3259478"/>
            <a:ext cx="5534179" cy="27165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5212C905-FF40-4437-BDDD-7BDE312C732D}" type="slidenum">
              <a:rPr lang="en-US" smtClean="0"/>
              <a:t>14</a:t>
            </a:fld>
            <a:endParaRPr lang="en-US"/>
          </a:p>
        </p:txBody>
      </p:sp>
    </p:spTree>
    <p:extLst>
      <p:ext uri="{BB962C8B-B14F-4D97-AF65-F5344CB8AC3E}">
        <p14:creationId xmlns:p14="http://schemas.microsoft.com/office/powerpoint/2010/main" val="240539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6B5B77-4519-43AE-B0BC-D3C0E1CB2607}" type="slidenum">
              <a:rPr lang="en-US" smtClean="0"/>
              <a:pPr/>
              <a:t>15</a:t>
            </a:fld>
            <a:endParaRPr lang="en-US" dirty="0"/>
          </a:p>
        </p:txBody>
      </p:sp>
      <p:sp>
        <p:nvSpPr>
          <p:cNvPr id="2" name="Title 1"/>
          <p:cNvSpPr>
            <a:spLocks noGrp="1"/>
          </p:cNvSpPr>
          <p:nvPr>
            <p:ph type="title" idx="4294967295"/>
          </p:nvPr>
        </p:nvSpPr>
        <p:spPr>
          <a:xfrm>
            <a:off x="0" y="147484"/>
            <a:ext cx="8981768" cy="778346"/>
          </a:xfrm>
        </p:spPr>
        <p:txBody>
          <a:bodyPr>
            <a:noAutofit/>
          </a:bodyPr>
          <a:lstStyle/>
          <a:p>
            <a:r>
              <a:rPr lang="en-US" i="1" dirty="0" smtClean="0">
                <a:solidFill>
                  <a:srgbClr val="C00000"/>
                </a:solidFill>
              </a:rPr>
              <a:t>Finding Data </a:t>
            </a:r>
            <a:r>
              <a:rPr lang="en-US" dirty="0" smtClean="0">
                <a:solidFill>
                  <a:srgbClr val="1C5696"/>
                </a:solidFill>
              </a:rPr>
              <a:t>Page</a:t>
            </a:r>
            <a:endParaRPr lang="en-US" dirty="0">
              <a:solidFill>
                <a:srgbClr val="1C5696"/>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7480" y="1017270"/>
            <a:ext cx="6006682" cy="50860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46" y="1894960"/>
            <a:ext cx="3847421" cy="16026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flipH="1" flipV="1">
            <a:off x="4206240" y="3108960"/>
            <a:ext cx="1325880" cy="629663"/>
          </a:xfrm>
          <a:prstGeom prst="straightConnector1">
            <a:avLst/>
          </a:prstGeom>
          <a:ln w="25400">
            <a:solidFill>
              <a:srgbClr val="1C5696"/>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935002" y="4258084"/>
            <a:ext cx="1006086" cy="83338"/>
          </a:xfrm>
          <a:prstGeom prst="straightConnector1">
            <a:avLst/>
          </a:prstGeom>
          <a:ln w="25400">
            <a:solidFill>
              <a:srgbClr val="1C5696"/>
            </a:solidFill>
            <a:tailEnd type="arrow"/>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249246" y="1163882"/>
            <a:ext cx="2130498" cy="63062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2800" dirty="0" smtClean="0"/>
              <a:t>A new home for the ISP</a:t>
            </a:r>
            <a:endParaRPr lang="en-US" sz="3000" dirty="0" smtClean="0"/>
          </a:p>
        </p:txBody>
      </p:sp>
      <p:sp>
        <p:nvSpPr>
          <p:cNvPr id="15" name="Content Placeholder 2"/>
          <p:cNvSpPr txBox="1">
            <a:spLocks/>
          </p:cNvSpPr>
          <p:nvPr/>
        </p:nvSpPr>
        <p:spPr>
          <a:xfrm>
            <a:off x="109782" y="4058292"/>
            <a:ext cx="1684728" cy="16849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2400" dirty="0" smtClean="0"/>
              <a:t>… and the Snapshots</a:t>
            </a:r>
          </a:p>
          <a:p>
            <a:pPr marL="0" indent="0">
              <a:lnSpc>
                <a:spcPct val="90000"/>
              </a:lnSpc>
              <a:buNone/>
            </a:pPr>
            <a:r>
              <a:rPr lang="en-US" sz="1400" dirty="0" smtClean="0"/>
              <a:t>(</a:t>
            </a:r>
            <a:r>
              <a:rPr lang="en-US" sz="1400" dirty="0" smtClean="0">
                <a:hlinkClick r:id="rId5"/>
              </a:rPr>
              <a:t>http</a:t>
            </a:r>
            <a:r>
              <a:rPr lang="en-US" sz="1400" dirty="0">
                <a:hlinkClick r:id="rId5"/>
              </a:rPr>
              <a:t>://</a:t>
            </a:r>
            <a:r>
              <a:rPr lang="en-US" sz="1400" dirty="0" smtClean="0">
                <a:hlinkClick r:id="rId5"/>
              </a:rPr>
              <a:t>www.census.gov/econ/snapshots/index.php</a:t>
            </a:r>
            <a:r>
              <a:rPr lang="en-US" sz="1400" dirty="0" smtClean="0"/>
              <a:t>)</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0788" y="3560282"/>
            <a:ext cx="1855097" cy="26453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40121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6B5B77-4519-43AE-B0BC-D3C0E1CB2607}" type="slidenum">
              <a:rPr lang="en-US" smtClean="0"/>
              <a:pPr/>
              <a:t>16</a:t>
            </a:fld>
            <a:endParaRPr lang="en-US" dirty="0"/>
          </a:p>
        </p:txBody>
      </p:sp>
      <p:sp>
        <p:nvSpPr>
          <p:cNvPr id="2" name="Title 1"/>
          <p:cNvSpPr>
            <a:spLocks noGrp="1"/>
          </p:cNvSpPr>
          <p:nvPr>
            <p:ph type="title" idx="4294967295"/>
          </p:nvPr>
        </p:nvSpPr>
        <p:spPr>
          <a:xfrm>
            <a:off x="0" y="147484"/>
            <a:ext cx="8981768" cy="778346"/>
          </a:xfrm>
        </p:spPr>
        <p:txBody>
          <a:bodyPr>
            <a:noAutofit/>
          </a:bodyPr>
          <a:lstStyle/>
          <a:p>
            <a:r>
              <a:rPr lang="en-US" i="1" dirty="0" smtClean="0">
                <a:solidFill>
                  <a:srgbClr val="C00000"/>
                </a:solidFill>
              </a:rPr>
              <a:t>Industry Statistics Portal</a:t>
            </a:r>
            <a:endParaRPr lang="en-US" dirty="0">
              <a:solidFill>
                <a:srgbClr val="1C5696"/>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134" y="2126749"/>
            <a:ext cx="5722774" cy="38027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ectangle 2"/>
          <p:cNvSpPr/>
          <p:nvPr/>
        </p:nvSpPr>
        <p:spPr>
          <a:xfrm>
            <a:off x="297952" y="1194841"/>
            <a:ext cx="8683816" cy="523220"/>
          </a:xfrm>
          <a:prstGeom prst="rect">
            <a:avLst/>
          </a:prstGeom>
        </p:spPr>
        <p:txBody>
          <a:bodyPr wrap="square">
            <a:spAutoFit/>
          </a:bodyPr>
          <a:lstStyle/>
          <a:p>
            <a:r>
              <a:rPr lang="en-US" sz="2800" dirty="0"/>
              <a:t>Industry Statistics Portal (ISP) (</a:t>
            </a:r>
            <a:r>
              <a:rPr lang="en-US" sz="2800" u="sng" dirty="0">
                <a:solidFill>
                  <a:srgbClr val="0000FF"/>
                </a:solidFill>
                <a:hlinkClick r:id="rId4"/>
              </a:rPr>
              <a:t>www.census.gov/econ/isp/</a:t>
            </a:r>
            <a:r>
              <a:rPr lang="en-US" sz="2800" dirty="0"/>
              <a:t>)</a:t>
            </a:r>
          </a:p>
        </p:txBody>
      </p:sp>
      <p:sp>
        <p:nvSpPr>
          <p:cNvPr id="5" name="Rectangle 4"/>
          <p:cNvSpPr/>
          <p:nvPr/>
        </p:nvSpPr>
        <p:spPr>
          <a:xfrm>
            <a:off x="92468" y="2090172"/>
            <a:ext cx="2712378" cy="3046988"/>
          </a:xfrm>
          <a:prstGeom prst="rect">
            <a:avLst/>
          </a:prstGeom>
        </p:spPr>
        <p:txBody>
          <a:bodyPr wrap="square">
            <a:spAutoFit/>
          </a:bodyPr>
          <a:lstStyle/>
          <a:p>
            <a:pPr marL="800100" lvl="1" indent="-342900">
              <a:buFont typeface="Arial" panose="020B0604020202020204" pitchFamily="34" charset="0"/>
              <a:buChar char="•"/>
            </a:pPr>
            <a:r>
              <a:rPr lang="en-US" sz="2400" dirty="0" smtClean="0"/>
              <a:t>All data sources for an </a:t>
            </a:r>
            <a:r>
              <a:rPr lang="en-US" sz="2400" dirty="0" smtClean="0">
                <a:solidFill>
                  <a:srgbClr val="C00000"/>
                </a:solidFill>
              </a:rPr>
              <a:t>industry</a:t>
            </a:r>
          </a:p>
          <a:p>
            <a:pPr marL="800100" lvl="1" indent="-342900">
              <a:buFont typeface="Arial" panose="020B0604020202020204" pitchFamily="34" charset="0"/>
              <a:buChar char="•"/>
            </a:pPr>
            <a:r>
              <a:rPr lang="en-US" sz="2400" dirty="0" smtClean="0">
                <a:solidFill>
                  <a:srgbClr val="C00000"/>
                </a:solidFill>
              </a:rPr>
              <a:t>Links</a:t>
            </a:r>
            <a:r>
              <a:rPr lang="en-US" sz="2400" dirty="0" smtClean="0"/>
              <a:t> to AFF</a:t>
            </a:r>
          </a:p>
          <a:p>
            <a:pPr marL="800100" lvl="1" indent="-342900">
              <a:buFont typeface="Arial" panose="020B0604020202020204" pitchFamily="34" charset="0"/>
              <a:buChar char="•"/>
            </a:pPr>
            <a:r>
              <a:rPr lang="en-US" sz="2400" dirty="0" smtClean="0"/>
              <a:t>Industry </a:t>
            </a:r>
            <a:r>
              <a:rPr lang="en-US" sz="2400" dirty="0" smtClean="0">
                <a:solidFill>
                  <a:srgbClr val="C00000"/>
                </a:solidFill>
              </a:rPr>
              <a:t>definitions</a:t>
            </a:r>
            <a:r>
              <a:rPr lang="en-US" sz="2400" dirty="0" smtClean="0"/>
              <a:t> &amp; </a:t>
            </a:r>
            <a:r>
              <a:rPr lang="en-US" sz="2400" dirty="0" smtClean="0">
                <a:solidFill>
                  <a:srgbClr val="C00000"/>
                </a:solidFill>
              </a:rPr>
              <a:t>comparability</a:t>
            </a:r>
            <a:r>
              <a:rPr lang="en-US" sz="2400" dirty="0" smtClean="0"/>
              <a:t> </a:t>
            </a:r>
            <a:r>
              <a:rPr lang="en-US" sz="2400" dirty="0"/>
              <a:t>back to 1997</a:t>
            </a:r>
            <a:endParaRPr lang="en-US" sz="2400" dirty="0">
              <a:solidFill>
                <a:srgbClr val="C00000"/>
              </a:solidFill>
            </a:endParaRPr>
          </a:p>
        </p:txBody>
      </p:sp>
    </p:spTree>
    <p:extLst>
      <p:ext uri="{BB962C8B-B14F-4D97-AF65-F5344CB8AC3E}">
        <p14:creationId xmlns:p14="http://schemas.microsoft.com/office/powerpoint/2010/main" val="1154573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6B5B77-4519-43AE-B0BC-D3C0E1CB2607}" type="slidenum">
              <a:rPr lang="en-US" smtClean="0"/>
              <a:pPr/>
              <a:t>17</a:t>
            </a:fld>
            <a:endParaRPr lang="en-US" dirty="0"/>
          </a:p>
        </p:txBody>
      </p:sp>
      <p:sp>
        <p:nvSpPr>
          <p:cNvPr id="2" name="Title 1"/>
          <p:cNvSpPr>
            <a:spLocks noGrp="1"/>
          </p:cNvSpPr>
          <p:nvPr>
            <p:ph type="title" idx="4294967295"/>
          </p:nvPr>
        </p:nvSpPr>
        <p:spPr>
          <a:xfrm>
            <a:off x="0" y="261783"/>
            <a:ext cx="8981768" cy="710489"/>
          </a:xfrm>
        </p:spPr>
        <p:txBody>
          <a:bodyPr>
            <a:noAutofit/>
          </a:bodyPr>
          <a:lstStyle/>
          <a:p>
            <a:r>
              <a:rPr lang="en-US" dirty="0" smtClean="0">
                <a:solidFill>
                  <a:srgbClr val="1C5696"/>
                </a:solidFill>
              </a:rPr>
              <a:t>Release Schedule</a:t>
            </a:r>
            <a:endParaRPr lang="en-US" dirty="0">
              <a:solidFill>
                <a:srgbClr val="1C5696"/>
              </a:solidFill>
            </a:endParaRPr>
          </a:p>
        </p:txBody>
      </p:sp>
      <p:sp>
        <p:nvSpPr>
          <p:cNvPr id="3" name="Content Placeholder 2"/>
          <p:cNvSpPr>
            <a:spLocks noGrp="1"/>
          </p:cNvSpPr>
          <p:nvPr>
            <p:ph idx="4294967295"/>
          </p:nvPr>
        </p:nvSpPr>
        <p:spPr>
          <a:xfrm>
            <a:off x="294967" y="1375492"/>
            <a:ext cx="2507227" cy="4005263"/>
          </a:xfrm>
        </p:spPr>
        <p:txBody>
          <a:bodyPr>
            <a:normAutofit/>
          </a:bodyPr>
          <a:lstStyle/>
          <a:p>
            <a:pPr>
              <a:lnSpc>
                <a:spcPct val="90000"/>
              </a:lnSpc>
            </a:pPr>
            <a:endParaRPr lang="en-US" sz="2600" dirty="0" smtClean="0"/>
          </a:p>
          <a:p>
            <a:pPr>
              <a:lnSpc>
                <a:spcPct val="90000"/>
              </a:lnSpc>
            </a:pPr>
            <a:endParaRPr lang="en-US" sz="26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416" y="1682438"/>
            <a:ext cx="8292055" cy="39654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ounded Rectangular Callout 4"/>
          <p:cNvSpPr/>
          <p:nvPr/>
        </p:nvSpPr>
        <p:spPr>
          <a:xfrm>
            <a:off x="6092575" y="2280863"/>
            <a:ext cx="1325367" cy="76028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Geographic Area Series</a:t>
            </a:r>
            <a:endParaRPr lang="en-US" dirty="0"/>
          </a:p>
        </p:txBody>
      </p:sp>
    </p:spTree>
    <p:extLst>
      <p:ext uri="{BB962C8B-B14F-4D97-AF65-F5344CB8AC3E}">
        <p14:creationId xmlns:p14="http://schemas.microsoft.com/office/powerpoint/2010/main" val="9963959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Geographic Area Series</a:t>
            </a:r>
            <a:endParaRPr lang="en-US" dirty="0"/>
          </a:p>
        </p:txBody>
      </p:sp>
      <p:sp>
        <p:nvSpPr>
          <p:cNvPr id="3" name="Content Placeholder 2"/>
          <p:cNvSpPr>
            <a:spLocks noGrp="1"/>
          </p:cNvSpPr>
          <p:nvPr>
            <p:ph idx="1"/>
          </p:nvPr>
        </p:nvSpPr>
        <p:spPr>
          <a:xfrm>
            <a:off x="457200" y="1600200"/>
            <a:ext cx="8229600" cy="3762909"/>
          </a:xfrm>
        </p:spPr>
        <p:txBody>
          <a:bodyPr>
            <a:normAutofit/>
          </a:bodyPr>
          <a:lstStyle/>
          <a:p>
            <a:r>
              <a:rPr lang="en-US" dirty="0" smtClean="0"/>
              <a:t>Kicked off on </a:t>
            </a:r>
            <a:r>
              <a:rPr lang="en-US" dirty="0" smtClean="0">
                <a:solidFill>
                  <a:srgbClr val="C00000"/>
                </a:solidFill>
              </a:rPr>
              <a:t>January 27, 2015 </a:t>
            </a:r>
            <a:r>
              <a:rPr lang="en-US" dirty="0" smtClean="0">
                <a:solidFill>
                  <a:srgbClr val="1C5696"/>
                </a:solidFill>
              </a:rPr>
              <a:t>with release of </a:t>
            </a:r>
            <a:r>
              <a:rPr lang="en-US" dirty="0" smtClean="0">
                <a:solidFill>
                  <a:srgbClr val="C00000"/>
                </a:solidFill>
              </a:rPr>
              <a:t>Manufacturing </a:t>
            </a:r>
            <a:r>
              <a:rPr lang="en-US" dirty="0" smtClean="0">
                <a:solidFill>
                  <a:srgbClr val="1C5696"/>
                </a:solidFill>
              </a:rPr>
              <a:t>data</a:t>
            </a:r>
          </a:p>
          <a:p>
            <a:r>
              <a:rPr lang="en-US" dirty="0" smtClean="0">
                <a:solidFill>
                  <a:srgbClr val="C00000"/>
                </a:solidFill>
              </a:rPr>
              <a:t>National-, state- county-, metro area-, and economic place-level</a:t>
            </a:r>
            <a:r>
              <a:rPr lang="en-US" dirty="0" smtClean="0"/>
              <a:t> data </a:t>
            </a:r>
          </a:p>
          <a:p>
            <a:r>
              <a:rPr lang="en-US" dirty="0" smtClean="0">
                <a:solidFill>
                  <a:srgbClr val="C00000"/>
                </a:solidFill>
              </a:rPr>
              <a:t>Full </a:t>
            </a:r>
            <a:r>
              <a:rPr lang="en-US" dirty="0" smtClean="0"/>
              <a:t>NAICS detail</a:t>
            </a:r>
          </a:p>
          <a:p>
            <a:r>
              <a:rPr lang="en-US" dirty="0" smtClean="0"/>
              <a:t>LOTS of </a:t>
            </a:r>
            <a:r>
              <a:rPr lang="en-US" dirty="0" smtClean="0">
                <a:solidFill>
                  <a:srgbClr val="C00000"/>
                </a:solidFill>
              </a:rPr>
              <a:t>Changes</a:t>
            </a:r>
            <a:r>
              <a:rPr lang="en-US" dirty="0" smtClean="0"/>
              <a:t> Coming…</a:t>
            </a:r>
          </a:p>
        </p:txBody>
      </p:sp>
      <p:sp>
        <p:nvSpPr>
          <p:cNvPr id="4" name="Slide Number Placeholder 3"/>
          <p:cNvSpPr>
            <a:spLocks noGrp="1"/>
          </p:cNvSpPr>
          <p:nvPr>
            <p:ph type="sldNum" sz="quarter" idx="12"/>
          </p:nvPr>
        </p:nvSpPr>
        <p:spPr/>
        <p:txBody>
          <a:bodyPr/>
          <a:lstStyle/>
          <a:p>
            <a:fld id="{5212C905-FF40-4437-BDDD-7BDE312C732D}" type="slidenum">
              <a:rPr lang="en-US" smtClean="0"/>
              <a:t>18</a:t>
            </a:fld>
            <a:endParaRPr lang="en-US"/>
          </a:p>
        </p:txBody>
      </p:sp>
    </p:spTree>
    <p:extLst>
      <p:ext uri="{BB962C8B-B14F-4D97-AF65-F5344CB8AC3E}">
        <p14:creationId xmlns:p14="http://schemas.microsoft.com/office/powerpoint/2010/main" val="2027740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715" y="274638"/>
            <a:ext cx="3592530" cy="1574710"/>
          </a:xfrm>
        </p:spPr>
        <p:txBody>
          <a:bodyPr>
            <a:normAutofit fontScale="90000"/>
          </a:bodyPr>
          <a:lstStyle/>
          <a:p>
            <a:r>
              <a:rPr lang="en-US" dirty="0" smtClean="0"/>
              <a:t>State Release Order</a:t>
            </a:r>
            <a:endParaRPr lang="en-US" dirty="0"/>
          </a:p>
        </p:txBody>
      </p:sp>
      <p:sp>
        <p:nvSpPr>
          <p:cNvPr id="3" name="Slide Number Placeholder 2"/>
          <p:cNvSpPr>
            <a:spLocks noGrp="1"/>
          </p:cNvSpPr>
          <p:nvPr>
            <p:ph type="sldNum" sz="quarter" idx="12"/>
          </p:nvPr>
        </p:nvSpPr>
        <p:spPr/>
        <p:txBody>
          <a:bodyPr/>
          <a:lstStyle/>
          <a:p>
            <a:fld id="{5212C905-FF40-4437-BDDD-7BDE312C732D}" type="slidenum">
              <a:rPr lang="en-US" smtClean="0"/>
              <a:t>19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3777" y="776061"/>
            <a:ext cx="5145014" cy="4114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769200501"/>
              </p:ext>
            </p:extLst>
          </p:nvPr>
        </p:nvGraphicFramePr>
        <p:xfrm>
          <a:off x="260279" y="2023440"/>
          <a:ext cx="3458966" cy="3840480"/>
        </p:xfrm>
        <a:graphic>
          <a:graphicData uri="http://schemas.openxmlformats.org/drawingml/2006/table">
            <a:tbl>
              <a:tblPr firstRow="1" bandRow="1">
                <a:tableStyleId>{5C22544A-7EE6-4342-B048-85BDC9FD1C3A}</a:tableStyleId>
              </a:tblPr>
              <a:tblGrid>
                <a:gridCol w="582202"/>
                <a:gridCol w="811659"/>
                <a:gridCol w="585627"/>
                <a:gridCol w="1479478"/>
              </a:tblGrid>
              <a:tr h="257165">
                <a:tc>
                  <a:txBody>
                    <a:bodyPr/>
                    <a:lstStyle/>
                    <a:p>
                      <a:pPr algn="ctr"/>
                      <a:r>
                        <a:rPr lang="en-US" sz="1200" dirty="0" smtClean="0"/>
                        <a:t>Group</a:t>
                      </a:r>
                      <a:endParaRPr lang="en-US" sz="1200" dirty="0"/>
                    </a:p>
                  </a:txBody>
                  <a:tcPr/>
                </a:tc>
                <a:tc>
                  <a:txBody>
                    <a:bodyPr/>
                    <a:lstStyle/>
                    <a:p>
                      <a:pPr algn="ctr"/>
                      <a:r>
                        <a:rPr lang="en-US" sz="1200" dirty="0" smtClean="0"/>
                        <a:t>State(s)</a:t>
                      </a:r>
                      <a:endParaRPr lang="en-US" sz="1200" dirty="0"/>
                    </a:p>
                  </a:txBody>
                  <a:tcPr/>
                </a:tc>
                <a:tc>
                  <a:txBody>
                    <a:bodyPr/>
                    <a:lstStyle/>
                    <a:p>
                      <a:pPr algn="ctr"/>
                      <a:r>
                        <a:rPr lang="en-US" sz="1200" dirty="0" smtClean="0"/>
                        <a:t>Group</a:t>
                      </a:r>
                      <a:endParaRPr lang="en-US" sz="1200" dirty="0"/>
                    </a:p>
                  </a:txBody>
                  <a:tcPr/>
                </a:tc>
                <a:tc>
                  <a:txBody>
                    <a:bodyPr/>
                    <a:lstStyle/>
                    <a:p>
                      <a:pPr algn="ctr"/>
                      <a:r>
                        <a:rPr lang="en-US" sz="1200" dirty="0" smtClean="0"/>
                        <a:t>State(s)</a:t>
                      </a:r>
                      <a:endParaRPr lang="en-US" sz="1200" dirty="0"/>
                    </a:p>
                  </a:txBody>
                  <a:tcPr/>
                </a:tc>
              </a:tr>
              <a:tr h="315983">
                <a:tc>
                  <a:txBody>
                    <a:bodyPr/>
                    <a:lstStyle/>
                    <a:p>
                      <a:pPr algn="ctr"/>
                      <a:r>
                        <a:rPr lang="en-US" sz="1200" b="0" dirty="0" smtClean="0">
                          <a:solidFill>
                            <a:schemeClr val="tx1"/>
                          </a:solidFill>
                        </a:rPr>
                        <a:t>1</a:t>
                      </a:r>
                      <a:endParaRPr lang="en-US" sz="1200" b="0" dirty="0">
                        <a:solidFill>
                          <a:schemeClr val="tx1"/>
                        </a:solidFill>
                      </a:endParaRPr>
                    </a:p>
                  </a:txBody>
                  <a:tcPr/>
                </a:tc>
                <a:tc>
                  <a:txBody>
                    <a:bodyPr/>
                    <a:lstStyle/>
                    <a:p>
                      <a:pPr algn="ctr"/>
                      <a:r>
                        <a:rPr lang="en-US" sz="1200" b="0" dirty="0" smtClean="0">
                          <a:solidFill>
                            <a:schemeClr val="tx1"/>
                          </a:solidFill>
                        </a:rPr>
                        <a:t>CO</a:t>
                      </a:r>
                      <a:endParaRPr lang="en-US" sz="1200" b="0" dirty="0">
                        <a:solidFill>
                          <a:schemeClr val="tx1"/>
                        </a:solidFill>
                      </a:endParaRPr>
                    </a:p>
                  </a:txBody>
                  <a:tcPr/>
                </a:tc>
                <a:tc>
                  <a:txBody>
                    <a:bodyPr/>
                    <a:lstStyle/>
                    <a:p>
                      <a:pPr algn="ctr"/>
                      <a:r>
                        <a:rPr lang="en-US" sz="1200" dirty="0" smtClean="0"/>
                        <a:t>10</a:t>
                      </a:r>
                      <a:endParaRPr lang="en-US"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DE, DC, MD, NJ, NY, OH, PA, VA, WV</a:t>
                      </a:r>
                      <a:endParaRPr lang="en-US" sz="1200" dirty="0"/>
                    </a:p>
                  </a:txBody>
                  <a:tcPr/>
                </a:tc>
              </a:tr>
              <a:tr h="257165">
                <a:tc>
                  <a:txBody>
                    <a:bodyPr/>
                    <a:lstStyle/>
                    <a:p>
                      <a:pPr algn="ctr"/>
                      <a:r>
                        <a:rPr lang="en-US" sz="1200" b="1" dirty="0" smtClean="0">
                          <a:solidFill>
                            <a:srgbClr val="C00000"/>
                          </a:solidFill>
                        </a:rPr>
                        <a:t>2</a:t>
                      </a:r>
                      <a:endParaRPr lang="en-US" sz="1200" b="1" dirty="0">
                        <a:solidFill>
                          <a:srgbClr val="C00000"/>
                        </a:solidFill>
                      </a:endParaRPr>
                    </a:p>
                  </a:txBody>
                  <a:tcPr/>
                </a:tc>
                <a:tc>
                  <a:txBody>
                    <a:bodyPr/>
                    <a:lstStyle/>
                    <a:p>
                      <a:pPr algn="ctr"/>
                      <a:r>
                        <a:rPr lang="en-US" sz="1200" b="1" dirty="0" smtClean="0">
                          <a:solidFill>
                            <a:srgbClr val="C00000"/>
                          </a:solidFill>
                        </a:rPr>
                        <a:t>HI</a:t>
                      </a:r>
                      <a:endParaRPr lang="en-US" sz="1200" b="1" dirty="0">
                        <a:solidFill>
                          <a:srgbClr val="C00000"/>
                        </a:solidFill>
                      </a:endParaRPr>
                    </a:p>
                  </a:txBody>
                  <a:tcPr/>
                </a:tc>
                <a:tc>
                  <a:txBody>
                    <a:bodyPr/>
                    <a:lstStyle/>
                    <a:p>
                      <a:pPr algn="ctr"/>
                      <a:r>
                        <a:rPr lang="en-US" sz="1200" dirty="0" smtClean="0"/>
                        <a:t>11</a:t>
                      </a:r>
                      <a:endParaRPr lang="en-US" sz="1200" dirty="0"/>
                    </a:p>
                  </a:txBody>
                  <a:tcPr/>
                </a:tc>
                <a:tc>
                  <a:txBody>
                    <a:bodyPr/>
                    <a:lstStyle/>
                    <a:p>
                      <a:pPr algn="ctr"/>
                      <a:r>
                        <a:rPr lang="en-US" sz="1200" dirty="0" smtClean="0"/>
                        <a:t>KY, NC, TN</a:t>
                      </a:r>
                      <a:endParaRPr lang="en-US" sz="1200" dirty="0"/>
                    </a:p>
                  </a:txBody>
                  <a:tcPr/>
                </a:tc>
              </a:tr>
              <a:tr h="257165">
                <a:tc>
                  <a:txBody>
                    <a:bodyPr/>
                    <a:lstStyle/>
                    <a:p>
                      <a:pPr algn="ctr"/>
                      <a:r>
                        <a:rPr lang="en-US" sz="1200" dirty="0" smtClean="0"/>
                        <a:t>3</a:t>
                      </a:r>
                      <a:endParaRPr lang="en-US" sz="1200" dirty="0"/>
                    </a:p>
                  </a:txBody>
                  <a:tcPr/>
                </a:tc>
                <a:tc>
                  <a:txBody>
                    <a:bodyPr/>
                    <a:lstStyle/>
                    <a:p>
                      <a:pPr algn="ctr"/>
                      <a:r>
                        <a:rPr lang="en-US" sz="1200" dirty="0" smtClean="0"/>
                        <a:t>MT</a:t>
                      </a:r>
                      <a:endParaRPr lang="en-US" sz="1200" dirty="0"/>
                    </a:p>
                  </a:txBody>
                  <a:tcPr/>
                </a:tc>
                <a:tc>
                  <a:txBody>
                    <a:bodyPr/>
                    <a:lstStyle/>
                    <a:p>
                      <a:pPr algn="ctr"/>
                      <a:r>
                        <a:rPr lang="en-US" sz="1200" dirty="0" smtClean="0"/>
                        <a:t>12</a:t>
                      </a:r>
                      <a:endParaRPr lang="en-US" sz="1200" dirty="0"/>
                    </a:p>
                  </a:txBody>
                  <a:tcPr/>
                </a:tc>
                <a:tc>
                  <a:txBody>
                    <a:bodyPr/>
                    <a:lstStyle/>
                    <a:p>
                      <a:pPr algn="ctr"/>
                      <a:r>
                        <a:rPr lang="en-US" sz="1200" dirty="0" smtClean="0"/>
                        <a:t>IL, IN</a:t>
                      </a:r>
                      <a:endParaRPr lang="en-US" sz="1200" dirty="0"/>
                    </a:p>
                  </a:txBody>
                  <a:tcPr/>
                </a:tc>
              </a:tr>
              <a:tr h="257165">
                <a:tc>
                  <a:txBody>
                    <a:bodyPr/>
                    <a:lstStyle/>
                    <a:p>
                      <a:pPr algn="ctr"/>
                      <a:r>
                        <a:rPr lang="en-US" sz="1200" dirty="0" smtClean="0"/>
                        <a:t>4</a:t>
                      </a:r>
                      <a:endParaRPr lang="en-US" sz="1200" dirty="0"/>
                    </a:p>
                  </a:txBody>
                  <a:tcPr/>
                </a:tc>
                <a:tc>
                  <a:txBody>
                    <a:bodyPr/>
                    <a:lstStyle/>
                    <a:p>
                      <a:pPr algn="ctr"/>
                      <a:r>
                        <a:rPr lang="en-US" sz="1200" dirty="0" smtClean="0"/>
                        <a:t>AK</a:t>
                      </a:r>
                      <a:endParaRPr lang="en-US" sz="1200" dirty="0"/>
                    </a:p>
                  </a:txBody>
                  <a:tcPr/>
                </a:tc>
                <a:tc>
                  <a:txBody>
                    <a:bodyPr/>
                    <a:lstStyle/>
                    <a:p>
                      <a:pPr algn="ctr"/>
                      <a:r>
                        <a:rPr lang="en-US" sz="1200" dirty="0" smtClean="0"/>
                        <a:t>13</a:t>
                      </a:r>
                      <a:endParaRPr lang="en-US" sz="1200" dirty="0"/>
                    </a:p>
                  </a:txBody>
                  <a:tcPr/>
                </a:tc>
                <a:tc>
                  <a:txBody>
                    <a:bodyPr/>
                    <a:lstStyle/>
                    <a:p>
                      <a:pPr algn="ctr"/>
                      <a:r>
                        <a:rPr lang="en-US" sz="1200" dirty="0" smtClean="0"/>
                        <a:t>AL, AR, GA, LA, MS, SC</a:t>
                      </a:r>
                      <a:endParaRPr lang="en-US" sz="1200" dirty="0"/>
                    </a:p>
                  </a:txBody>
                  <a:tcPr/>
                </a:tc>
              </a:tr>
              <a:tr h="257165">
                <a:tc>
                  <a:txBody>
                    <a:bodyPr/>
                    <a:lstStyle/>
                    <a:p>
                      <a:pPr algn="ctr"/>
                      <a:r>
                        <a:rPr lang="en-US" sz="1200" dirty="0" smtClean="0"/>
                        <a:t>5</a:t>
                      </a:r>
                      <a:endParaRPr lang="en-US" sz="1200" dirty="0"/>
                    </a:p>
                  </a:txBody>
                  <a:tcPr/>
                </a:tc>
                <a:tc>
                  <a:txBody>
                    <a:bodyPr/>
                    <a:lstStyle/>
                    <a:p>
                      <a:pPr algn="ctr"/>
                      <a:r>
                        <a:rPr lang="en-US" sz="1200" dirty="0" smtClean="0"/>
                        <a:t>ME</a:t>
                      </a:r>
                      <a:endParaRPr lang="en-US" sz="1200" dirty="0"/>
                    </a:p>
                  </a:txBody>
                  <a:tcPr/>
                </a:tc>
                <a:tc>
                  <a:txBody>
                    <a:bodyPr/>
                    <a:lstStyle/>
                    <a:p>
                      <a:pPr algn="ctr"/>
                      <a:r>
                        <a:rPr lang="en-US" sz="1200" dirty="0" smtClean="0"/>
                        <a:t>14</a:t>
                      </a:r>
                      <a:endParaRPr lang="en-US" sz="1200" dirty="0"/>
                    </a:p>
                  </a:txBody>
                  <a:tcPr/>
                </a:tc>
                <a:tc>
                  <a:txBody>
                    <a:bodyPr/>
                    <a:lstStyle/>
                    <a:p>
                      <a:pPr algn="ctr"/>
                      <a:r>
                        <a:rPr lang="en-US" sz="1200" dirty="0" smtClean="0"/>
                        <a:t>IA, MO, NE, SD</a:t>
                      </a:r>
                      <a:endParaRPr lang="en-US" sz="1200" dirty="0"/>
                    </a:p>
                  </a:txBody>
                  <a:tcPr/>
                </a:tc>
              </a:tr>
              <a:tr h="257165">
                <a:tc>
                  <a:txBody>
                    <a:bodyPr/>
                    <a:lstStyle/>
                    <a:p>
                      <a:pPr algn="ctr"/>
                      <a:r>
                        <a:rPr lang="en-US" sz="1200" dirty="0" smtClean="0"/>
                        <a:t>6</a:t>
                      </a:r>
                      <a:endParaRPr lang="en-US" sz="1200" dirty="0"/>
                    </a:p>
                  </a:txBody>
                  <a:tcPr/>
                </a:tc>
                <a:tc>
                  <a:txBody>
                    <a:bodyPr/>
                    <a:lstStyle/>
                    <a:p>
                      <a:pPr algn="ctr"/>
                      <a:r>
                        <a:rPr lang="en-US" sz="1200" dirty="0" smtClean="0"/>
                        <a:t>AZ, NE</a:t>
                      </a:r>
                      <a:endParaRPr lang="en-US" sz="1200" dirty="0"/>
                    </a:p>
                  </a:txBody>
                  <a:tcPr/>
                </a:tc>
                <a:tc>
                  <a:txBody>
                    <a:bodyPr/>
                    <a:lstStyle/>
                    <a:p>
                      <a:pPr algn="ctr"/>
                      <a:r>
                        <a:rPr lang="en-US" sz="1200" dirty="0" smtClean="0"/>
                        <a:t>15</a:t>
                      </a:r>
                      <a:endParaRPr lang="en-US" sz="1200" dirty="0"/>
                    </a:p>
                  </a:txBody>
                  <a:tcPr/>
                </a:tc>
                <a:tc>
                  <a:txBody>
                    <a:bodyPr/>
                    <a:lstStyle/>
                    <a:p>
                      <a:pPr algn="ctr"/>
                      <a:r>
                        <a:rPr lang="en-US" sz="1200" dirty="0" smtClean="0"/>
                        <a:t>KS, MI, MN, ND, OK, WI</a:t>
                      </a:r>
                      <a:endParaRPr lang="en-US" sz="1200" dirty="0"/>
                    </a:p>
                  </a:txBody>
                  <a:tcPr/>
                </a:tc>
              </a:tr>
              <a:tr h="257165">
                <a:tc>
                  <a:txBody>
                    <a:bodyPr/>
                    <a:lstStyle/>
                    <a:p>
                      <a:pPr algn="ctr"/>
                      <a:r>
                        <a:rPr lang="en-US" sz="1200" dirty="0" smtClean="0"/>
                        <a:t>7</a:t>
                      </a:r>
                      <a:endParaRPr lang="en-US" sz="1200" dirty="0"/>
                    </a:p>
                  </a:txBody>
                  <a:tcPr/>
                </a:tc>
                <a:tc>
                  <a:txBody>
                    <a:bodyPr/>
                    <a:lstStyle/>
                    <a:p>
                      <a:pPr algn="ctr"/>
                      <a:r>
                        <a:rPr lang="en-US" sz="1200" dirty="0" smtClean="0"/>
                        <a:t>CA</a:t>
                      </a:r>
                      <a:endParaRPr lang="en-US" sz="1200" dirty="0"/>
                    </a:p>
                  </a:txBody>
                  <a:tcPr/>
                </a:tc>
                <a:tc>
                  <a:txBody>
                    <a:bodyPr/>
                    <a:lstStyle/>
                    <a:p>
                      <a:pPr algn="ctr"/>
                      <a:r>
                        <a:rPr lang="en-US" sz="1200" b="0" dirty="0" smtClean="0">
                          <a:solidFill>
                            <a:schemeClr val="tx1"/>
                          </a:solidFill>
                        </a:rPr>
                        <a:t>16</a:t>
                      </a:r>
                      <a:endParaRPr lang="en-US" sz="1200" b="0" dirty="0">
                        <a:solidFill>
                          <a:schemeClr val="tx1"/>
                        </a:solidFill>
                      </a:endParaRPr>
                    </a:p>
                  </a:txBody>
                  <a:tcPr/>
                </a:tc>
                <a:tc>
                  <a:txBody>
                    <a:bodyPr/>
                    <a:lstStyle/>
                    <a:p>
                      <a:pPr algn="ctr"/>
                      <a:r>
                        <a:rPr lang="en-US" sz="1200" b="0" dirty="0" smtClean="0">
                          <a:solidFill>
                            <a:schemeClr val="tx1"/>
                          </a:solidFill>
                        </a:rPr>
                        <a:t>NM, TX</a:t>
                      </a:r>
                      <a:endParaRPr lang="en-US" sz="1200" b="0" dirty="0">
                        <a:solidFill>
                          <a:schemeClr val="tx1"/>
                        </a:solidFill>
                      </a:endParaRPr>
                    </a:p>
                  </a:txBody>
                  <a:tcPr/>
                </a:tc>
              </a:tr>
              <a:tr h="257165">
                <a:tc>
                  <a:txBody>
                    <a:bodyPr/>
                    <a:lstStyle/>
                    <a:p>
                      <a:pPr algn="ctr"/>
                      <a:r>
                        <a:rPr lang="en-US" sz="1200" dirty="0" smtClean="0"/>
                        <a:t>8</a:t>
                      </a:r>
                      <a:endParaRPr lang="en-US" sz="1200" dirty="0"/>
                    </a:p>
                  </a:txBody>
                  <a:tcPr/>
                </a:tc>
                <a:tc>
                  <a:txBody>
                    <a:bodyPr/>
                    <a:lstStyle/>
                    <a:p>
                      <a:pPr algn="ctr"/>
                      <a:r>
                        <a:rPr lang="en-US" sz="1200" dirty="0" smtClean="0"/>
                        <a:t>ID, OR, UT, WA, WY</a:t>
                      </a:r>
                      <a:endParaRPr lang="en-US" sz="1200" dirty="0"/>
                    </a:p>
                  </a:txBody>
                  <a:tcPr/>
                </a:tc>
                <a:tc>
                  <a:txBody>
                    <a:bodyPr/>
                    <a:lstStyle/>
                    <a:p>
                      <a:pPr algn="ctr"/>
                      <a:r>
                        <a:rPr lang="en-US" sz="1200" dirty="0" smtClean="0"/>
                        <a:t>17</a:t>
                      </a:r>
                      <a:endParaRPr lang="en-US" sz="1200" dirty="0"/>
                    </a:p>
                  </a:txBody>
                  <a:tcPr/>
                </a:tc>
                <a:tc>
                  <a:txBody>
                    <a:bodyPr/>
                    <a:lstStyle/>
                    <a:p>
                      <a:pPr algn="ctr"/>
                      <a:r>
                        <a:rPr lang="en-US" sz="1200" dirty="0" smtClean="0"/>
                        <a:t>FL, US</a:t>
                      </a:r>
                      <a:endParaRPr lang="en-US" sz="1200" dirty="0"/>
                    </a:p>
                  </a:txBody>
                  <a:tcPr/>
                </a:tc>
              </a:tr>
              <a:tr h="257165">
                <a:tc>
                  <a:txBody>
                    <a:bodyPr/>
                    <a:lstStyle/>
                    <a:p>
                      <a:pPr algn="ctr"/>
                      <a:r>
                        <a:rPr lang="en-US" sz="1200" dirty="0" smtClean="0"/>
                        <a:t>9</a:t>
                      </a:r>
                      <a:endParaRPr lang="en-US" sz="1200" dirty="0"/>
                    </a:p>
                  </a:txBody>
                  <a:tcPr/>
                </a:tc>
                <a:tc>
                  <a:txBody>
                    <a:bodyPr/>
                    <a:lstStyle/>
                    <a:p>
                      <a:pPr algn="ctr"/>
                      <a:r>
                        <a:rPr lang="en-US" sz="1200" dirty="0" smtClean="0"/>
                        <a:t>CT, MA, NH, RI, VT</a:t>
                      </a:r>
                      <a:endParaRPr lang="en-US" sz="1200" dirty="0"/>
                    </a:p>
                  </a:txBody>
                  <a:tcPr/>
                </a:tc>
                <a:tc>
                  <a:txBody>
                    <a:bodyPr/>
                    <a:lstStyle/>
                    <a:p>
                      <a:pPr algn="ctr"/>
                      <a:endParaRPr lang="en-US" sz="1200" dirty="0"/>
                    </a:p>
                  </a:txBody>
                  <a:tcPr/>
                </a:tc>
                <a:tc>
                  <a:txBody>
                    <a:bodyPr/>
                    <a:lstStyle/>
                    <a:p>
                      <a:pPr algn="ctr"/>
                      <a:endParaRPr lang="en-US" sz="1200" dirty="0"/>
                    </a:p>
                  </a:txBody>
                  <a:tcPr/>
                </a:tc>
              </a:tr>
            </a:tbl>
          </a:graphicData>
        </a:graphic>
      </p:graphicFrame>
    </p:spTree>
    <p:extLst>
      <p:ext uri="{BB962C8B-B14F-4D97-AF65-F5344CB8AC3E}">
        <p14:creationId xmlns:p14="http://schemas.microsoft.com/office/powerpoint/2010/main" val="1534416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6B5B77-4519-43AE-B0BC-D3C0E1CB2607}" type="slidenum">
              <a:rPr lang="en-US" smtClean="0"/>
              <a:pPr/>
              <a:t>2</a:t>
            </a:fld>
            <a:endParaRPr lang="en-US"/>
          </a:p>
        </p:txBody>
      </p:sp>
      <p:sp>
        <p:nvSpPr>
          <p:cNvPr id="2" name="Title 1"/>
          <p:cNvSpPr>
            <a:spLocks noGrp="1"/>
          </p:cNvSpPr>
          <p:nvPr>
            <p:ph type="title" idx="4294967295"/>
          </p:nvPr>
        </p:nvSpPr>
        <p:spPr>
          <a:xfrm>
            <a:off x="0" y="274638"/>
            <a:ext cx="8229600" cy="1143000"/>
          </a:xfrm>
        </p:spPr>
        <p:txBody>
          <a:bodyPr/>
          <a:lstStyle/>
          <a:p>
            <a:r>
              <a:rPr lang="en-US" dirty="0" smtClean="0">
                <a:solidFill>
                  <a:srgbClr val="1C5696"/>
                </a:solidFill>
              </a:rPr>
              <a:t>Outline</a:t>
            </a:r>
            <a:endParaRPr lang="en-US" dirty="0">
              <a:solidFill>
                <a:srgbClr val="1C5696"/>
              </a:solidFill>
            </a:endParaRPr>
          </a:p>
        </p:txBody>
      </p:sp>
      <p:sp>
        <p:nvSpPr>
          <p:cNvPr id="3" name="Content Placeholder 2"/>
          <p:cNvSpPr>
            <a:spLocks noGrp="1"/>
          </p:cNvSpPr>
          <p:nvPr>
            <p:ph idx="4294967295"/>
          </p:nvPr>
        </p:nvSpPr>
        <p:spPr>
          <a:xfrm>
            <a:off x="633413" y="1417638"/>
            <a:ext cx="7891155" cy="4421187"/>
          </a:xfrm>
        </p:spPr>
        <p:txBody>
          <a:bodyPr>
            <a:normAutofit lnSpcReduction="10000"/>
          </a:bodyPr>
          <a:lstStyle/>
          <a:p>
            <a:pPr>
              <a:spcAft>
                <a:spcPts val="1200"/>
              </a:spcAft>
            </a:pPr>
            <a:r>
              <a:rPr lang="en-US" dirty="0" smtClean="0">
                <a:solidFill>
                  <a:srgbClr val="1C5696"/>
                </a:solidFill>
              </a:rPr>
              <a:t>Census Economic Programs </a:t>
            </a:r>
            <a:r>
              <a:rPr lang="en-US" dirty="0" smtClean="0">
                <a:solidFill>
                  <a:srgbClr val="C00000"/>
                </a:solidFill>
              </a:rPr>
              <a:t>Primer</a:t>
            </a:r>
          </a:p>
          <a:p>
            <a:pPr>
              <a:spcAft>
                <a:spcPts val="1200"/>
              </a:spcAft>
            </a:pPr>
            <a:r>
              <a:rPr lang="en-US" dirty="0" smtClean="0">
                <a:solidFill>
                  <a:srgbClr val="1C5696"/>
                </a:solidFill>
              </a:rPr>
              <a:t>Our </a:t>
            </a:r>
            <a:r>
              <a:rPr lang="en-US" dirty="0">
                <a:solidFill>
                  <a:srgbClr val="1C5696"/>
                </a:solidFill>
              </a:rPr>
              <a:t>N</a:t>
            </a:r>
            <a:r>
              <a:rPr lang="en-US" dirty="0" smtClean="0">
                <a:solidFill>
                  <a:srgbClr val="1C5696"/>
                </a:solidFill>
              </a:rPr>
              <a:t>ew </a:t>
            </a:r>
            <a:r>
              <a:rPr lang="en-US" dirty="0">
                <a:solidFill>
                  <a:srgbClr val="C00000"/>
                </a:solidFill>
              </a:rPr>
              <a:t>business.census.gov </a:t>
            </a:r>
            <a:r>
              <a:rPr lang="en-US" dirty="0" smtClean="0">
                <a:solidFill>
                  <a:srgbClr val="1C5696"/>
                </a:solidFill>
              </a:rPr>
              <a:t>Site</a:t>
            </a:r>
            <a:endParaRPr lang="en-US" dirty="0">
              <a:solidFill>
                <a:srgbClr val="1C5696"/>
              </a:solidFill>
            </a:endParaRPr>
          </a:p>
          <a:p>
            <a:pPr lvl="1">
              <a:spcAft>
                <a:spcPts val="1200"/>
              </a:spcAft>
            </a:pPr>
            <a:r>
              <a:rPr lang="en-US" dirty="0" smtClean="0">
                <a:solidFill>
                  <a:srgbClr val="1C5696"/>
                </a:solidFill>
              </a:rPr>
              <a:t>What’s Been </a:t>
            </a:r>
            <a:r>
              <a:rPr lang="en-US" dirty="0" smtClean="0">
                <a:solidFill>
                  <a:srgbClr val="C00000"/>
                </a:solidFill>
              </a:rPr>
              <a:t>Released So Far</a:t>
            </a:r>
          </a:p>
          <a:p>
            <a:pPr lvl="1">
              <a:spcAft>
                <a:spcPts val="1200"/>
              </a:spcAft>
            </a:pPr>
            <a:r>
              <a:rPr lang="en-US" dirty="0" smtClean="0">
                <a:solidFill>
                  <a:srgbClr val="1C5696"/>
                </a:solidFill>
              </a:rPr>
              <a:t>What’s Coming Up (Geographic Area Series, etc.)</a:t>
            </a:r>
          </a:p>
          <a:p>
            <a:pPr>
              <a:spcAft>
                <a:spcPts val="1200"/>
              </a:spcAft>
            </a:pPr>
            <a:r>
              <a:rPr lang="en-US" dirty="0" smtClean="0">
                <a:solidFill>
                  <a:srgbClr val="C00000"/>
                </a:solidFill>
              </a:rPr>
              <a:t>Related</a:t>
            </a:r>
            <a:r>
              <a:rPr lang="en-US" dirty="0" smtClean="0">
                <a:solidFill>
                  <a:srgbClr val="1C5696"/>
                </a:solidFill>
              </a:rPr>
              <a:t> Economic Programs</a:t>
            </a:r>
          </a:p>
          <a:p>
            <a:pPr>
              <a:spcAft>
                <a:spcPts val="1200"/>
              </a:spcAft>
            </a:pPr>
            <a:r>
              <a:rPr lang="en-US" dirty="0" smtClean="0">
                <a:solidFill>
                  <a:srgbClr val="1C5696"/>
                </a:solidFill>
              </a:rPr>
              <a:t>Other</a:t>
            </a:r>
            <a:r>
              <a:rPr lang="en-US" dirty="0" smtClean="0">
                <a:solidFill>
                  <a:srgbClr val="C00000"/>
                </a:solidFill>
              </a:rPr>
              <a:t> New Offerings</a:t>
            </a:r>
            <a:endParaRPr lang="en-US" dirty="0" smtClean="0">
              <a:solidFill>
                <a:srgbClr val="1C5696"/>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9" y="342900"/>
            <a:ext cx="3418199" cy="757030"/>
          </a:xfrm>
        </p:spPr>
        <p:txBody>
          <a:bodyPr>
            <a:noAutofit/>
          </a:bodyPr>
          <a:lstStyle/>
          <a:p>
            <a:r>
              <a:rPr lang="en-US" dirty="0" smtClean="0">
                <a:solidFill>
                  <a:srgbClr val="1C5696"/>
                </a:solidFill>
              </a:rPr>
              <a:t>New Places</a:t>
            </a:r>
            <a:endParaRPr lang="en-US" dirty="0">
              <a:solidFill>
                <a:srgbClr val="1C5696"/>
              </a:solidFill>
            </a:endParaRPr>
          </a:p>
        </p:txBody>
      </p:sp>
      <p:sp>
        <p:nvSpPr>
          <p:cNvPr id="3" name="Content Placeholder 2"/>
          <p:cNvSpPr>
            <a:spLocks noGrp="1"/>
          </p:cNvSpPr>
          <p:nvPr>
            <p:ph idx="1"/>
          </p:nvPr>
        </p:nvSpPr>
        <p:spPr>
          <a:xfrm>
            <a:off x="416689" y="1296366"/>
            <a:ext cx="3108389" cy="4468330"/>
          </a:xfrm>
        </p:spPr>
        <p:txBody>
          <a:bodyPr>
            <a:normAutofit lnSpcReduction="10000"/>
          </a:bodyPr>
          <a:lstStyle/>
          <a:p>
            <a:pPr>
              <a:lnSpc>
                <a:spcPct val="90000"/>
              </a:lnSpc>
            </a:pPr>
            <a:r>
              <a:rPr lang="en-US" sz="2800" dirty="0" smtClean="0"/>
              <a:t>2007 EC cutoff: </a:t>
            </a:r>
            <a:r>
              <a:rPr lang="en-US" sz="2800" dirty="0" smtClean="0">
                <a:solidFill>
                  <a:srgbClr val="C00000"/>
                </a:solidFill>
              </a:rPr>
              <a:t>5,000+</a:t>
            </a:r>
            <a:r>
              <a:rPr lang="en-US" sz="2800" dirty="0" smtClean="0"/>
              <a:t> pop or jobs</a:t>
            </a:r>
          </a:p>
          <a:p>
            <a:pPr>
              <a:lnSpc>
                <a:spcPct val="90000"/>
              </a:lnSpc>
            </a:pPr>
            <a:r>
              <a:rPr lang="en-US" sz="2800" dirty="0" smtClean="0"/>
              <a:t>2012 </a:t>
            </a:r>
            <a:r>
              <a:rPr lang="en-US" sz="2800" dirty="0"/>
              <a:t>EC cutoff: </a:t>
            </a:r>
            <a:r>
              <a:rPr lang="en-US" sz="2800" dirty="0" smtClean="0">
                <a:solidFill>
                  <a:srgbClr val="C00000"/>
                </a:solidFill>
              </a:rPr>
              <a:t>2,500</a:t>
            </a:r>
            <a:r>
              <a:rPr lang="en-US" sz="2800" dirty="0">
                <a:solidFill>
                  <a:srgbClr val="C00000"/>
                </a:solidFill>
              </a:rPr>
              <a:t>+</a:t>
            </a:r>
            <a:r>
              <a:rPr lang="en-US" sz="2800" dirty="0"/>
              <a:t> pop or </a:t>
            </a:r>
            <a:r>
              <a:rPr lang="en-US" sz="2800" dirty="0" smtClean="0"/>
              <a:t>jobs</a:t>
            </a:r>
          </a:p>
          <a:p>
            <a:pPr>
              <a:lnSpc>
                <a:spcPct val="90000"/>
              </a:lnSpc>
            </a:pPr>
            <a:r>
              <a:rPr lang="en-US" sz="2800" dirty="0" smtClean="0"/>
              <a:t>Results in nearly </a:t>
            </a:r>
            <a:r>
              <a:rPr lang="en-US" sz="2800" dirty="0" smtClean="0">
                <a:solidFill>
                  <a:srgbClr val="C00000"/>
                </a:solidFill>
              </a:rPr>
              <a:t>5,000</a:t>
            </a:r>
            <a:r>
              <a:rPr lang="en-US" sz="2800" dirty="0" smtClean="0"/>
              <a:t> new places published for 2012</a:t>
            </a:r>
            <a:endParaRPr lang="en-US" sz="2600" dirty="0" smtClean="0"/>
          </a:p>
          <a:p>
            <a:pPr>
              <a:lnSpc>
                <a:spcPct val="90000"/>
              </a:lnSpc>
            </a:pPr>
            <a:r>
              <a:rPr lang="en-US" sz="2600" dirty="0" smtClean="0">
                <a:solidFill>
                  <a:srgbClr val="C00000"/>
                </a:solidFill>
              </a:rPr>
              <a:t>49</a:t>
            </a:r>
            <a:r>
              <a:rPr lang="en-US" sz="2600" dirty="0" smtClean="0"/>
              <a:t> added for HI</a:t>
            </a:r>
          </a:p>
        </p:txBody>
      </p:sp>
      <p:sp>
        <p:nvSpPr>
          <p:cNvPr id="4" name="Slide Number Placeholder 3"/>
          <p:cNvSpPr>
            <a:spLocks noGrp="1"/>
          </p:cNvSpPr>
          <p:nvPr>
            <p:ph type="sldNum" sz="quarter" idx="12"/>
          </p:nvPr>
        </p:nvSpPr>
        <p:spPr/>
        <p:txBody>
          <a:bodyPr/>
          <a:lstStyle/>
          <a:p>
            <a:fld id="{8C6B5B77-4519-43AE-B0BC-D3C0E1CB2607}" type="slidenum">
              <a:rPr lang="en-US" smtClean="0"/>
              <a:pPr/>
              <a:t>20</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1033" y="209336"/>
            <a:ext cx="4489541" cy="57574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741517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866" y="342900"/>
            <a:ext cx="8157445" cy="757030"/>
          </a:xfrm>
        </p:spPr>
        <p:txBody>
          <a:bodyPr>
            <a:noAutofit/>
          </a:bodyPr>
          <a:lstStyle/>
          <a:p>
            <a:r>
              <a:rPr lang="en-US" dirty="0" smtClean="0">
                <a:solidFill>
                  <a:srgbClr val="1C5696"/>
                </a:solidFill>
              </a:rPr>
              <a:t>Place Changes</a:t>
            </a:r>
            <a:endParaRPr lang="en-US" dirty="0">
              <a:solidFill>
                <a:srgbClr val="1C5696"/>
              </a:solidFill>
            </a:endParaRPr>
          </a:p>
        </p:txBody>
      </p:sp>
      <p:sp>
        <p:nvSpPr>
          <p:cNvPr id="3" name="Content Placeholder 2"/>
          <p:cNvSpPr>
            <a:spLocks noGrp="1"/>
          </p:cNvSpPr>
          <p:nvPr>
            <p:ph idx="1"/>
          </p:nvPr>
        </p:nvSpPr>
        <p:spPr>
          <a:xfrm>
            <a:off x="32293" y="1759688"/>
            <a:ext cx="2395959" cy="4005007"/>
          </a:xfrm>
        </p:spPr>
        <p:txBody>
          <a:bodyPr>
            <a:normAutofit/>
          </a:bodyPr>
          <a:lstStyle/>
          <a:p>
            <a:pPr>
              <a:lnSpc>
                <a:spcPct val="90000"/>
              </a:lnSpc>
            </a:pPr>
            <a:r>
              <a:rPr lang="en-US" sz="2000" dirty="0" smtClean="0">
                <a:solidFill>
                  <a:srgbClr val="C00000"/>
                </a:solidFill>
              </a:rPr>
              <a:t>Adds / Drops</a:t>
            </a:r>
          </a:p>
          <a:p>
            <a:pPr>
              <a:lnSpc>
                <a:spcPct val="90000"/>
              </a:lnSpc>
            </a:pPr>
            <a:r>
              <a:rPr lang="en-US" sz="2000" dirty="0" smtClean="0">
                <a:solidFill>
                  <a:srgbClr val="C00000"/>
                </a:solidFill>
              </a:rPr>
              <a:t>Boundary Changes</a:t>
            </a:r>
            <a:endParaRPr lang="en-US" sz="2000" dirty="0"/>
          </a:p>
          <a:p>
            <a:pPr>
              <a:lnSpc>
                <a:spcPct val="90000"/>
              </a:lnSpc>
            </a:pPr>
            <a:r>
              <a:rPr lang="en-US" sz="2000" dirty="0" smtClean="0"/>
              <a:t>New </a:t>
            </a:r>
            <a:r>
              <a:rPr lang="en-US" sz="2000" dirty="0" smtClean="0">
                <a:solidFill>
                  <a:srgbClr val="C00000"/>
                </a:solidFill>
              </a:rPr>
              <a:t>Incorporations / </a:t>
            </a:r>
            <a:r>
              <a:rPr lang="en-US" sz="2000" dirty="0" err="1" smtClean="0">
                <a:solidFill>
                  <a:srgbClr val="C00000"/>
                </a:solidFill>
              </a:rPr>
              <a:t>Unincorporations</a:t>
            </a:r>
            <a:endParaRPr lang="en-US" sz="2000" dirty="0" smtClean="0">
              <a:solidFill>
                <a:srgbClr val="C00000"/>
              </a:solidFill>
            </a:endParaRPr>
          </a:p>
          <a:p>
            <a:pPr>
              <a:lnSpc>
                <a:spcPct val="90000"/>
              </a:lnSpc>
            </a:pPr>
            <a:endParaRPr lang="en-US" sz="2600" dirty="0" smtClean="0"/>
          </a:p>
        </p:txBody>
      </p:sp>
      <p:sp>
        <p:nvSpPr>
          <p:cNvPr id="4" name="Slide Number Placeholder 3"/>
          <p:cNvSpPr>
            <a:spLocks noGrp="1"/>
          </p:cNvSpPr>
          <p:nvPr>
            <p:ph type="sldNum" sz="quarter" idx="12"/>
          </p:nvPr>
        </p:nvSpPr>
        <p:spPr/>
        <p:txBody>
          <a:bodyPr/>
          <a:lstStyle/>
          <a:p>
            <a:fld id="{8C6B5B77-4519-43AE-B0BC-D3C0E1CB2607}" type="slidenum">
              <a:rPr lang="en-US" smtClean="0"/>
              <a:pPr/>
              <a:t>21</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4971" y="1253445"/>
            <a:ext cx="6480172" cy="422268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77805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8" y="185531"/>
            <a:ext cx="3869220" cy="975449"/>
          </a:xfrm>
        </p:spPr>
        <p:txBody>
          <a:bodyPr>
            <a:noAutofit/>
          </a:bodyPr>
          <a:lstStyle/>
          <a:p>
            <a:r>
              <a:rPr lang="en-US" dirty="0" smtClean="0">
                <a:solidFill>
                  <a:srgbClr val="1C5696"/>
                </a:solidFill>
              </a:rPr>
              <a:t>New Metros</a:t>
            </a:r>
            <a:endParaRPr lang="en-US" dirty="0">
              <a:solidFill>
                <a:srgbClr val="1C5696"/>
              </a:solidFill>
            </a:endParaRPr>
          </a:p>
        </p:txBody>
      </p:sp>
      <p:sp>
        <p:nvSpPr>
          <p:cNvPr id="3" name="Content Placeholder 2"/>
          <p:cNvSpPr>
            <a:spLocks noGrp="1"/>
          </p:cNvSpPr>
          <p:nvPr>
            <p:ph idx="1"/>
          </p:nvPr>
        </p:nvSpPr>
        <p:spPr>
          <a:xfrm>
            <a:off x="213757" y="1160980"/>
            <a:ext cx="8560373" cy="4749963"/>
          </a:xfrm>
        </p:spPr>
        <p:txBody>
          <a:bodyPr>
            <a:normAutofit/>
          </a:bodyPr>
          <a:lstStyle/>
          <a:p>
            <a:pPr>
              <a:lnSpc>
                <a:spcPct val="90000"/>
              </a:lnSpc>
            </a:pPr>
            <a:r>
              <a:rPr lang="en-US" sz="2800" dirty="0" smtClean="0"/>
              <a:t>2007: metro areas as of Dec. 2006</a:t>
            </a:r>
          </a:p>
          <a:p>
            <a:pPr>
              <a:lnSpc>
                <a:spcPct val="90000"/>
              </a:lnSpc>
            </a:pPr>
            <a:r>
              <a:rPr lang="en-US" sz="2800" dirty="0" smtClean="0"/>
              <a:t>2012: metros after 2010 Decennial</a:t>
            </a:r>
          </a:p>
          <a:p>
            <a:pPr>
              <a:lnSpc>
                <a:spcPct val="90000"/>
              </a:lnSpc>
            </a:pPr>
            <a:r>
              <a:rPr lang="en-US" sz="2800" dirty="0" smtClean="0">
                <a:solidFill>
                  <a:srgbClr val="C00000"/>
                </a:solidFill>
              </a:rPr>
              <a:t>156</a:t>
            </a:r>
            <a:r>
              <a:rPr lang="en-US" sz="2800" dirty="0" smtClean="0"/>
              <a:t> new or changed metros</a:t>
            </a:r>
          </a:p>
          <a:p>
            <a:pPr lvl="1">
              <a:lnSpc>
                <a:spcPct val="90000"/>
              </a:lnSpc>
            </a:pPr>
            <a:r>
              <a:rPr lang="en-US" sz="2400" dirty="0" smtClean="0"/>
              <a:t>In HI – </a:t>
            </a:r>
            <a:r>
              <a:rPr lang="en-US" sz="2400" dirty="0" smtClean="0">
                <a:solidFill>
                  <a:srgbClr val="C00000"/>
                </a:solidFill>
              </a:rPr>
              <a:t>1</a:t>
            </a:r>
            <a:r>
              <a:rPr lang="en-US" sz="2400" dirty="0" smtClean="0"/>
              <a:t> new, </a:t>
            </a:r>
            <a:r>
              <a:rPr lang="en-US" sz="2400" dirty="0" smtClean="0">
                <a:solidFill>
                  <a:srgbClr val="C00000"/>
                </a:solidFill>
              </a:rPr>
              <a:t>1</a:t>
            </a:r>
            <a:r>
              <a:rPr lang="en-US" sz="2400" dirty="0" smtClean="0"/>
              <a:t> changed, </a:t>
            </a:r>
            <a:r>
              <a:rPr lang="en-US" sz="2400" dirty="0" smtClean="0">
                <a:solidFill>
                  <a:srgbClr val="C00000"/>
                </a:solidFill>
              </a:rPr>
              <a:t>2</a:t>
            </a:r>
            <a:r>
              <a:rPr lang="en-US" sz="2400" dirty="0" smtClean="0"/>
              <a:t> unchanged</a:t>
            </a:r>
          </a:p>
        </p:txBody>
      </p:sp>
      <p:sp>
        <p:nvSpPr>
          <p:cNvPr id="4" name="Slide Number Placeholder 3"/>
          <p:cNvSpPr>
            <a:spLocks noGrp="1"/>
          </p:cNvSpPr>
          <p:nvPr>
            <p:ph type="sldNum" sz="quarter" idx="12"/>
          </p:nvPr>
        </p:nvSpPr>
        <p:spPr/>
        <p:txBody>
          <a:bodyPr/>
          <a:lstStyle/>
          <a:p>
            <a:fld id="{8C6B5B77-4519-43AE-B0BC-D3C0E1CB2607}" type="slidenum">
              <a:rPr lang="en-US" smtClean="0"/>
              <a:pPr/>
              <a:t>22</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292" y="2990407"/>
            <a:ext cx="7782788" cy="292053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654503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940" y="193771"/>
            <a:ext cx="6363369" cy="706056"/>
          </a:xfrm>
        </p:spPr>
        <p:txBody>
          <a:bodyPr>
            <a:noAutofit/>
          </a:bodyPr>
          <a:lstStyle/>
          <a:p>
            <a:r>
              <a:rPr lang="en-US" dirty="0" smtClean="0">
                <a:solidFill>
                  <a:srgbClr val="1C5696"/>
                </a:solidFill>
              </a:rPr>
              <a:t>More Sectors</a:t>
            </a:r>
            <a:endParaRPr lang="en-US" dirty="0">
              <a:solidFill>
                <a:srgbClr val="1C5696"/>
              </a:solidFill>
            </a:endParaRPr>
          </a:p>
        </p:txBody>
      </p:sp>
      <p:sp>
        <p:nvSpPr>
          <p:cNvPr id="4" name="Slide Number Placeholder 3"/>
          <p:cNvSpPr>
            <a:spLocks noGrp="1"/>
          </p:cNvSpPr>
          <p:nvPr>
            <p:ph type="sldNum" sz="quarter" idx="12"/>
          </p:nvPr>
        </p:nvSpPr>
        <p:spPr/>
        <p:txBody>
          <a:bodyPr/>
          <a:lstStyle/>
          <a:p>
            <a:fld id="{8C6B5B77-4519-43AE-B0BC-D3C0E1CB2607}" type="slidenum">
              <a:rPr lang="en-US" smtClean="0"/>
              <a:pPr/>
              <a:t>23</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0620" y="899826"/>
            <a:ext cx="6762636" cy="49877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829283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78" y="342900"/>
            <a:ext cx="8870867" cy="800100"/>
          </a:xfrm>
        </p:spPr>
        <p:txBody>
          <a:bodyPr>
            <a:noAutofit/>
          </a:bodyPr>
          <a:lstStyle/>
          <a:p>
            <a:r>
              <a:rPr lang="en-US" dirty="0" smtClean="0">
                <a:solidFill>
                  <a:srgbClr val="1C5696"/>
                </a:solidFill>
              </a:rPr>
              <a:t>Other Geographic Changes</a:t>
            </a:r>
            <a:endParaRPr lang="en-US" dirty="0">
              <a:solidFill>
                <a:srgbClr val="1C5696"/>
              </a:solidFill>
            </a:endParaRPr>
          </a:p>
        </p:txBody>
      </p:sp>
      <p:sp>
        <p:nvSpPr>
          <p:cNvPr id="3" name="Content Placeholder 2"/>
          <p:cNvSpPr>
            <a:spLocks noGrp="1"/>
          </p:cNvSpPr>
          <p:nvPr>
            <p:ph idx="1"/>
          </p:nvPr>
        </p:nvSpPr>
        <p:spPr>
          <a:xfrm>
            <a:off x="424069" y="1154576"/>
            <a:ext cx="4298401" cy="3196212"/>
          </a:xfrm>
        </p:spPr>
        <p:txBody>
          <a:bodyPr>
            <a:normAutofit/>
          </a:bodyPr>
          <a:lstStyle/>
          <a:p>
            <a:pPr>
              <a:lnSpc>
                <a:spcPct val="90000"/>
              </a:lnSpc>
            </a:pPr>
            <a:r>
              <a:rPr lang="en-US" sz="2800" b="1" dirty="0" smtClean="0">
                <a:solidFill>
                  <a:srgbClr val="C00000"/>
                </a:solidFill>
              </a:rPr>
              <a:t>No pub cutoffs</a:t>
            </a:r>
          </a:p>
          <a:p>
            <a:pPr>
              <a:lnSpc>
                <a:spcPct val="90000"/>
              </a:lnSpc>
            </a:pPr>
            <a:r>
              <a:rPr lang="en-US" sz="2800" dirty="0" smtClean="0"/>
              <a:t>6 </a:t>
            </a:r>
            <a:r>
              <a:rPr lang="en-US" sz="2800" dirty="0" smtClean="0">
                <a:solidFill>
                  <a:srgbClr val="C00000"/>
                </a:solidFill>
              </a:rPr>
              <a:t>New Counties </a:t>
            </a:r>
            <a:r>
              <a:rPr lang="en-US" sz="2800" dirty="0" smtClean="0"/>
              <a:t>in AK</a:t>
            </a:r>
          </a:p>
          <a:p>
            <a:pPr>
              <a:lnSpc>
                <a:spcPct val="90000"/>
              </a:lnSpc>
            </a:pPr>
            <a:r>
              <a:rPr lang="en-US" sz="2800" dirty="0">
                <a:solidFill>
                  <a:srgbClr val="C00000"/>
                </a:solidFill>
              </a:rPr>
              <a:t>Planning Areas </a:t>
            </a:r>
            <a:r>
              <a:rPr lang="en-US" sz="2800" dirty="0"/>
              <a:t>in PR</a:t>
            </a:r>
            <a:endParaRPr lang="en-US" sz="3000" dirty="0"/>
          </a:p>
          <a:p>
            <a:pPr>
              <a:lnSpc>
                <a:spcPct val="90000"/>
              </a:lnSpc>
            </a:pPr>
            <a:r>
              <a:rPr lang="en-US" sz="2800" dirty="0" smtClean="0">
                <a:solidFill>
                  <a:srgbClr val="C00000"/>
                </a:solidFill>
              </a:rPr>
              <a:t>Geographic Components</a:t>
            </a:r>
          </a:p>
          <a:p>
            <a:pPr lvl="1">
              <a:lnSpc>
                <a:spcPct val="90000"/>
              </a:lnSpc>
            </a:pPr>
            <a:r>
              <a:rPr lang="en-US" sz="2400" dirty="0" smtClean="0"/>
              <a:t>Offshore Areas</a:t>
            </a:r>
          </a:p>
          <a:p>
            <a:pPr lvl="1">
              <a:lnSpc>
                <a:spcPct val="90000"/>
              </a:lnSpc>
            </a:pPr>
            <a:r>
              <a:rPr lang="en-US" sz="2400" dirty="0" smtClean="0"/>
              <a:t>“Statewide” Areas</a:t>
            </a:r>
          </a:p>
          <a:p>
            <a:pPr lvl="1">
              <a:lnSpc>
                <a:spcPct val="90000"/>
              </a:lnSpc>
            </a:pPr>
            <a:r>
              <a:rPr lang="en-US" sz="2400" dirty="0" smtClean="0"/>
              <a:t>Non-Metro Areas</a:t>
            </a:r>
          </a:p>
        </p:txBody>
      </p:sp>
      <p:sp>
        <p:nvSpPr>
          <p:cNvPr id="4" name="Slide Number Placeholder 3"/>
          <p:cNvSpPr>
            <a:spLocks noGrp="1"/>
          </p:cNvSpPr>
          <p:nvPr>
            <p:ph type="sldNum" sz="quarter" idx="12"/>
          </p:nvPr>
        </p:nvSpPr>
        <p:spPr/>
        <p:txBody>
          <a:bodyPr/>
          <a:lstStyle/>
          <a:p>
            <a:fld id="{8C6B5B77-4519-43AE-B0BC-D3C0E1CB2607}" type="slidenum">
              <a:rPr lang="en-US" smtClean="0"/>
              <a:pPr/>
              <a:t>24</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1142998"/>
            <a:ext cx="3716874" cy="48758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5443" y="4350788"/>
            <a:ext cx="1751215" cy="17587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40898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7317"/>
            <a:ext cx="8495855" cy="686062"/>
          </a:xfrm>
        </p:spPr>
        <p:txBody>
          <a:bodyPr>
            <a:noAutofit/>
          </a:bodyPr>
          <a:lstStyle/>
          <a:p>
            <a:r>
              <a:rPr lang="en-US" dirty="0" smtClean="0">
                <a:solidFill>
                  <a:srgbClr val="1C5696"/>
                </a:solidFill>
              </a:rPr>
              <a:t>Reference Maps</a:t>
            </a:r>
            <a:endParaRPr lang="en-US" dirty="0">
              <a:solidFill>
                <a:srgbClr val="1C5696"/>
              </a:solidFill>
            </a:endParaRPr>
          </a:p>
        </p:txBody>
      </p:sp>
      <p:sp>
        <p:nvSpPr>
          <p:cNvPr id="3" name="Slide Number Placeholder 2"/>
          <p:cNvSpPr>
            <a:spLocks noGrp="1"/>
          </p:cNvSpPr>
          <p:nvPr>
            <p:ph type="sldNum" sz="quarter" idx="12"/>
          </p:nvPr>
        </p:nvSpPr>
        <p:spPr/>
        <p:txBody>
          <a:bodyPr/>
          <a:lstStyle/>
          <a:p>
            <a:fld id="{5212C905-FF40-4437-BDDD-7BDE312C732D}" type="slidenum">
              <a:rPr lang="en-US" smtClean="0"/>
              <a:t>25</a:t>
            </a:fld>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844536"/>
            <a:ext cx="3949718" cy="525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609" y="844535"/>
            <a:ext cx="4136440" cy="555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5268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7317"/>
            <a:ext cx="8495855" cy="686062"/>
          </a:xfrm>
        </p:spPr>
        <p:txBody>
          <a:bodyPr>
            <a:noAutofit/>
          </a:bodyPr>
          <a:lstStyle/>
          <a:p>
            <a:r>
              <a:rPr lang="en-US" dirty="0" smtClean="0">
                <a:solidFill>
                  <a:srgbClr val="1C5696"/>
                </a:solidFill>
              </a:rPr>
              <a:t>Reference Maps</a:t>
            </a:r>
            <a:endParaRPr lang="en-US" dirty="0">
              <a:solidFill>
                <a:srgbClr val="1C5696"/>
              </a:solidFill>
            </a:endParaRPr>
          </a:p>
        </p:txBody>
      </p:sp>
      <p:sp>
        <p:nvSpPr>
          <p:cNvPr id="3" name="Slide Number Placeholder 2"/>
          <p:cNvSpPr>
            <a:spLocks noGrp="1"/>
          </p:cNvSpPr>
          <p:nvPr>
            <p:ph type="sldNum" sz="quarter" idx="12"/>
          </p:nvPr>
        </p:nvSpPr>
        <p:spPr/>
        <p:txBody>
          <a:bodyPr/>
          <a:lstStyle/>
          <a:p>
            <a:fld id="{5212C905-FF40-4437-BDDD-7BDE312C732D}" type="slidenum">
              <a:rPr lang="en-US" smtClean="0"/>
              <a:t>26</a:t>
            </a:fld>
            <a:endParaRPr lang="en-US"/>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795" y="844536"/>
            <a:ext cx="3955979" cy="5339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9516" y="856892"/>
            <a:ext cx="4095985" cy="5499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32900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7317"/>
            <a:ext cx="8495855" cy="686062"/>
          </a:xfrm>
        </p:spPr>
        <p:txBody>
          <a:bodyPr>
            <a:noAutofit/>
          </a:bodyPr>
          <a:lstStyle/>
          <a:p>
            <a:r>
              <a:rPr lang="en-US" dirty="0" smtClean="0">
                <a:solidFill>
                  <a:srgbClr val="1C5696"/>
                </a:solidFill>
              </a:rPr>
              <a:t>Reference Maps</a:t>
            </a:r>
            <a:endParaRPr lang="en-US" dirty="0">
              <a:solidFill>
                <a:srgbClr val="1C5696"/>
              </a:solidFill>
            </a:endParaRPr>
          </a:p>
        </p:txBody>
      </p:sp>
      <p:sp>
        <p:nvSpPr>
          <p:cNvPr id="3" name="Slide Number Placeholder 2"/>
          <p:cNvSpPr>
            <a:spLocks noGrp="1"/>
          </p:cNvSpPr>
          <p:nvPr>
            <p:ph type="sldNum" sz="quarter" idx="12"/>
          </p:nvPr>
        </p:nvSpPr>
        <p:spPr/>
        <p:txBody>
          <a:bodyPr/>
          <a:lstStyle/>
          <a:p>
            <a:fld id="{5212C905-FF40-4437-BDDD-7BDE312C732D}" type="slidenum">
              <a:rPr lang="en-US" smtClean="0"/>
              <a:t>27</a:t>
            </a:fld>
            <a:endParaRPr lang="en-US"/>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426" y="844536"/>
            <a:ext cx="3957123" cy="5318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572" y="844536"/>
            <a:ext cx="4151188" cy="5538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1015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6B5B77-4519-43AE-B0BC-D3C0E1CB2607}" type="slidenum">
              <a:rPr lang="en-US" smtClean="0"/>
              <a:pPr/>
              <a:t>28</a:t>
            </a:fld>
            <a:endParaRPr lang="en-US" dirty="0"/>
          </a:p>
        </p:txBody>
      </p:sp>
      <p:sp>
        <p:nvSpPr>
          <p:cNvPr id="2" name="Title 1"/>
          <p:cNvSpPr>
            <a:spLocks noGrp="1"/>
          </p:cNvSpPr>
          <p:nvPr>
            <p:ph type="title" idx="4294967295"/>
          </p:nvPr>
        </p:nvSpPr>
        <p:spPr>
          <a:xfrm>
            <a:off x="2866490" y="147484"/>
            <a:ext cx="6115278" cy="846926"/>
          </a:xfrm>
        </p:spPr>
        <p:txBody>
          <a:bodyPr>
            <a:noAutofit/>
          </a:bodyPr>
          <a:lstStyle/>
          <a:p>
            <a:r>
              <a:rPr lang="en-US" i="1" dirty="0" smtClean="0">
                <a:solidFill>
                  <a:srgbClr val="C00000"/>
                </a:solidFill>
              </a:rPr>
              <a:t>Help Center </a:t>
            </a:r>
            <a:r>
              <a:rPr lang="en-US" dirty="0" smtClean="0">
                <a:solidFill>
                  <a:srgbClr val="1C5696"/>
                </a:solidFill>
              </a:rPr>
              <a:t>Page</a:t>
            </a:r>
            <a:endParaRPr lang="en-US" dirty="0">
              <a:solidFill>
                <a:srgbClr val="1C5696"/>
              </a:solidFill>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399" y="994410"/>
            <a:ext cx="5433143" cy="49086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9" name="Straight Arrow Connector 8"/>
          <p:cNvCxnSpPr/>
          <p:nvPr/>
        </p:nvCxnSpPr>
        <p:spPr>
          <a:xfrm flipH="1" flipV="1">
            <a:off x="4175453" y="5001909"/>
            <a:ext cx="583239" cy="268605"/>
          </a:xfrm>
          <a:prstGeom prst="straightConnector1">
            <a:avLst/>
          </a:prstGeom>
          <a:ln w="25400">
            <a:solidFill>
              <a:srgbClr val="1C5696"/>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467651" y="345606"/>
            <a:ext cx="2090353" cy="7975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2400" dirty="0" smtClean="0"/>
              <a:t>2012 EC Geo Reference info</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00" y="1117422"/>
            <a:ext cx="1820256" cy="233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703" y="3666809"/>
            <a:ext cx="3903055" cy="23424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574537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6B5B77-4519-43AE-B0BC-D3C0E1CB2607}" type="slidenum">
              <a:rPr lang="en-US" smtClean="0"/>
              <a:pPr/>
              <a:t>29</a:t>
            </a:fld>
            <a:endParaRPr lang="en-US" dirty="0"/>
          </a:p>
        </p:txBody>
      </p:sp>
      <p:sp>
        <p:nvSpPr>
          <p:cNvPr id="2" name="Title 1"/>
          <p:cNvSpPr>
            <a:spLocks noGrp="1"/>
          </p:cNvSpPr>
          <p:nvPr>
            <p:ph type="title" idx="4294967295"/>
          </p:nvPr>
        </p:nvSpPr>
        <p:spPr>
          <a:xfrm>
            <a:off x="0" y="147484"/>
            <a:ext cx="8981768" cy="846926"/>
          </a:xfrm>
        </p:spPr>
        <p:txBody>
          <a:bodyPr>
            <a:noAutofit/>
          </a:bodyPr>
          <a:lstStyle/>
          <a:p>
            <a:r>
              <a:rPr lang="en-US" i="1" dirty="0" smtClean="0">
                <a:solidFill>
                  <a:srgbClr val="C00000"/>
                </a:solidFill>
              </a:rPr>
              <a:t>Help Center </a:t>
            </a:r>
            <a:r>
              <a:rPr lang="en-US" dirty="0" smtClean="0">
                <a:solidFill>
                  <a:srgbClr val="1C5696"/>
                </a:solidFill>
              </a:rPr>
              <a:t>Page (cont.)</a:t>
            </a:r>
            <a:endParaRPr lang="en-US" dirty="0">
              <a:solidFill>
                <a:srgbClr val="1C5696"/>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911" y="994410"/>
            <a:ext cx="5639772" cy="50953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42" y="1920240"/>
            <a:ext cx="3959321" cy="1543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074" y="2990136"/>
            <a:ext cx="3576637" cy="18052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283" y="4305067"/>
            <a:ext cx="3186449" cy="17190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Straight Arrow Connector 9"/>
          <p:cNvCxnSpPr/>
          <p:nvPr/>
        </p:nvCxnSpPr>
        <p:spPr>
          <a:xfrm flipH="1" flipV="1">
            <a:off x="4146963" y="2691766"/>
            <a:ext cx="2882488" cy="491272"/>
          </a:xfrm>
          <a:prstGeom prst="straightConnector1">
            <a:avLst/>
          </a:prstGeom>
          <a:ln w="25400">
            <a:solidFill>
              <a:srgbClr val="1C569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756308" y="3840480"/>
            <a:ext cx="2385272" cy="464587"/>
          </a:xfrm>
          <a:prstGeom prst="straightConnector1">
            <a:avLst/>
          </a:prstGeom>
          <a:ln w="25400">
            <a:solidFill>
              <a:srgbClr val="1C5696"/>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157732" y="5381698"/>
            <a:ext cx="983848" cy="81553"/>
          </a:xfrm>
          <a:prstGeom prst="straightConnector1">
            <a:avLst/>
          </a:prstGeom>
          <a:ln w="25400">
            <a:solidFill>
              <a:srgbClr val="1C5696"/>
            </a:solidFill>
            <a:tailEnd type="arrow"/>
          </a:ln>
        </p:spPr>
        <p:style>
          <a:lnRef idx="1">
            <a:schemeClr val="accent1"/>
          </a:lnRef>
          <a:fillRef idx="0">
            <a:schemeClr val="accent1"/>
          </a:fillRef>
          <a:effectRef idx="0">
            <a:schemeClr val="accent1"/>
          </a:effectRef>
          <a:fontRef idx="minor">
            <a:schemeClr val="tx1"/>
          </a:fontRef>
        </p:style>
      </p:cxnSp>
      <p:sp>
        <p:nvSpPr>
          <p:cNvPr id="17" name="Content Placeholder 2"/>
          <p:cNvSpPr txBox="1">
            <a:spLocks/>
          </p:cNvSpPr>
          <p:nvPr/>
        </p:nvSpPr>
        <p:spPr>
          <a:xfrm>
            <a:off x="326952" y="5044588"/>
            <a:ext cx="2130498" cy="674221"/>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2800" dirty="0" smtClean="0"/>
              <a:t>Comprehensive descriptions</a:t>
            </a:r>
            <a:endParaRPr lang="en-US" sz="3000" dirty="0" smtClean="0"/>
          </a:p>
        </p:txBody>
      </p:sp>
    </p:spTree>
    <p:extLst>
      <p:ext uri="{BB962C8B-B14F-4D97-AF65-F5344CB8AC3E}">
        <p14:creationId xmlns:p14="http://schemas.microsoft.com/office/powerpoint/2010/main" val="1413777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Census Economic Data</a:t>
            </a:r>
            <a:endParaRPr lang="en-US" dirty="0"/>
          </a:p>
        </p:txBody>
      </p:sp>
      <p:sp>
        <p:nvSpPr>
          <p:cNvPr id="3" name="Content Placeholder 2"/>
          <p:cNvSpPr>
            <a:spLocks noGrp="1"/>
          </p:cNvSpPr>
          <p:nvPr>
            <p:ph idx="1"/>
          </p:nvPr>
        </p:nvSpPr>
        <p:spPr>
          <a:xfrm>
            <a:off x="457200" y="1600200"/>
            <a:ext cx="5504286" cy="4525963"/>
          </a:xfrm>
        </p:spPr>
        <p:txBody>
          <a:bodyPr/>
          <a:lstStyle/>
          <a:p>
            <a:r>
              <a:rPr lang="en-US" dirty="0" smtClean="0"/>
              <a:t>Monthly and Quarterly Data</a:t>
            </a:r>
          </a:p>
          <a:p>
            <a:pPr lvl="1"/>
            <a:r>
              <a:rPr lang="en-US" dirty="0" smtClean="0"/>
              <a:t>Leading Economic Indicators, like </a:t>
            </a:r>
            <a:r>
              <a:rPr lang="en-US" i="1" dirty="0" smtClean="0">
                <a:solidFill>
                  <a:srgbClr val="C00000"/>
                </a:solidFill>
              </a:rPr>
              <a:t>Monthly Retail Sales</a:t>
            </a:r>
          </a:p>
          <a:p>
            <a:r>
              <a:rPr lang="en-US" dirty="0" smtClean="0"/>
              <a:t>Annual Data</a:t>
            </a:r>
          </a:p>
          <a:p>
            <a:pPr lvl="1"/>
            <a:r>
              <a:rPr lang="en-US" i="1" dirty="0" smtClean="0">
                <a:solidFill>
                  <a:srgbClr val="C00000"/>
                </a:solidFill>
              </a:rPr>
              <a:t>Annual Survey of Manufactures</a:t>
            </a:r>
          </a:p>
          <a:p>
            <a:r>
              <a:rPr lang="en-US" dirty="0" smtClean="0"/>
              <a:t>The </a:t>
            </a:r>
            <a:r>
              <a:rPr lang="en-US" dirty="0" smtClean="0">
                <a:solidFill>
                  <a:srgbClr val="C00000"/>
                </a:solidFill>
              </a:rPr>
              <a:t>Economic Census </a:t>
            </a:r>
            <a:r>
              <a:rPr lang="en-US" dirty="0" smtClean="0"/>
              <a:t>and </a:t>
            </a:r>
            <a:r>
              <a:rPr lang="en-US" dirty="0" smtClean="0">
                <a:solidFill>
                  <a:srgbClr val="C00000"/>
                </a:solidFill>
              </a:rPr>
              <a:t>Related Programs</a:t>
            </a:r>
            <a:endParaRPr lang="en-US"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209800"/>
            <a:ext cx="2865960" cy="2066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99244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6B5B77-4519-43AE-B0BC-D3C0E1CB2607}" type="slidenum">
              <a:rPr lang="en-US" smtClean="0"/>
              <a:pPr/>
              <a:t>30</a:t>
            </a:fld>
            <a:endParaRPr lang="en-US" dirty="0"/>
          </a:p>
        </p:txBody>
      </p:sp>
      <p:sp>
        <p:nvSpPr>
          <p:cNvPr id="2" name="Title 1"/>
          <p:cNvSpPr>
            <a:spLocks noGrp="1"/>
          </p:cNvSpPr>
          <p:nvPr>
            <p:ph type="title" idx="4294967295"/>
          </p:nvPr>
        </p:nvSpPr>
        <p:spPr>
          <a:xfrm>
            <a:off x="0" y="147484"/>
            <a:ext cx="8981768" cy="744056"/>
          </a:xfrm>
        </p:spPr>
        <p:txBody>
          <a:bodyPr>
            <a:noAutofit/>
          </a:bodyPr>
          <a:lstStyle/>
          <a:p>
            <a:r>
              <a:rPr lang="en-US" i="1" dirty="0" smtClean="0">
                <a:solidFill>
                  <a:srgbClr val="C00000"/>
                </a:solidFill>
              </a:rPr>
              <a:t>Uses of Census Data </a:t>
            </a:r>
            <a:r>
              <a:rPr lang="en-US" dirty="0" smtClean="0">
                <a:solidFill>
                  <a:srgbClr val="1C5696"/>
                </a:solidFill>
              </a:rPr>
              <a:t>Page</a:t>
            </a:r>
            <a:endParaRPr lang="en-US" dirty="0">
              <a:solidFill>
                <a:srgbClr val="1C5696"/>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94" y="891541"/>
            <a:ext cx="5860836" cy="51272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Content Placeholder 2"/>
          <p:cNvSpPr txBox="1">
            <a:spLocks/>
          </p:cNvSpPr>
          <p:nvPr/>
        </p:nvSpPr>
        <p:spPr>
          <a:xfrm>
            <a:off x="6762042" y="2874313"/>
            <a:ext cx="2130498" cy="133928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Wingdings" panose="05000000000000000000" pitchFamily="2" charset="2"/>
              <a:buChar char="§"/>
              <a:defRPr sz="3200" kern="1200" baseline="0">
                <a:solidFill>
                  <a:schemeClr val="tx2"/>
                </a:solidFill>
                <a:latin typeface="+mn-lt"/>
                <a:ea typeface="+mn-ea"/>
                <a:cs typeface="+mn-cs"/>
              </a:defRPr>
            </a:lvl1pPr>
            <a:lvl2pPr marL="742950" indent="-285750" algn="l" defTabSz="914400" rtl="0" eaLnBrk="1" latinLnBrk="0" hangingPunct="1">
              <a:spcBef>
                <a:spcPct val="20000"/>
              </a:spcBef>
              <a:buFont typeface="Wingdings" panose="05000000000000000000" pitchFamily="2" charset="2"/>
              <a:buChar char="§"/>
              <a:defRPr sz="2800" kern="1200" baseline="0">
                <a:solidFill>
                  <a:schemeClr val="tx2"/>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400" kern="1200" baseline="0">
                <a:solidFill>
                  <a:schemeClr val="tx2"/>
                </a:solidFill>
                <a:latin typeface="+mn-lt"/>
                <a:ea typeface="+mn-ea"/>
                <a:cs typeface="+mn-cs"/>
              </a:defRPr>
            </a:lvl3pPr>
            <a:lvl4pPr marL="16002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4pPr>
            <a:lvl5pPr marL="2057400" indent="-228600" algn="l" defTabSz="914400" rtl="0" eaLnBrk="1" latinLnBrk="0" hangingPunct="1">
              <a:spcBef>
                <a:spcPct val="20000"/>
              </a:spcBef>
              <a:buFont typeface="Wingdings" panose="05000000000000000000" pitchFamily="2" charset="2"/>
              <a:buChar char="§"/>
              <a:defRPr sz="2000" kern="1200" baseline="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2800" dirty="0" smtClean="0"/>
              <a:t>Help us identify real-life examples…</a:t>
            </a:r>
            <a:endParaRPr lang="en-US" sz="3000" dirty="0" smtClean="0"/>
          </a:p>
        </p:txBody>
      </p:sp>
    </p:spTree>
    <p:extLst>
      <p:ext uri="{BB962C8B-B14F-4D97-AF65-F5344CB8AC3E}">
        <p14:creationId xmlns:p14="http://schemas.microsoft.com/office/powerpoint/2010/main" val="30674177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5" name="Rectangle 7" descr="Short Description: Text Box: Related Economic Programs &#10;"/>
          <p:cNvSpPr>
            <a:spLocks noChangeArrowheads="1"/>
          </p:cNvSpPr>
          <p:nvPr/>
        </p:nvSpPr>
        <p:spPr bwMode="auto">
          <a:xfrm>
            <a:off x="928431" y="381000"/>
            <a:ext cx="7242688" cy="769441"/>
          </a:xfrm>
          <a:prstGeom prst="rect">
            <a:avLst/>
          </a:prstGeom>
          <a:noFill/>
          <a:ln w="9525">
            <a:noFill/>
            <a:miter lim="800000"/>
            <a:headEnd/>
            <a:tailEnd/>
          </a:ln>
          <a:effectLst/>
        </p:spPr>
        <p:txBody>
          <a:bodyPr wrap="none">
            <a:spAutoFit/>
          </a:bodyPr>
          <a:lstStyle/>
          <a:p>
            <a:pPr algn="ctr"/>
            <a:r>
              <a:rPr lang="en-US" sz="4400" b="1" dirty="0">
                <a:solidFill>
                  <a:srgbClr val="1C5696"/>
                </a:solidFill>
                <a:latin typeface="Arial" charset="0"/>
              </a:rPr>
              <a:t>Census-Related Programs</a:t>
            </a:r>
          </a:p>
        </p:txBody>
      </p:sp>
      <p:sp>
        <p:nvSpPr>
          <p:cNvPr id="227336" name="Rectangle 8" descr="Short Description: Text Box:  Commodity Flow Survey (CFS) - Selected national- and finer-level data on the movement of products across the U.S. by mode of transportation (plus other breakouts).  Economic Census of Island Areas – Selected industry, product, and other data for American Samoa, Guam, the Northern Mariana Islands, Puerto Rico, and the U.S. Virgin Islands.  Survey of Business Owners (SBO) – Selected national- and finer-level industry data for women- and minority-owned businesses and the characteristics of these businesses and their owners.  (New for 2007: Corresponding data for veteran-owned business and veteran business owners.) &#10;"/>
          <p:cNvSpPr>
            <a:spLocks noChangeArrowheads="1"/>
          </p:cNvSpPr>
          <p:nvPr/>
        </p:nvSpPr>
        <p:spPr bwMode="auto">
          <a:xfrm>
            <a:off x="457200" y="1600200"/>
            <a:ext cx="7885113" cy="3970318"/>
          </a:xfrm>
          <a:prstGeom prst="rect">
            <a:avLst/>
          </a:prstGeom>
          <a:noFill/>
          <a:ln w="9525">
            <a:noFill/>
            <a:miter lim="800000"/>
            <a:headEnd/>
            <a:tailEnd/>
          </a:ln>
          <a:effectLst/>
        </p:spPr>
        <p:txBody>
          <a:bodyPr>
            <a:spAutoFit/>
          </a:bodyPr>
          <a:lstStyle/>
          <a:p>
            <a:pPr>
              <a:buClr>
                <a:srgbClr val="A50021"/>
              </a:buClr>
              <a:buSzPct val="150000"/>
              <a:buFontTx/>
              <a:buChar char="•"/>
            </a:pPr>
            <a:r>
              <a:rPr lang="en-US" sz="1800" b="1" dirty="0">
                <a:latin typeface="Arial" charset="0"/>
              </a:rPr>
              <a:t> </a:t>
            </a:r>
            <a:r>
              <a:rPr lang="en-US" sz="2000" dirty="0">
                <a:solidFill>
                  <a:srgbClr val="A50021"/>
                </a:solidFill>
                <a:latin typeface="Arial" charset="0"/>
              </a:rPr>
              <a:t>Commodity Flow Survey (CFS)</a:t>
            </a:r>
            <a:r>
              <a:rPr lang="en-US" sz="2000" dirty="0">
                <a:latin typeface="Arial" charset="0"/>
              </a:rPr>
              <a:t> - Selected national- and finer-level data on the movement of products across the U.S. by mode of transportation (plus other breakouts). </a:t>
            </a:r>
            <a:r>
              <a:rPr lang="en-US" sz="1600" dirty="0">
                <a:solidFill>
                  <a:srgbClr val="0000FF"/>
                </a:solidFill>
                <a:latin typeface="Arial" charset="0"/>
              </a:rPr>
              <a:t>(http://www.census.gov/econ/cfs</a:t>
            </a:r>
            <a:r>
              <a:rPr lang="en-US" sz="1600" dirty="0" smtClean="0">
                <a:solidFill>
                  <a:srgbClr val="0000FF"/>
                </a:solidFill>
                <a:latin typeface="Arial" charset="0"/>
              </a:rPr>
              <a:t>/)</a:t>
            </a:r>
            <a:endParaRPr lang="en-US" sz="1600" dirty="0">
              <a:solidFill>
                <a:srgbClr val="0000FF"/>
              </a:solidFill>
              <a:latin typeface="Arial" charset="0"/>
            </a:endParaRPr>
          </a:p>
          <a:p>
            <a:pPr>
              <a:buClr>
                <a:srgbClr val="A50021"/>
              </a:buClr>
              <a:buSzPct val="150000"/>
            </a:pPr>
            <a:endParaRPr lang="en-US" sz="2000" dirty="0">
              <a:latin typeface="Arial" charset="0"/>
            </a:endParaRPr>
          </a:p>
          <a:p>
            <a:pPr>
              <a:buClr>
                <a:srgbClr val="A50021"/>
              </a:buClr>
              <a:buSzPct val="150000"/>
              <a:buFontTx/>
              <a:buChar char="•"/>
            </a:pPr>
            <a:r>
              <a:rPr lang="en-US" sz="2000" dirty="0">
                <a:latin typeface="Arial" charset="0"/>
              </a:rPr>
              <a:t> </a:t>
            </a:r>
            <a:r>
              <a:rPr lang="en-US" sz="2000" dirty="0">
                <a:solidFill>
                  <a:srgbClr val="A50021"/>
                </a:solidFill>
                <a:latin typeface="Arial" charset="0"/>
              </a:rPr>
              <a:t>Economic Census of Island Areas</a:t>
            </a:r>
            <a:r>
              <a:rPr lang="en-US" sz="2000" dirty="0">
                <a:latin typeface="Arial" charset="0"/>
              </a:rPr>
              <a:t> – Selected industry, product, and other data for American Samoa, Guam, the Northern Mariana Islands, Puerto Rico, and the U.S. Virgin Islands</a:t>
            </a:r>
            <a:r>
              <a:rPr lang="en-US" sz="2000" dirty="0" smtClean="0">
                <a:latin typeface="Arial" charset="0"/>
              </a:rPr>
              <a:t>. </a:t>
            </a:r>
            <a:r>
              <a:rPr lang="en-US" sz="1600" dirty="0">
                <a:solidFill>
                  <a:srgbClr val="0000FF"/>
                </a:solidFill>
                <a:latin typeface="Arial" charset="0"/>
              </a:rPr>
              <a:t>(http://www.census.gov/econ/islandareas/)</a:t>
            </a:r>
          </a:p>
          <a:p>
            <a:pPr>
              <a:buClr>
                <a:srgbClr val="A50021"/>
              </a:buClr>
              <a:buSzPct val="150000"/>
            </a:pPr>
            <a:endParaRPr lang="en-US" sz="2000" dirty="0">
              <a:latin typeface="Arial" charset="0"/>
            </a:endParaRPr>
          </a:p>
          <a:p>
            <a:pPr>
              <a:buClr>
                <a:srgbClr val="A50021"/>
              </a:buClr>
              <a:buSzPct val="150000"/>
              <a:buFontTx/>
              <a:buChar char="•"/>
            </a:pPr>
            <a:r>
              <a:rPr lang="en-US" sz="2000" dirty="0">
                <a:latin typeface="Arial" charset="0"/>
              </a:rPr>
              <a:t> </a:t>
            </a:r>
            <a:r>
              <a:rPr lang="en-US" sz="2000" dirty="0">
                <a:solidFill>
                  <a:srgbClr val="A50021"/>
                </a:solidFill>
                <a:latin typeface="Arial" charset="0"/>
              </a:rPr>
              <a:t>Survey of Business Owners (SBO) </a:t>
            </a:r>
            <a:r>
              <a:rPr lang="en-US" sz="2000" dirty="0">
                <a:latin typeface="Arial" charset="0"/>
              </a:rPr>
              <a:t>– Selected national- and finer-level industry data for women- and minority-owned businesses and the characteristics of all businesses and their owners. </a:t>
            </a:r>
            <a:r>
              <a:rPr lang="en-US" sz="1600" dirty="0">
                <a:solidFill>
                  <a:srgbClr val="0000FF"/>
                </a:solidFill>
                <a:latin typeface="Arial" charset="0"/>
              </a:rPr>
              <a:t>(http://www.census.gov/econ/sbo/)</a:t>
            </a:r>
          </a:p>
        </p:txBody>
      </p:sp>
    </p:spTree>
    <p:extLst>
      <p:ext uri="{BB962C8B-B14F-4D97-AF65-F5344CB8AC3E}">
        <p14:creationId xmlns:p14="http://schemas.microsoft.com/office/powerpoint/2010/main" val="350525101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descr="Short Description: Text Box: Economic Surveys (cont.) &#10;"/>
          <p:cNvSpPr>
            <a:spLocks noChangeArrowheads="1"/>
          </p:cNvSpPr>
          <p:nvPr/>
        </p:nvSpPr>
        <p:spPr bwMode="auto">
          <a:xfrm>
            <a:off x="784527" y="279400"/>
            <a:ext cx="7619394" cy="769441"/>
          </a:xfrm>
          <a:prstGeom prst="rect">
            <a:avLst/>
          </a:prstGeom>
          <a:noFill/>
          <a:ln w="9525">
            <a:noFill/>
            <a:miter lim="800000"/>
            <a:headEnd/>
            <a:tailEnd/>
          </a:ln>
          <a:effectLst/>
        </p:spPr>
        <p:txBody>
          <a:bodyPr wrap="none">
            <a:spAutoFit/>
          </a:bodyPr>
          <a:lstStyle/>
          <a:p>
            <a:pPr algn="ctr"/>
            <a:r>
              <a:rPr lang="en-US" sz="4400" b="1" dirty="0">
                <a:solidFill>
                  <a:srgbClr val="1C5696"/>
                </a:solidFill>
                <a:latin typeface="Arial" charset="0"/>
              </a:rPr>
              <a:t>Current Economic </a:t>
            </a:r>
            <a:r>
              <a:rPr lang="en-US" sz="4400" b="1" dirty="0" smtClean="0">
                <a:solidFill>
                  <a:srgbClr val="1C5696"/>
                </a:solidFill>
                <a:latin typeface="Arial" charset="0"/>
              </a:rPr>
              <a:t>Surveys</a:t>
            </a:r>
            <a:endParaRPr lang="en-US" sz="4400" b="1" dirty="0">
              <a:solidFill>
                <a:srgbClr val="1C5696"/>
              </a:solidFill>
              <a:latin typeface="Arial" charset="0"/>
            </a:endParaRPr>
          </a:p>
        </p:txBody>
      </p:sp>
      <p:sp>
        <p:nvSpPr>
          <p:cNvPr id="312323" name="Rectangle 3"/>
          <p:cNvSpPr>
            <a:spLocks noChangeArrowheads="1"/>
          </p:cNvSpPr>
          <p:nvPr/>
        </p:nvSpPr>
        <p:spPr bwMode="auto">
          <a:xfrm>
            <a:off x="687388" y="1212850"/>
            <a:ext cx="7777162" cy="74613"/>
          </a:xfrm>
          <a:prstGeom prst="rect">
            <a:avLst/>
          </a:prstGeom>
          <a:gradFill rotWithShape="0">
            <a:gsLst>
              <a:gs pos="0">
                <a:srgbClr val="A50021">
                  <a:gamma/>
                  <a:tint val="18824"/>
                  <a:invGamma/>
                </a:srgbClr>
              </a:gs>
              <a:gs pos="50000">
                <a:srgbClr val="A50021"/>
              </a:gs>
              <a:gs pos="100000">
                <a:srgbClr val="A50021">
                  <a:gamma/>
                  <a:tint val="18824"/>
                  <a:invGamma/>
                </a:srgbClr>
              </a:gs>
            </a:gsLst>
            <a:lin ang="0" scaled="1"/>
          </a:gradFill>
          <a:ln w="9525">
            <a:noFill/>
            <a:miter lim="800000"/>
            <a:headEnd/>
            <a:tailEnd/>
          </a:ln>
          <a:effectLst/>
        </p:spPr>
        <p:txBody>
          <a:bodyPr wrap="none" anchor="ctr"/>
          <a:lstStyle/>
          <a:p>
            <a:endParaRPr lang="en-US"/>
          </a:p>
        </p:txBody>
      </p:sp>
      <p:sp>
        <p:nvSpPr>
          <p:cNvPr id="312324" name="Rectangle 4" descr="Short Description: Text Box:  Other annual economic surveys   (released on AFF and Econ web site)  Annual Survey of Manufacturers   County Business Patterns  Non-employer Statistics (Businesses with no paid employees)  Other related economic programs  Statistics of U.S. Businesses – Firms, estabs, employment, and payroll for the US and states by industry and “enterprise” employment size  Census of Governments – Federal, state, and local  Foreign Trade – Imports/Exports &#10;"/>
          <p:cNvSpPr>
            <a:spLocks noChangeArrowheads="1"/>
          </p:cNvSpPr>
          <p:nvPr/>
        </p:nvSpPr>
        <p:spPr bwMode="auto">
          <a:xfrm>
            <a:off x="228600" y="1447800"/>
            <a:ext cx="8504238" cy="3939540"/>
          </a:xfrm>
          <a:prstGeom prst="rect">
            <a:avLst/>
          </a:prstGeom>
          <a:noFill/>
          <a:ln w="9525">
            <a:noFill/>
            <a:miter lim="800000"/>
            <a:headEnd/>
            <a:tailEnd/>
          </a:ln>
          <a:effectLst/>
        </p:spPr>
        <p:txBody>
          <a:bodyPr>
            <a:spAutoFit/>
          </a:bodyPr>
          <a:lstStyle/>
          <a:p>
            <a:pPr>
              <a:lnSpc>
                <a:spcPct val="125000"/>
              </a:lnSpc>
              <a:buClr>
                <a:srgbClr val="A50021"/>
              </a:buClr>
              <a:buSzPct val="150000"/>
              <a:buFontTx/>
              <a:buChar char="•"/>
            </a:pPr>
            <a:r>
              <a:rPr lang="en-US" sz="2800" b="1" dirty="0">
                <a:solidFill>
                  <a:srgbClr val="A50021"/>
                </a:solidFill>
                <a:latin typeface="Arial" charset="0"/>
              </a:rPr>
              <a:t> </a:t>
            </a:r>
            <a:r>
              <a:rPr lang="en-US" sz="2800" dirty="0" smtClean="0">
                <a:solidFill>
                  <a:srgbClr val="A50021"/>
                </a:solidFill>
                <a:latin typeface="Arial" charset="0"/>
              </a:rPr>
              <a:t>Other</a:t>
            </a:r>
            <a:r>
              <a:rPr lang="en-US" sz="2800" b="1" dirty="0" smtClean="0">
                <a:solidFill>
                  <a:srgbClr val="A50021"/>
                </a:solidFill>
                <a:latin typeface="Arial" charset="0"/>
              </a:rPr>
              <a:t> </a:t>
            </a:r>
            <a:r>
              <a:rPr lang="en-US" sz="2800" dirty="0" smtClean="0">
                <a:solidFill>
                  <a:srgbClr val="A50021"/>
                </a:solidFill>
                <a:latin typeface="Arial" charset="0"/>
              </a:rPr>
              <a:t>Annual </a:t>
            </a:r>
            <a:r>
              <a:rPr lang="en-US" sz="2800" dirty="0">
                <a:solidFill>
                  <a:srgbClr val="A50021"/>
                </a:solidFill>
                <a:latin typeface="Arial" charset="0"/>
              </a:rPr>
              <a:t>and </a:t>
            </a:r>
            <a:r>
              <a:rPr lang="en-US" sz="2800" dirty="0" smtClean="0">
                <a:solidFill>
                  <a:srgbClr val="A50021"/>
                </a:solidFill>
                <a:latin typeface="Arial" charset="0"/>
              </a:rPr>
              <a:t>related economic </a:t>
            </a:r>
            <a:r>
              <a:rPr lang="en-US" sz="2800" dirty="0">
                <a:solidFill>
                  <a:srgbClr val="A50021"/>
                </a:solidFill>
                <a:latin typeface="Arial" charset="0"/>
              </a:rPr>
              <a:t>programs </a:t>
            </a:r>
            <a:endParaRPr lang="en-US" sz="2400" dirty="0">
              <a:latin typeface="Arial" charset="0"/>
            </a:endParaRPr>
          </a:p>
          <a:p>
            <a:pPr lvl="1">
              <a:lnSpc>
                <a:spcPct val="125000"/>
              </a:lnSpc>
              <a:buClr>
                <a:srgbClr val="A50021"/>
              </a:buClr>
              <a:buSzPct val="150000"/>
              <a:buFontTx/>
              <a:buChar char="-"/>
            </a:pPr>
            <a:r>
              <a:rPr lang="en-US" sz="2400" dirty="0">
                <a:latin typeface="Arial" charset="0"/>
              </a:rPr>
              <a:t> </a:t>
            </a:r>
            <a:r>
              <a:rPr lang="en-US" sz="2400" dirty="0">
                <a:solidFill>
                  <a:srgbClr val="003399"/>
                </a:solidFill>
                <a:latin typeface="Arial" charset="0"/>
              </a:rPr>
              <a:t>Retail e-Commerce Sales </a:t>
            </a:r>
            <a:r>
              <a:rPr lang="en-US" sz="1400" dirty="0">
                <a:solidFill>
                  <a:srgbClr val="0000FF"/>
                </a:solidFill>
                <a:latin typeface="Arial" charset="0"/>
              </a:rPr>
              <a:t>(http://</a:t>
            </a:r>
            <a:r>
              <a:rPr lang="en-US" sz="1400" dirty="0" smtClean="0">
                <a:solidFill>
                  <a:srgbClr val="0000FF"/>
                </a:solidFill>
                <a:latin typeface="Arial" charset="0"/>
              </a:rPr>
              <a:t>www.census.gov/econ/estats/index.html)</a:t>
            </a:r>
            <a:endParaRPr lang="en-US" sz="1400" dirty="0">
              <a:solidFill>
                <a:srgbClr val="0000FF"/>
              </a:solidFill>
              <a:latin typeface="Arial" charset="0"/>
            </a:endParaRPr>
          </a:p>
          <a:p>
            <a:pPr lvl="1">
              <a:lnSpc>
                <a:spcPct val="125000"/>
              </a:lnSpc>
              <a:buClr>
                <a:srgbClr val="A50021"/>
              </a:buClr>
              <a:buSzPct val="150000"/>
              <a:buFontTx/>
              <a:buChar char="-"/>
            </a:pPr>
            <a:r>
              <a:rPr lang="en-US" sz="2400" dirty="0" smtClean="0">
                <a:solidFill>
                  <a:srgbClr val="1C5696"/>
                </a:solidFill>
                <a:latin typeface="Arial" charset="0"/>
              </a:rPr>
              <a:t> Annual </a:t>
            </a:r>
            <a:r>
              <a:rPr lang="en-US" sz="2400" dirty="0">
                <a:solidFill>
                  <a:srgbClr val="1C5696"/>
                </a:solidFill>
                <a:latin typeface="Arial" charset="0"/>
              </a:rPr>
              <a:t>Capital Expenditures Survey </a:t>
            </a:r>
            <a:r>
              <a:rPr lang="en-US" sz="1400" dirty="0">
                <a:solidFill>
                  <a:srgbClr val="0000FF"/>
                </a:solidFill>
                <a:latin typeface="Arial" charset="0"/>
              </a:rPr>
              <a:t>(http://www.census.gov/econ/aces/index.html)</a:t>
            </a:r>
          </a:p>
          <a:p>
            <a:pPr lvl="1">
              <a:lnSpc>
                <a:spcPct val="125000"/>
              </a:lnSpc>
              <a:buClr>
                <a:srgbClr val="A50021"/>
              </a:buClr>
              <a:buSzPct val="150000"/>
              <a:buFontTx/>
              <a:buChar char="-"/>
            </a:pPr>
            <a:r>
              <a:rPr lang="en-US" sz="2400" dirty="0" smtClean="0">
                <a:latin typeface="Arial" charset="0"/>
              </a:rPr>
              <a:t> </a:t>
            </a:r>
            <a:r>
              <a:rPr lang="en-US" sz="2400" dirty="0" smtClean="0">
                <a:solidFill>
                  <a:srgbClr val="1C5696"/>
                </a:solidFill>
                <a:latin typeface="Arial" charset="0"/>
              </a:rPr>
              <a:t>Information and Communication Technology Survey </a:t>
            </a:r>
            <a:r>
              <a:rPr lang="en-US" sz="1400" dirty="0" smtClean="0">
                <a:solidFill>
                  <a:srgbClr val="0000FF"/>
                </a:solidFill>
                <a:latin typeface="Arial" charset="0"/>
              </a:rPr>
              <a:t>(http://www.census.gov/econ/ict/index.html)</a:t>
            </a:r>
          </a:p>
          <a:p>
            <a:pPr lvl="1">
              <a:lnSpc>
                <a:spcPct val="125000"/>
              </a:lnSpc>
              <a:buClr>
                <a:srgbClr val="A50021"/>
              </a:buClr>
              <a:buSzPct val="150000"/>
              <a:buFontTx/>
              <a:buChar char="-"/>
            </a:pPr>
            <a:r>
              <a:rPr lang="en-US" sz="2400" dirty="0" smtClean="0">
                <a:latin typeface="Arial" charset="0"/>
              </a:rPr>
              <a:t> </a:t>
            </a:r>
            <a:r>
              <a:rPr lang="en-US" sz="2400" dirty="0" smtClean="0">
                <a:solidFill>
                  <a:srgbClr val="1C5696"/>
                </a:solidFill>
                <a:latin typeface="Arial" charset="0"/>
              </a:rPr>
              <a:t>Statistics of U.S. Businesses </a:t>
            </a:r>
            <a:r>
              <a:rPr lang="en-US" sz="1400" dirty="0" smtClean="0">
                <a:solidFill>
                  <a:srgbClr val="0000FF"/>
                </a:solidFill>
                <a:latin typeface="Arial" charset="0"/>
              </a:rPr>
              <a:t>(http://www.census.gov/econ/susb/index.html)</a:t>
            </a:r>
          </a:p>
          <a:p>
            <a:pPr lvl="1">
              <a:lnSpc>
                <a:spcPct val="125000"/>
              </a:lnSpc>
              <a:buClr>
                <a:srgbClr val="A50021"/>
              </a:buClr>
              <a:buSzPct val="150000"/>
              <a:buFontTx/>
              <a:buChar char="-"/>
            </a:pPr>
            <a:r>
              <a:rPr lang="en-US" sz="2400" dirty="0" smtClean="0">
                <a:latin typeface="Arial" charset="0"/>
              </a:rPr>
              <a:t> </a:t>
            </a:r>
            <a:r>
              <a:rPr lang="en-US" sz="2400" dirty="0">
                <a:solidFill>
                  <a:srgbClr val="1C5696"/>
                </a:solidFill>
                <a:latin typeface="Arial" charset="0"/>
              </a:rPr>
              <a:t>Foreign Trade </a:t>
            </a:r>
            <a:r>
              <a:rPr lang="en-US" sz="1400" dirty="0">
                <a:solidFill>
                  <a:srgbClr val="0000FF"/>
                </a:solidFill>
                <a:latin typeface="Arial" charset="0"/>
              </a:rPr>
              <a:t>(http://www.census.gov/foreign-trade/)</a:t>
            </a:r>
            <a:endParaRPr lang="en-US" sz="1400" dirty="0" smtClean="0">
              <a:solidFill>
                <a:srgbClr val="0000FF"/>
              </a:solidFill>
              <a:latin typeface="Arial" charset="0"/>
            </a:endParaRPr>
          </a:p>
          <a:p>
            <a:pPr lvl="1">
              <a:lnSpc>
                <a:spcPct val="125000"/>
              </a:lnSpc>
              <a:buClr>
                <a:srgbClr val="A50021"/>
              </a:buClr>
              <a:buSzPct val="150000"/>
              <a:buFontTx/>
              <a:buChar char="-"/>
            </a:pPr>
            <a:r>
              <a:rPr lang="en-US" sz="2400" dirty="0">
                <a:solidFill>
                  <a:srgbClr val="1C5696"/>
                </a:solidFill>
                <a:latin typeface="Arial" charset="0"/>
              </a:rPr>
              <a:t> </a:t>
            </a:r>
            <a:r>
              <a:rPr lang="en-US" sz="2400" dirty="0" smtClean="0">
                <a:solidFill>
                  <a:srgbClr val="C00000"/>
                </a:solidFill>
                <a:latin typeface="Arial" charset="0"/>
              </a:rPr>
              <a:t>Census </a:t>
            </a:r>
            <a:r>
              <a:rPr lang="en-US" sz="2400" dirty="0">
                <a:solidFill>
                  <a:srgbClr val="C00000"/>
                </a:solidFill>
                <a:latin typeface="Arial" charset="0"/>
              </a:rPr>
              <a:t>of </a:t>
            </a:r>
            <a:r>
              <a:rPr lang="en-US" sz="2400" dirty="0" smtClean="0">
                <a:solidFill>
                  <a:srgbClr val="C00000"/>
                </a:solidFill>
                <a:latin typeface="Arial" charset="0"/>
              </a:rPr>
              <a:t>Governments </a:t>
            </a:r>
            <a:r>
              <a:rPr lang="en-US" sz="1400" dirty="0">
                <a:solidFill>
                  <a:srgbClr val="0000FF"/>
                </a:solidFill>
                <a:latin typeface="Arial" charset="0"/>
              </a:rPr>
              <a:t>(http://www.census.gov/govs/)</a:t>
            </a:r>
          </a:p>
        </p:txBody>
      </p:sp>
    </p:spTree>
    <p:extLst>
      <p:ext uri="{BB962C8B-B14F-4D97-AF65-F5344CB8AC3E}">
        <p14:creationId xmlns:p14="http://schemas.microsoft.com/office/powerpoint/2010/main" val="121137657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rgbClr val="1C5696"/>
                </a:solidFill>
              </a:rPr>
              <a:t>Statistics About Governments </a:t>
            </a:r>
            <a:endParaRPr lang="en-US" dirty="0">
              <a:solidFill>
                <a:srgbClr val="1C5696"/>
              </a:solidFill>
            </a:endParaRPr>
          </a:p>
        </p:txBody>
      </p:sp>
      <p:sp>
        <p:nvSpPr>
          <p:cNvPr id="3" name="Content Placeholder 2"/>
          <p:cNvSpPr>
            <a:spLocks noGrp="1"/>
          </p:cNvSpPr>
          <p:nvPr>
            <p:ph idx="1"/>
          </p:nvPr>
        </p:nvSpPr>
        <p:spPr/>
        <p:txBody>
          <a:bodyPr>
            <a:normAutofit/>
          </a:bodyPr>
          <a:lstStyle/>
          <a:p>
            <a:pPr>
              <a:buClr>
                <a:srgbClr val="002060"/>
              </a:buClr>
            </a:pPr>
            <a:r>
              <a:rPr lang="en-US" sz="2400" dirty="0" smtClean="0">
                <a:solidFill>
                  <a:srgbClr val="C00000"/>
                </a:solidFill>
                <a:latin typeface="Arial" panose="020B0604020202020204" pitchFamily="34" charset="0"/>
                <a:cs typeface="Arial" panose="020B0604020202020204" pitchFamily="34" charset="0"/>
              </a:rPr>
              <a:t>Main purposes </a:t>
            </a:r>
          </a:p>
          <a:p>
            <a:pPr lvl="1">
              <a:buClr>
                <a:srgbClr val="002060"/>
              </a:buClr>
            </a:pPr>
            <a:r>
              <a:rPr lang="en-US" sz="2400" dirty="0" smtClean="0">
                <a:solidFill>
                  <a:srgbClr val="002060"/>
                </a:solidFill>
                <a:latin typeface="Arial" panose="020B0604020202020204" pitchFamily="34" charset="0"/>
                <a:cs typeface="Arial" panose="020B0604020202020204" pitchFamily="34" charset="0"/>
              </a:rPr>
              <a:t>Provide economic statistics about governments at the federal, state, and local area levels</a:t>
            </a:r>
          </a:p>
          <a:p>
            <a:pPr lvl="1">
              <a:buClr>
                <a:srgbClr val="002060"/>
              </a:buClr>
            </a:pPr>
            <a:r>
              <a:rPr lang="en-US" sz="2400" dirty="0" smtClean="0">
                <a:solidFill>
                  <a:srgbClr val="002060"/>
                </a:solidFill>
                <a:latin typeface="Arial" panose="020B0604020202020204" pitchFamily="34" charset="0"/>
                <a:cs typeface="Arial" panose="020B0604020202020204" pitchFamily="34" charset="0"/>
              </a:rPr>
              <a:t>Serve as public-sector counterpart to private sector </a:t>
            </a:r>
          </a:p>
          <a:p>
            <a:pPr lvl="1">
              <a:buClr>
                <a:srgbClr val="002060"/>
              </a:buClr>
            </a:pPr>
            <a:r>
              <a:rPr lang="en-US" sz="2400" dirty="0" smtClean="0">
                <a:solidFill>
                  <a:srgbClr val="002060"/>
                </a:solidFill>
                <a:latin typeface="Arial" panose="020B0604020202020204" pitchFamily="34" charset="0"/>
                <a:cs typeface="Arial" panose="020B0604020202020204" pitchFamily="34" charset="0"/>
              </a:rPr>
              <a:t>Track activity of governments over time</a:t>
            </a:r>
          </a:p>
          <a:p>
            <a:pPr>
              <a:buClr>
                <a:srgbClr val="002060"/>
              </a:buClr>
            </a:pPr>
            <a:r>
              <a:rPr lang="en-US" sz="2400" dirty="0" smtClean="0">
                <a:solidFill>
                  <a:srgbClr val="002060"/>
                </a:solidFill>
                <a:latin typeface="Arial" panose="020B0604020202020204" pitchFamily="34" charset="0"/>
                <a:cs typeface="Arial" panose="020B0604020202020204" pitchFamily="34" charset="0"/>
              </a:rPr>
              <a:t>Response is </a:t>
            </a:r>
            <a:r>
              <a:rPr lang="en-US" sz="2400" dirty="0" smtClean="0">
                <a:solidFill>
                  <a:srgbClr val="C00000"/>
                </a:solidFill>
                <a:latin typeface="Arial" panose="020B0604020202020204" pitchFamily="34" charset="0"/>
                <a:cs typeface="Arial" panose="020B0604020202020204" pitchFamily="34" charset="0"/>
              </a:rPr>
              <a:t>voluntary</a:t>
            </a:r>
          </a:p>
          <a:p>
            <a:pPr>
              <a:buClr>
                <a:srgbClr val="002060"/>
              </a:buClr>
            </a:pPr>
            <a:r>
              <a:rPr lang="en-US" sz="2400" dirty="0" smtClean="0">
                <a:solidFill>
                  <a:srgbClr val="002060"/>
                </a:solidFill>
                <a:latin typeface="Arial" panose="020B0604020202020204" pitchFamily="34" charset="0"/>
                <a:cs typeface="Arial" panose="020B0604020202020204" pitchFamily="34" charset="0"/>
              </a:rPr>
              <a:t>Virtually </a:t>
            </a:r>
            <a:r>
              <a:rPr lang="en-US" sz="2400" dirty="0" smtClean="0">
                <a:solidFill>
                  <a:srgbClr val="C00000"/>
                </a:solidFill>
                <a:latin typeface="Arial" panose="020B0604020202020204" pitchFamily="34" charset="0"/>
                <a:cs typeface="Arial" panose="020B0604020202020204" pitchFamily="34" charset="0"/>
              </a:rPr>
              <a:t>no confidentiality restriction</a:t>
            </a:r>
          </a:p>
        </p:txBody>
      </p:sp>
    </p:spTree>
    <p:extLst>
      <p:ext uri="{BB962C8B-B14F-4D97-AF65-F5344CB8AC3E}">
        <p14:creationId xmlns:p14="http://schemas.microsoft.com/office/powerpoint/2010/main" val="11259155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a:solidFill>
                  <a:srgbClr val="1C5696"/>
                </a:solidFill>
              </a:rPr>
              <a:t>Core </a:t>
            </a:r>
            <a:r>
              <a:rPr lang="en-US" dirty="0" smtClean="0">
                <a:solidFill>
                  <a:srgbClr val="1C5696"/>
                </a:solidFill>
              </a:rPr>
              <a:t>Programs Content</a:t>
            </a:r>
            <a:endParaRPr lang="en-US" dirty="0">
              <a:solidFill>
                <a:srgbClr val="1C5696"/>
              </a:solidFill>
            </a:endParaRPr>
          </a:p>
        </p:txBody>
      </p:sp>
      <p:sp>
        <p:nvSpPr>
          <p:cNvPr id="3" name="Content Placeholder 2"/>
          <p:cNvSpPr>
            <a:spLocks noGrp="1"/>
          </p:cNvSpPr>
          <p:nvPr>
            <p:ph idx="1"/>
          </p:nvPr>
        </p:nvSpPr>
        <p:spPr/>
        <p:txBody>
          <a:bodyPr>
            <a:normAutofit/>
          </a:bodyPr>
          <a:lstStyle/>
          <a:p>
            <a:pPr>
              <a:buClr>
                <a:srgbClr val="002060"/>
              </a:buClr>
            </a:pPr>
            <a:r>
              <a:rPr lang="en-US" sz="2400" dirty="0" smtClean="0">
                <a:solidFill>
                  <a:srgbClr val="C00000"/>
                </a:solidFill>
                <a:latin typeface="Arial" panose="020B0604020202020204" pitchFamily="34" charset="0"/>
                <a:cs typeface="Arial" panose="020B0604020202020204" pitchFamily="34" charset="0"/>
              </a:rPr>
              <a:t>Organization and Structure </a:t>
            </a:r>
            <a:r>
              <a:rPr lang="en-US" sz="2400" dirty="0" smtClean="0">
                <a:solidFill>
                  <a:srgbClr val="002060"/>
                </a:solidFill>
                <a:latin typeface="Arial" panose="020B0604020202020204" pitchFamily="34" charset="0"/>
                <a:cs typeface="Arial" panose="020B0604020202020204" pitchFamily="34" charset="0"/>
              </a:rPr>
              <a:t>– Governments by type</a:t>
            </a:r>
          </a:p>
          <a:p>
            <a:pPr>
              <a:buClr>
                <a:srgbClr val="002060"/>
              </a:buClr>
            </a:pPr>
            <a:r>
              <a:rPr lang="en-US" sz="2400" dirty="0" smtClean="0">
                <a:solidFill>
                  <a:srgbClr val="C00000"/>
                </a:solidFill>
                <a:latin typeface="Arial" panose="020B0604020202020204" pitchFamily="34" charset="0"/>
                <a:cs typeface="Arial" panose="020B0604020202020204" pitchFamily="34" charset="0"/>
              </a:rPr>
              <a:t>Government Employment </a:t>
            </a:r>
            <a:r>
              <a:rPr lang="en-US" sz="2400" dirty="0" smtClean="0">
                <a:solidFill>
                  <a:srgbClr val="002060"/>
                </a:solidFill>
                <a:latin typeface="Arial" panose="020B0604020202020204" pitchFamily="34" charset="0"/>
                <a:cs typeface="Arial" panose="020B0604020202020204" pitchFamily="34" charset="0"/>
              </a:rPr>
              <a:t>- Full-time employees, Full-time gross payroll, Part-time employees, Part-time gross payroll, Computed FTE </a:t>
            </a:r>
          </a:p>
          <a:p>
            <a:pPr>
              <a:buClr>
                <a:srgbClr val="002060"/>
              </a:buClr>
            </a:pPr>
            <a:r>
              <a:rPr lang="en-US" sz="2400" dirty="0" smtClean="0">
                <a:solidFill>
                  <a:srgbClr val="C00000"/>
                </a:solidFill>
                <a:latin typeface="Arial" panose="020B0604020202020204" pitchFamily="34" charset="0"/>
                <a:cs typeface="Arial" panose="020B0604020202020204" pitchFamily="34" charset="0"/>
              </a:rPr>
              <a:t>Government Finances </a:t>
            </a:r>
            <a:r>
              <a:rPr lang="en-US" sz="2400" dirty="0" smtClean="0">
                <a:solidFill>
                  <a:srgbClr val="002060"/>
                </a:solidFill>
                <a:latin typeface="Arial" panose="020B0604020202020204" pitchFamily="34" charset="0"/>
                <a:cs typeface="Arial" panose="020B0604020202020204" pitchFamily="34" charset="0"/>
              </a:rPr>
              <a:t>- Revenue </a:t>
            </a:r>
            <a:r>
              <a:rPr lang="en-US" sz="2400" dirty="0">
                <a:solidFill>
                  <a:srgbClr val="002060"/>
                </a:solidFill>
                <a:latin typeface="Arial" panose="020B0604020202020204" pitchFamily="34" charset="0"/>
                <a:cs typeface="Arial" panose="020B0604020202020204" pitchFamily="34" charset="0"/>
              </a:rPr>
              <a:t>by </a:t>
            </a:r>
            <a:r>
              <a:rPr lang="en-US" sz="2400" dirty="0" smtClean="0">
                <a:solidFill>
                  <a:srgbClr val="002060"/>
                </a:solidFill>
                <a:latin typeface="Arial" panose="020B0604020202020204" pitchFamily="34" charset="0"/>
                <a:cs typeface="Arial" panose="020B0604020202020204" pitchFamily="34" charset="0"/>
              </a:rPr>
              <a:t>type, Expenditure </a:t>
            </a:r>
            <a:r>
              <a:rPr lang="en-US" sz="2400" dirty="0">
                <a:solidFill>
                  <a:srgbClr val="002060"/>
                </a:solidFill>
                <a:latin typeface="Arial" panose="020B0604020202020204" pitchFamily="34" charset="0"/>
                <a:cs typeface="Arial" panose="020B0604020202020204" pitchFamily="34" charset="0"/>
              </a:rPr>
              <a:t>by character object &amp; </a:t>
            </a:r>
            <a:r>
              <a:rPr lang="en-US" sz="2400" dirty="0" smtClean="0">
                <a:solidFill>
                  <a:srgbClr val="002060"/>
                </a:solidFill>
                <a:latin typeface="Arial" panose="020B0604020202020204" pitchFamily="34" charset="0"/>
                <a:cs typeface="Arial" panose="020B0604020202020204" pitchFamily="34" charset="0"/>
              </a:rPr>
              <a:t>function, Debt term, Cash </a:t>
            </a:r>
            <a:r>
              <a:rPr lang="en-US" sz="2400" dirty="0">
                <a:solidFill>
                  <a:srgbClr val="002060"/>
                </a:solidFill>
                <a:latin typeface="Arial" panose="020B0604020202020204" pitchFamily="34" charset="0"/>
                <a:cs typeface="Arial" panose="020B0604020202020204" pitchFamily="34" charset="0"/>
              </a:rPr>
              <a:t>and Securities by type of holding</a:t>
            </a:r>
          </a:p>
          <a:p>
            <a:endParaRPr lang="en-US" dirty="0"/>
          </a:p>
        </p:txBody>
      </p:sp>
    </p:spTree>
    <p:extLst>
      <p:ext uri="{BB962C8B-B14F-4D97-AF65-F5344CB8AC3E}">
        <p14:creationId xmlns:p14="http://schemas.microsoft.com/office/powerpoint/2010/main" val="360567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06723183"/>
              </p:ext>
            </p:extLst>
          </p:nvPr>
        </p:nvGraphicFramePr>
        <p:xfrm>
          <a:off x="195943" y="290286"/>
          <a:ext cx="8514081" cy="4900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26570" y="159659"/>
            <a:ext cx="4206243" cy="1446550"/>
          </a:xfrm>
          <a:prstGeom prst="rect">
            <a:avLst/>
          </a:prstGeom>
          <a:noFill/>
        </p:spPr>
        <p:txBody>
          <a:bodyPr wrap="square" rtlCol="0">
            <a:spAutoFit/>
          </a:bodyPr>
          <a:lstStyle/>
          <a:p>
            <a:r>
              <a:rPr lang="en-US" sz="4400" b="1" dirty="0" smtClean="0">
                <a:solidFill>
                  <a:srgbClr val="1C5696"/>
                </a:solidFill>
                <a:latin typeface="Arial" pitchFamily="34" charset="0"/>
                <a:cs typeface="Arial" pitchFamily="34" charset="0"/>
              </a:rPr>
              <a:t>Types of </a:t>
            </a:r>
          </a:p>
          <a:p>
            <a:r>
              <a:rPr lang="en-US" sz="4400" b="1" dirty="0" smtClean="0">
                <a:solidFill>
                  <a:srgbClr val="1C5696"/>
                </a:solidFill>
                <a:latin typeface="Arial" pitchFamily="34" charset="0"/>
                <a:cs typeface="Arial" pitchFamily="34" charset="0"/>
              </a:rPr>
              <a:t>Governments</a:t>
            </a:r>
          </a:p>
        </p:txBody>
      </p:sp>
      <p:sp>
        <p:nvSpPr>
          <p:cNvPr id="7" name="TextBox 6"/>
          <p:cNvSpPr txBox="1"/>
          <p:nvPr/>
        </p:nvSpPr>
        <p:spPr>
          <a:xfrm>
            <a:off x="467358" y="5190309"/>
            <a:ext cx="6121701" cy="246221"/>
          </a:xfrm>
          <a:prstGeom prst="rect">
            <a:avLst/>
          </a:prstGeom>
          <a:noFill/>
        </p:spPr>
        <p:txBody>
          <a:bodyPr wrap="square" rtlCol="0">
            <a:spAutoFit/>
          </a:bodyPr>
          <a:lstStyle/>
          <a:p>
            <a:r>
              <a:rPr lang="en-US" sz="1000" dirty="0">
                <a:solidFill>
                  <a:srgbClr val="002060"/>
                </a:solidFill>
              </a:rPr>
              <a:t>Source: U.S. Census Bureau, 2012 Census of Governments: </a:t>
            </a:r>
            <a:r>
              <a:rPr lang="en-US" sz="1000" dirty="0" smtClean="0">
                <a:solidFill>
                  <a:srgbClr val="002060"/>
                </a:solidFill>
              </a:rPr>
              <a:t>Organization</a:t>
            </a:r>
            <a:endParaRPr lang="en-US" sz="1000" dirty="0">
              <a:solidFill>
                <a:srgbClr val="002060"/>
              </a:solidFill>
            </a:endParaRPr>
          </a:p>
        </p:txBody>
      </p:sp>
    </p:spTree>
    <p:extLst>
      <p:ext uri="{BB962C8B-B14F-4D97-AF65-F5344CB8AC3E}">
        <p14:creationId xmlns:p14="http://schemas.microsoft.com/office/powerpoint/2010/main" val="10176672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10515141"/>
              </p:ext>
            </p:extLst>
          </p:nvPr>
        </p:nvGraphicFramePr>
        <p:xfrm>
          <a:off x="1343790" y="1423634"/>
          <a:ext cx="7886700" cy="419323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8773" y="258119"/>
            <a:ext cx="8393987" cy="646331"/>
          </a:xfrm>
          <a:prstGeom prst="rect">
            <a:avLst/>
          </a:prstGeom>
          <a:noFill/>
        </p:spPr>
        <p:txBody>
          <a:bodyPr wrap="square" rtlCol="0">
            <a:spAutoFit/>
          </a:bodyPr>
          <a:lstStyle/>
          <a:p>
            <a:r>
              <a:rPr lang="en-US" sz="3600" b="1" dirty="0" smtClean="0">
                <a:solidFill>
                  <a:srgbClr val="1C5696"/>
                </a:solidFill>
                <a:latin typeface="Arial" pitchFamily="34" charset="0"/>
                <a:cs typeface="Arial" pitchFamily="34" charset="0"/>
              </a:rPr>
              <a:t>Composition of Local Governments</a:t>
            </a:r>
          </a:p>
        </p:txBody>
      </p:sp>
      <p:sp>
        <p:nvSpPr>
          <p:cNvPr id="8" name="TextBox 7"/>
          <p:cNvSpPr txBox="1"/>
          <p:nvPr/>
        </p:nvSpPr>
        <p:spPr>
          <a:xfrm>
            <a:off x="-2" y="2809726"/>
            <a:ext cx="2234453" cy="1200329"/>
          </a:xfrm>
          <a:prstGeom prst="rect">
            <a:avLst/>
          </a:prstGeom>
          <a:noFill/>
        </p:spPr>
        <p:txBody>
          <a:bodyPr wrap="square" rtlCol="0">
            <a:spAutoFit/>
          </a:bodyPr>
          <a:lstStyle/>
          <a:p>
            <a:r>
              <a:rPr lang="en-US" sz="2400" b="1" dirty="0" smtClean="0">
                <a:solidFill>
                  <a:srgbClr val="1C5696"/>
                </a:solidFill>
                <a:latin typeface="Arial" panose="020B0604020202020204" pitchFamily="34" charset="0"/>
                <a:cs typeface="Arial" panose="020B0604020202020204" pitchFamily="34" charset="0"/>
              </a:rPr>
              <a:t>Total Number of Local  Governments </a:t>
            </a:r>
            <a:endParaRPr lang="en-US" sz="2400" b="1" dirty="0">
              <a:solidFill>
                <a:srgbClr val="1C5696"/>
              </a:solidFill>
              <a:latin typeface="Arial" panose="020B0604020202020204" pitchFamily="34" charset="0"/>
              <a:cs typeface="Arial" panose="020B0604020202020204" pitchFamily="34" charset="0"/>
            </a:endParaRPr>
          </a:p>
        </p:txBody>
      </p:sp>
      <p:sp>
        <p:nvSpPr>
          <p:cNvPr id="9" name="TextBox 8"/>
          <p:cNvSpPr txBox="1"/>
          <p:nvPr/>
        </p:nvSpPr>
        <p:spPr>
          <a:xfrm>
            <a:off x="5521629" y="5867400"/>
            <a:ext cx="3622371" cy="246221"/>
          </a:xfrm>
          <a:prstGeom prst="rect">
            <a:avLst/>
          </a:prstGeom>
          <a:noFill/>
        </p:spPr>
        <p:txBody>
          <a:bodyPr wrap="square" rtlCol="0">
            <a:spAutoFit/>
          </a:bodyPr>
          <a:lstStyle/>
          <a:p>
            <a:r>
              <a:rPr lang="en-US" sz="1000" dirty="0" smtClean="0">
                <a:solidFill>
                  <a:srgbClr val="002060"/>
                </a:solidFill>
              </a:rPr>
              <a:t>Source: 1952, 1982, &amp; 2012 Census of Governments:</a:t>
            </a:r>
            <a:endParaRPr lang="en-US" sz="1000" dirty="0">
              <a:solidFill>
                <a:srgbClr val="002060"/>
              </a:solidFill>
            </a:endParaRPr>
          </a:p>
        </p:txBody>
      </p:sp>
      <p:sp>
        <p:nvSpPr>
          <p:cNvPr id="10" name="TextBox 9"/>
          <p:cNvSpPr txBox="1"/>
          <p:nvPr/>
        </p:nvSpPr>
        <p:spPr>
          <a:xfrm>
            <a:off x="2057400" y="926126"/>
            <a:ext cx="1214426" cy="400110"/>
          </a:xfrm>
          <a:prstGeom prst="rect">
            <a:avLst/>
          </a:prstGeom>
          <a:noFill/>
        </p:spPr>
        <p:txBody>
          <a:bodyPr wrap="square" rtlCol="0">
            <a:spAutoFit/>
          </a:bodyPr>
          <a:lstStyle/>
          <a:p>
            <a:pPr algn="ctr"/>
            <a:r>
              <a:rPr lang="en-US" sz="2000" b="1" dirty="0" smtClean="0">
                <a:solidFill>
                  <a:srgbClr val="002060"/>
                </a:solidFill>
              </a:rPr>
              <a:t>1952 </a:t>
            </a:r>
            <a:endParaRPr lang="en-US" sz="2000" b="1" dirty="0">
              <a:solidFill>
                <a:srgbClr val="002060"/>
              </a:solidFill>
            </a:endParaRPr>
          </a:p>
        </p:txBody>
      </p:sp>
      <p:sp>
        <p:nvSpPr>
          <p:cNvPr id="11" name="TextBox 10"/>
          <p:cNvSpPr txBox="1"/>
          <p:nvPr/>
        </p:nvSpPr>
        <p:spPr>
          <a:xfrm>
            <a:off x="4576774" y="908963"/>
            <a:ext cx="1214426" cy="400110"/>
          </a:xfrm>
          <a:prstGeom prst="rect">
            <a:avLst/>
          </a:prstGeom>
          <a:noFill/>
        </p:spPr>
        <p:txBody>
          <a:bodyPr wrap="square" rtlCol="0">
            <a:spAutoFit/>
          </a:bodyPr>
          <a:lstStyle/>
          <a:p>
            <a:pPr algn="ctr"/>
            <a:r>
              <a:rPr lang="en-US" sz="2000" b="1" dirty="0" smtClean="0">
                <a:solidFill>
                  <a:srgbClr val="002060"/>
                </a:solidFill>
              </a:rPr>
              <a:t>1982 </a:t>
            </a:r>
            <a:endParaRPr lang="en-US" sz="2000" b="1" dirty="0">
              <a:solidFill>
                <a:srgbClr val="002060"/>
              </a:solidFill>
            </a:endParaRPr>
          </a:p>
        </p:txBody>
      </p:sp>
      <p:sp>
        <p:nvSpPr>
          <p:cNvPr id="12" name="TextBox 11"/>
          <p:cNvSpPr txBox="1"/>
          <p:nvPr/>
        </p:nvSpPr>
        <p:spPr>
          <a:xfrm>
            <a:off x="7091374" y="926313"/>
            <a:ext cx="1214426" cy="400110"/>
          </a:xfrm>
          <a:prstGeom prst="rect">
            <a:avLst/>
          </a:prstGeom>
          <a:noFill/>
        </p:spPr>
        <p:txBody>
          <a:bodyPr wrap="square" rtlCol="0">
            <a:spAutoFit/>
          </a:bodyPr>
          <a:lstStyle/>
          <a:p>
            <a:pPr algn="ctr"/>
            <a:r>
              <a:rPr lang="en-US" sz="2000" b="1" dirty="0" smtClean="0">
                <a:solidFill>
                  <a:srgbClr val="002060"/>
                </a:solidFill>
              </a:rPr>
              <a:t>2012</a:t>
            </a:r>
            <a:endParaRPr lang="en-US" sz="2000" b="1" dirty="0">
              <a:solidFill>
                <a:srgbClr val="002060"/>
              </a:solidFill>
            </a:endParaRPr>
          </a:p>
        </p:txBody>
      </p:sp>
      <p:sp>
        <p:nvSpPr>
          <p:cNvPr id="13" name="TextBox 12"/>
          <p:cNvSpPr txBox="1"/>
          <p:nvPr/>
        </p:nvSpPr>
        <p:spPr>
          <a:xfrm>
            <a:off x="2234452" y="1277011"/>
            <a:ext cx="965947" cy="307777"/>
          </a:xfrm>
          <a:prstGeom prst="rect">
            <a:avLst/>
          </a:prstGeom>
          <a:noFill/>
        </p:spPr>
        <p:txBody>
          <a:bodyPr wrap="square" rtlCol="0">
            <a:spAutoFit/>
          </a:bodyPr>
          <a:lstStyle/>
          <a:p>
            <a:pPr algn="ctr"/>
            <a:r>
              <a:rPr lang="en-US" sz="1400" b="1" dirty="0" smtClean="0">
                <a:solidFill>
                  <a:srgbClr val="002060"/>
                </a:solidFill>
              </a:rPr>
              <a:t>116,756</a:t>
            </a:r>
            <a:endParaRPr lang="en-US" sz="1400" b="1" dirty="0">
              <a:solidFill>
                <a:srgbClr val="002060"/>
              </a:solidFill>
            </a:endParaRPr>
          </a:p>
        </p:txBody>
      </p:sp>
      <p:sp>
        <p:nvSpPr>
          <p:cNvPr id="14" name="TextBox 13"/>
          <p:cNvSpPr txBox="1"/>
          <p:nvPr/>
        </p:nvSpPr>
        <p:spPr>
          <a:xfrm>
            <a:off x="4724399" y="1292423"/>
            <a:ext cx="965947" cy="307777"/>
          </a:xfrm>
          <a:prstGeom prst="rect">
            <a:avLst/>
          </a:prstGeom>
          <a:noFill/>
        </p:spPr>
        <p:txBody>
          <a:bodyPr wrap="square" rtlCol="0">
            <a:spAutoFit/>
          </a:bodyPr>
          <a:lstStyle/>
          <a:p>
            <a:pPr algn="ctr"/>
            <a:r>
              <a:rPr lang="en-US" sz="1400" b="1" dirty="0" smtClean="0">
                <a:solidFill>
                  <a:srgbClr val="002060"/>
                </a:solidFill>
              </a:rPr>
              <a:t>81,780</a:t>
            </a:r>
            <a:endParaRPr lang="en-US" sz="1400" b="1" dirty="0">
              <a:solidFill>
                <a:srgbClr val="002060"/>
              </a:solidFill>
            </a:endParaRPr>
          </a:p>
        </p:txBody>
      </p:sp>
      <p:sp>
        <p:nvSpPr>
          <p:cNvPr id="15" name="TextBox 14"/>
          <p:cNvSpPr txBox="1"/>
          <p:nvPr/>
        </p:nvSpPr>
        <p:spPr>
          <a:xfrm>
            <a:off x="7239000" y="1278977"/>
            <a:ext cx="965948" cy="305811"/>
          </a:xfrm>
          <a:prstGeom prst="rect">
            <a:avLst/>
          </a:prstGeom>
          <a:noFill/>
        </p:spPr>
        <p:txBody>
          <a:bodyPr wrap="square" rtlCol="0">
            <a:spAutoFit/>
          </a:bodyPr>
          <a:lstStyle/>
          <a:p>
            <a:pPr algn="ctr"/>
            <a:r>
              <a:rPr lang="en-US" sz="1400" b="1" dirty="0" smtClean="0">
                <a:solidFill>
                  <a:srgbClr val="002060"/>
                </a:solidFill>
              </a:rPr>
              <a:t>90,056</a:t>
            </a:r>
            <a:endParaRPr lang="en-US" sz="1400" b="1" dirty="0">
              <a:solidFill>
                <a:srgbClr val="002060"/>
              </a:solidFill>
            </a:endParaRPr>
          </a:p>
        </p:txBody>
      </p:sp>
      <p:sp>
        <p:nvSpPr>
          <p:cNvPr id="16" name="TextBox 15"/>
          <p:cNvSpPr txBox="1"/>
          <p:nvPr/>
        </p:nvSpPr>
        <p:spPr>
          <a:xfrm>
            <a:off x="2234453" y="5329535"/>
            <a:ext cx="965947" cy="400110"/>
          </a:xfrm>
          <a:prstGeom prst="rect">
            <a:avLst/>
          </a:prstGeom>
          <a:noFill/>
        </p:spPr>
        <p:txBody>
          <a:bodyPr wrap="square" rtlCol="0">
            <a:spAutoFit/>
          </a:bodyPr>
          <a:lstStyle/>
          <a:p>
            <a:pPr algn="ctr"/>
            <a:r>
              <a:rPr lang="en-US" sz="1000" b="1" dirty="0" smtClean="0">
                <a:solidFill>
                  <a:srgbClr val="002060"/>
                </a:solidFill>
              </a:rPr>
              <a:t>Counties </a:t>
            </a:r>
          </a:p>
          <a:p>
            <a:pPr algn="ctr"/>
            <a:r>
              <a:rPr lang="en-US" sz="1000" b="1" dirty="0" smtClean="0">
                <a:solidFill>
                  <a:srgbClr val="002060"/>
                </a:solidFill>
              </a:rPr>
              <a:t>3%</a:t>
            </a:r>
            <a:endParaRPr lang="en-US" sz="1000" b="1" dirty="0">
              <a:solidFill>
                <a:srgbClr val="002060"/>
              </a:solidFill>
            </a:endParaRPr>
          </a:p>
        </p:txBody>
      </p:sp>
      <p:sp>
        <p:nvSpPr>
          <p:cNvPr id="17" name="TextBox 16"/>
          <p:cNvSpPr txBox="1"/>
          <p:nvPr/>
        </p:nvSpPr>
        <p:spPr>
          <a:xfrm>
            <a:off x="7187453" y="5329535"/>
            <a:ext cx="965947" cy="400110"/>
          </a:xfrm>
          <a:prstGeom prst="rect">
            <a:avLst/>
          </a:prstGeom>
          <a:noFill/>
        </p:spPr>
        <p:txBody>
          <a:bodyPr wrap="square" rtlCol="0">
            <a:spAutoFit/>
          </a:bodyPr>
          <a:lstStyle/>
          <a:p>
            <a:pPr algn="ctr"/>
            <a:r>
              <a:rPr lang="en-US" sz="1000" b="1" dirty="0" smtClean="0">
                <a:solidFill>
                  <a:srgbClr val="002060"/>
                </a:solidFill>
              </a:rPr>
              <a:t>Counties </a:t>
            </a:r>
          </a:p>
          <a:p>
            <a:pPr algn="ctr"/>
            <a:r>
              <a:rPr lang="en-US" sz="1000" b="1" dirty="0" smtClean="0">
                <a:solidFill>
                  <a:srgbClr val="002060"/>
                </a:solidFill>
              </a:rPr>
              <a:t>3%</a:t>
            </a:r>
            <a:endParaRPr lang="en-US" sz="1000" b="1" dirty="0">
              <a:solidFill>
                <a:srgbClr val="002060"/>
              </a:solidFill>
            </a:endParaRPr>
          </a:p>
        </p:txBody>
      </p:sp>
      <p:sp>
        <p:nvSpPr>
          <p:cNvPr id="18" name="TextBox 17"/>
          <p:cNvSpPr txBox="1"/>
          <p:nvPr/>
        </p:nvSpPr>
        <p:spPr>
          <a:xfrm>
            <a:off x="4724400" y="5329535"/>
            <a:ext cx="965947" cy="400110"/>
          </a:xfrm>
          <a:prstGeom prst="rect">
            <a:avLst/>
          </a:prstGeom>
          <a:noFill/>
        </p:spPr>
        <p:txBody>
          <a:bodyPr wrap="square" rtlCol="0">
            <a:spAutoFit/>
          </a:bodyPr>
          <a:lstStyle/>
          <a:p>
            <a:pPr algn="ctr"/>
            <a:r>
              <a:rPr lang="en-US" sz="1000" b="1" dirty="0" smtClean="0">
                <a:solidFill>
                  <a:srgbClr val="002060"/>
                </a:solidFill>
              </a:rPr>
              <a:t>Counties </a:t>
            </a:r>
          </a:p>
          <a:p>
            <a:pPr algn="ctr"/>
            <a:r>
              <a:rPr lang="en-US" sz="1000" b="1" dirty="0" smtClean="0">
                <a:solidFill>
                  <a:srgbClr val="002060"/>
                </a:solidFill>
              </a:rPr>
              <a:t>4%</a:t>
            </a:r>
            <a:endParaRPr lang="en-US" sz="1000" b="1" dirty="0">
              <a:solidFill>
                <a:srgbClr val="002060"/>
              </a:solidFill>
            </a:endParaRPr>
          </a:p>
        </p:txBody>
      </p:sp>
      <p:sp>
        <p:nvSpPr>
          <p:cNvPr id="23" name="Freeform 22"/>
          <p:cNvSpPr/>
          <p:nvPr/>
        </p:nvSpPr>
        <p:spPr>
          <a:xfrm>
            <a:off x="3214688" y="3757613"/>
            <a:ext cx="1500187" cy="781050"/>
          </a:xfrm>
          <a:custGeom>
            <a:avLst/>
            <a:gdLst>
              <a:gd name="connsiteX0" fmla="*/ 0 w 1500187"/>
              <a:gd name="connsiteY0" fmla="*/ 0 h 781050"/>
              <a:gd name="connsiteX1" fmla="*/ 1500187 w 1500187"/>
              <a:gd name="connsiteY1" fmla="*/ 9525 h 781050"/>
              <a:gd name="connsiteX2" fmla="*/ 1495425 w 1500187"/>
              <a:gd name="connsiteY2" fmla="*/ 781050 h 781050"/>
              <a:gd name="connsiteX3" fmla="*/ 4762 w 1500187"/>
              <a:gd name="connsiteY3" fmla="*/ 566737 h 781050"/>
              <a:gd name="connsiteX4" fmla="*/ 0 w 1500187"/>
              <a:gd name="connsiteY4" fmla="*/ 0 h 781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0187" h="781050">
                <a:moveTo>
                  <a:pt x="0" y="0"/>
                </a:moveTo>
                <a:lnTo>
                  <a:pt x="1500187" y="9525"/>
                </a:lnTo>
                <a:cubicBezTo>
                  <a:pt x="1498600" y="266700"/>
                  <a:pt x="1497012" y="523875"/>
                  <a:pt x="1495425" y="781050"/>
                </a:cubicBezTo>
                <a:lnTo>
                  <a:pt x="4762" y="566737"/>
                </a:lnTo>
                <a:cubicBezTo>
                  <a:pt x="3175" y="377825"/>
                  <a:pt x="1587" y="188912"/>
                  <a:pt x="0" y="0"/>
                </a:cubicBezTo>
                <a:close/>
              </a:path>
            </a:pathLst>
          </a:custGeom>
          <a:solidFill>
            <a:schemeClr val="accent5">
              <a:alpha val="35000"/>
            </a:schemeClr>
          </a:solidFill>
          <a:ln w="31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3200400" y="1552575"/>
            <a:ext cx="1509713" cy="3686175"/>
          </a:xfrm>
          <a:custGeom>
            <a:avLst/>
            <a:gdLst>
              <a:gd name="connsiteX0" fmla="*/ 0 w 1509713"/>
              <a:gd name="connsiteY0" fmla="*/ 0 h 3686175"/>
              <a:gd name="connsiteX1" fmla="*/ 1509713 w 1509713"/>
              <a:gd name="connsiteY1" fmla="*/ 2986088 h 3686175"/>
              <a:gd name="connsiteX2" fmla="*/ 1509713 w 1509713"/>
              <a:gd name="connsiteY2" fmla="*/ 3686175 h 3686175"/>
              <a:gd name="connsiteX3" fmla="*/ 9525 w 1509713"/>
              <a:gd name="connsiteY3" fmla="*/ 2205038 h 3686175"/>
              <a:gd name="connsiteX4" fmla="*/ 0 w 1509713"/>
              <a:gd name="connsiteY4" fmla="*/ 0 h 3686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9713" h="3686175">
                <a:moveTo>
                  <a:pt x="0" y="0"/>
                </a:moveTo>
                <a:lnTo>
                  <a:pt x="1509713" y="2986088"/>
                </a:lnTo>
                <a:lnTo>
                  <a:pt x="1509713" y="3686175"/>
                </a:lnTo>
                <a:lnTo>
                  <a:pt x="9525" y="2205038"/>
                </a:lnTo>
                <a:cubicBezTo>
                  <a:pt x="7938" y="1476375"/>
                  <a:pt x="6350" y="747713"/>
                  <a:pt x="0" y="0"/>
                </a:cubicBezTo>
                <a:close/>
              </a:path>
            </a:pathLst>
          </a:custGeom>
          <a:solidFill>
            <a:schemeClr val="accent6">
              <a:alpha val="35000"/>
            </a:schemeClr>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5695950" y="2862263"/>
            <a:ext cx="1507331" cy="1035843"/>
          </a:xfrm>
          <a:custGeom>
            <a:avLst/>
            <a:gdLst>
              <a:gd name="connsiteX0" fmla="*/ 4763 w 1507331"/>
              <a:gd name="connsiteY0" fmla="*/ 0 h 1035843"/>
              <a:gd name="connsiteX1" fmla="*/ 1504950 w 1507331"/>
              <a:gd name="connsiteY1" fmla="*/ 242887 h 1035843"/>
              <a:gd name="connsiteX2" fmla="*/ 1507331 w 1507331"/>
              <a:gd name="connsiteY2" fmla="*/ 1035843 h 1035843"/>
              <a:gd name="connsiteX3" fmla="*/ 0 w 1507331"/>
              <a:gd name="connsiteY3" fmla="*/ 890587 h 1035843"/>
              <a:gd name="connsiteX4" fmla="*/ 4763 w 1507331"/>
              <a:gd name="connsiteY4" fmla="*/ 0 h 10358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31" h="1035843">
                <a:moveTo>
                  <a:pt x="4763" y="0"/>
                </a:moveTo>
                <a:lnTo>
                  <a:pt x="1504950" y="242887"/>
                </a:lnTo>
                <a:cubicBezTo>
                  <a:pt x="1505744" y="507206"/>
                  <a:pt x="1506537" y="771524"/>
                  <a:pt x="1507331" y="1035843"/>
                </a:cubicBezTo>
                <a:lnTo>
                  <a:pt x="0" y="890587"/>
                </a:lnTo>
                <a:cubicBezTo>
                  <a:pt x="1588" y="593725"/>
                  <a:pt x="3175" y="296862"/>
                  <a:pt x="4763" y="0"/>
                </a:cubicBezTo>
                <a:close/>
              </a:path>
            </a:pathLst>
          </a:custGeom>
          <a:solidFill>
            <a:schemeClr val="accent3">
              <a:alpha val="35000"/>
            </a:schemeClr>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5690346" y="1552574"/>
            <a:ext cx="1507332" cy="1547813"/>
          </a:xfrm>
          <a:custGeom>
            <a:avLst/>
            <a:gdLst>
              <a:gd name="connsiteX0" fmla="*/ 0 w 1507332"/>
              <a:gd name="connsiteY0" fmla="*/ 0 h 1547813"/>
              <a:gd name="connsiteX1" fmla="*/ 1504950 w 1507332"/>
              <a:gd name="connsiteY1" fmla="*/ 0 h 1547813"/>
              <a:gd name="connsiteX2" fmla="*/ 1507332 w 1507332"/>
              <a:gd name="connsiteY2" fmla="*/ 1547813 h 1547813"/>
              <a:gd name="connsiteX3" fmla="*/ 7144 w 1507332"/>
              <a:gd name="connsiteY3" fmla="*/ 1309688 h 1547813"/>
              <a:gd name="connsiteX4" fmla="*/ 0 w 1507332"/>
              <a:gd name="connsiteY4" fmla="*/ 0 h 1547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7332" h="1547813">
                <a:moveTo>
                  <a:pt x="0" y="0"/>
                </a:moveTo>
                <a:lnTo>
                  <a:pt x="1504950" y="0"/>
                </a:lnTo>
                <a:lnTo>
                  <a:pt x="1507332" y="1547813"/>
                </a:lnTo>
                <a:lnTo>
                  <a:pt x="7144" y="1309688"/>
                </a:lnTo>
                <a:cubicBezTo>
                  <a:pt x="7938" y="870744"/>
                  <a:pt x="8731" y="431801"/>
                  <a:pt x="0" y="0"/>
                </a:cubicBezTo>
                <a:close/>
              </a:path>
            </a:pathLst>
          </a:custGeom>
          <a:solidFill>
            <a:schemeClr val="accent4">
              <a:alpha val="35000"/>
            </a:schemeClr>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234453" y="1676400"/>
            <a:ext cx="965947" cy="553998"/>
          </a:xfrm>
          <a:prstGeom prst="rect">
            <a:avLst/>
          </a:prstGeom>
          <a:noFill/>
        </p:spPr>
        <p:txBody>
          <a:bodyPr wrap="square" rtlCol="0">
            <a:spAutoFit/>
          </a:bodyPr>
          <a:lstStyle/>
          <a:p>
            <a:pPr algn="ctr"/>
            <a:r>
              <a:rPr lang="en-US" sz="1000" b="1" dirty="0" smtClean="0">
                <a:solidFill>
                  <a:schemeClr val="bg1"/>
                </a:solidFill>
              </a:rPr>
              <a:t>School Districts</a:t>
            </a:r>
          </a:p>
          <a:p>
            <a:pPr algn="ctr"/>
            <a:r>
              <a:rPr lang="en-US" sz="1000" b="1" dirty="0" smtClean="0">
                <a:solidFill>
                  <a:schemeClr val="bg1"/>
                </a:solidFill>
              </a:rPr>
              <a:t>58%</a:t>
            </a:r>
            <a:endParaRPr lang="en-US" sz="1000" b="1" dirty="0">
              <a:solidFill>
                <a:schemeClr val="bg1"/>
              </a:solidFill>
            </a:endParaRPr>
          </a:p>
        </p:txBody>
      </p:sp>
      <p:sp>
        <p:nvSpPr>
          <p:cNvPr id="25" name="TextBox 24"/>
          <p:cNvSpPr txBox="1"/>
          <p:nvPr/>
        </p:nvSpPr>
        <p:spPr>
          <a:xfrm>
            <a:off x="7187453" y="1600200"/>
            <a:ext cx="965947" cy="553998"/>
          </a:xfrm>
          <a:prstGeom prst="rect">
            <a:avLst/>
          </a:prstGeom>
          <a:noFill/>
        </p:spPr>
        <p:txBody>
          <a:bodyPr wrap="square" rtlCol="0">
            <a:spAutoFit/>
          </a:bodyPr>
          <a:lstStyle/>
          <a:p>
            <a:pPr algn="ctr"/>
            <a:r>
              <a:rPr lang="en-US" sz="1000" b="1" dirty="0" smtClean="0">
                <a:solidFill>
                  <a:schemeClr val="bg1"/>
                </a:solidFill>
              </a:rPr>
              <a:t>Special Districts  </a:t>
            </a:r>
          </a:p>
          <a:p>
            <a:pPr algn="ctr"/>
            <a:r>
              <a:rPr lang="en-US" sz="1000" b="1" dirty="0" smtClean="0">
                <a:solidFill>
                  <a:schemeClr val="bg1"/>
                </a:solidFill>
              </a:rPr>
              <a:t>42%</a:t>
            </a:r>
            <a:endParaRPr lang="en-US" sz="1000" b="1" dirty="0">
              <a:solidFill>
                <a:schemeClr val="bg1"/>
              </a:solidFill>
            </a:endParaRPr>
          </a:p>
        </p:txBody>
      </p:sp>
      <p:sp>
        <p:nvSpPr>
          <p:cNvPr id="26" name="TextBox 25"/>
          <p:cNvSpPr txBox="1"/>
          <p:nvPr/>
        </p:nvSpPr>
        <p:spPr>
          <a:xfrm>
            <a:off x="4724400" y="1676400"/>
            <a:ext cx="965947" cy="553998"/>
          </a:xfrm>
          <a:prstGeom prst="rect">
            <a:avLst/>
          </a:prstGeom>
          <a:noFill/>
        </p:spPr>
        <p:txBody>
          <a:bodyPr wrap="square" rtlCol="0">
            <a:spAutoFit/>
          </a:bodyPr>
          <a:lstStyle/>
          <a:p>
            <a:pPr algn="ctr"/>
            <a:r>
              <a:rPr lang="en-US" sz="1000" b="1" dirty="0" smtClean="0">
                <a:solidFill>
                  <a:schemeClr val="bg1"/>
                </a:solidFill>
              </a:rPr>
              <a:t>Special Districts</a:t>
            </a:r>
          </a:p>
          <a:p>
            <a:pPr algn="ctr"/>
            <a:r>
              <a:rPr lang="en-US" sz="1000" b="1" dirty="0" smtClean="0">
                <a:solidFill>
                  <a:schemeClr val="bg1"/>
                </a:solidFill>
              </a:rPr>
              <a:t>34%</a:t>
            </a:r>
            <a:endParaRPr lang="en-US" sz="1000" b="1" dirty="0">
              <a:solidFill>
                <a:schemeClr val="bg1"/>
              </a:solidFill>
            </a:endParaRPr>
          </a:p>
        </p:txBody>
      </p:sp>
      <p:sp>
        <p:nvSpPr>
          <p:cNvPr id="27" name="TextBox 26"/>
          <p:cNvSpPr txBox="1"/>
          <p:nvPr/>
        </p:nvSpPr>
        <p:spPr>
          <a:xfrm>
            <a:off x="2234453" y="3810000"/>
            <a:ext cx="965947" cy="400110"/>
          </a:xfrm>
          <a:prstGeom prst="rect">
            <a:avLst/>
          </a:prstGeom>
          <a:noFill/>
        </p:spPr>
        <p:txBody>
          <a:bodyPr wrap="square" rtlCol="0">
            <a:spAutoFit/>
          </a:bodyPr>
          <a:lstStyle/>
          <a:p>
            <a:pPr algn="ctr"/>
            <a:r>
              <a:rPr lang="en-US" sz="1000" b="1" dirty="0" smtClean="0">
                <a:solidFill>
                  <a:schemeClr val="bg1"/>
                </a:solidFill>
              </a:rPr>
              <a:t>Townships</a:t>
            </a:r>
          </a:p>
          <a:p>
            <a:pPr algn="ctr"/>
            <a:r>
              <a:rPr lang="en-US" sz="1000" b="1" dirty="0" smtClean="0">
                <a:solidFill>
                  <a:schemeClr val="bg1"/>
                </a:solidFill>
              </a:rPr>
              <a:t>15%</a:t>
            </a:r>
            <a:endParaRPr lang="en-US" sz="1000" b="1" dirty="0">
              <a:solidFill>
                <a:schemeClr val="bg1"/>
              </a:solidFill>
            </a:endParaRPr>
          </a:p>
        </p:txBody>
      </p:sp>
      <p:sp>
        <p:nvSpPr>
          <p:cNvPr id="28" name="TextBox 27"/>
          <p:cNvSpPr txBox="1"/>
          <p:nvPr/>
        </p:nvSpPr>
        <p:spPr>
          <a:xfrm>
            <a:off x="7187453" y="4034135"/>
            <a:ext cx="965947" cy="400110"/>
          </a:xfrm>
          <a:prstGeom prst="rect">
            <a:avLst/>
          </a:prstGeom>
          <a:noFill/>
        </p:spPr>
        <p:txBody>
          <a:bodyPr wrap="square" rtlCol="0">
            <a:spAutoFit/>
          </a:bodyPr>
          <a:lstStyle/>
          <a:p>
            <a:pPr algn="ctr"/>
            <a:r>
              <a:rPr lang="en-US" sz="1000" b="1" dirty="0" smtClean="0">
                <a:solidFill>
                  <a:schemeClr val="bg1"/>
                </a:solidFill>
              </a:rPr>
              <a:t>Townships </a:t>
            </a:r>
          </a:p>
          <a:p>
            <a:pPr algn="ctr"/>
            <a:r>
              <a:rPr lang="en-US" sz="1000" b="1" dirty="0" smtClean="0">
                <a:solidFill>
                  <a:schemeClr val="bg1"/>
                </a:solidFill>
              </a:rPr>
              <a:t>18%</a:t>
            </a:r>
            <a:endParaRPr lang="en-US" sz="1000" b="1" dirty="0">
              <a:solidFill>
                <a:schemeClr val="bg1"/>
              </a:solidFill>
            </a:endParaRPr>
          </a:p>
        </p:txBody>
      </p:sp>
      <p:sp>
        <p:nvSpPr>
          <p:cNvPr id="29" name="TextBox 28"/>
          <p:cNvSpPr txBox="1"/>
          <p:nvPr/>
        </p:nvSpPr>
        <p:spPr>
          <a:xfrm>
            <a:off x="4724400" y="3881735"/>
            <a:ext cx="965947" cy="400110"/>
          </a:xfrm>
          <a:prstGeom prst="rect">
            <a:avLst/>
          </a:prstGeom>
          <a:noFill/>
        </p:spPr>
        <p:txBody>
          <a:bodyPr wrap="square" rtlCol="0">
            <a:spAutoFit/>
          </a:bodyPr>
          <a:lstStyle/>
          <a:p>
            <a:pPr algn="ctr"/>
            <a:r>
              <a:rPr lang="en-US" sz="1000" b="1" dirty="0" smtClean="0">
                <a:solidFill>
                  <a:schemeClr val="bg1"/>
                </a:solidFill>
              </a:rPr>
              <a:t>Townships </a:t>
            </a:r>
          </a:p>
          <a:p>
            <a:pPr algn="ctr"/>
            <a:r>
              <a:rPr lang="en-US" sz="1000" b="1" dirty="0" smtClean="0">
                <a:solidFill>
                  <a:schemeClr val="bg1"/>
                </a:solidFill>
              </a:rPr>
              <a:t>20%</a:t>
            </a:r>
            <a:endParaRPr lang="en-US" sz="1000" b="1" dirty="0">
              <a:solidFill>
                <a:schemeClr val="bg1"/>
              </a:solidFill>
            </a:endParaRPr>
          </a:p>
        </p:txBody>
      </p:sp>
      <p:sp>
        <p:nvSpPr>
          <p:cNvPr id="30" name="TextBox 29"/>
          <p:cNvSpPr txBox="1"/>
          <p:nvPr/>
        </p:nvSpPr>
        <p:spPr>
          <a:xfrm>
            <a:off x="2234453" y="4800600"/>
            <a:ext cx="965947" cy="553998"/>
          </a:xfrm>
          <a:prstGeom prst="rect">
            <a:avLst/>
          </a:prstGeom>
          <a:noFill/>
        </p:spPr>
        <p:txBody>
          <a:bodyPr wrap="square" rtlCol="0">
            <a:spAutoFit/>
          </a:bodyPr>
          <a:lstStyle/>
          <a:p>
            <a:pPr algn="ctr"/>
            <a:r>
              <a:rPr lang="en-US" sz="1000" b="1" dirty="0" smtClean="0">
                <a:solidFill>
                  <a:schemeClr val="bg1"/>
                </a:solidFill>
              </a:rPr>
              <a:t>Special Districts</a:t>
            </a:r>
          </a:p>
          <a:p>
            <a:pPr algn="ctr"/>
            <a:r>
              <a:rPr lang="en-US" sz="1000" b="1" dirty="0" smtClean="0">
                <a:solidFill>
                  <a:schemeClr val="bg1"/>
                </a:solidFill>
              </a:rPr>
              <a:t>11%</a:t>
            </a:r>
            <a:endParaRPr lang="en-US" sz="1000" b="1" dirty="0">
              <a:solidFill>
                <a:schemeClr val="bg1"/>
              </a:solidFill>
            </a:endParaRPr>
          </a:p>
        </p:txBody>
      </p:sp>
      <p:sp>
        <p:nvSpPr>
          <p:cNvPr id="31" name="TextBox 30"/>
          <p:cNvSpPr txBox="1"/>
          <p:nvPr/>
        </p:nvSpPr>
        <p:spPr>
          <a:xfrm>
            <a:off x="7187453" y="4648200"/>
            <a:ext cx="965947" cy="553998"/>
          </a:xfrm>
          <a:prstGeom prst="rect">
            <a:avLst/>
          </a:prstGeom>
          <a:noFill/>
        </p:spPr>
        <p:txBody>
          <a:bodyPr wrap="square" rtlCol="0">
            <a:spAutoFit/>
          </a:bodyPr>
          <a:lstStyle/>
          <a:p>
            <a:pPr algn="ctr"/>
            <a:r>
              <a:rPr lang="en-US" sz="1000" b="1" dirty="0" smtClean="0">
                <a:solidFill>
                  <a:schemeClr val="bg1"/>
                </a:solidFill>
              </a:rPr>
              <a:t>School Districts </a:t>
            </a:r>
          </a:p>
          <a:p>
            <a:pPr algn="ctr"/>
            <a:r>
              <a:rPr lang="en-US" sz="1000" b="1" dirty="0" smtClean="0">
                <a:solidFill>
                  <a:schemeClr val="bg1"/>
                </a:solidFill>
              </a:rPr>
              <a:t>14%</a:t>
            </a:r>
            <a:endParaRPr lang="en-US" sz="1000" b="1" dirty="0">
              <a:solidFill>
                <a:schemeClr val="bg1"/>
              </a:solidFill>
            </a:endParaRPr>
          </a:p>
        </p:txBody>
      </p:sp>
      <p:sp>
        <p:nvSpPr>
          <p:cNvPr id="32" name="TextBox 31"/>
          <p:cNvSpPr txBox="1"/>
          <p:nvPr/>
        </p:nvSpPr>
        <p:spPr>
          <a:xfrm>
            <a:off x="4724400" y="4572000"/>
            <a:ext cx="965947" cy="553998"/>
          </a:xfrm>
          <a:prstGeom prst="rect">
            <a:avLst/>
          </a:prstGeom>
          <a:noFill/>
        </p:spPr>
        <p:txBody>
          <a:bodyPr wrap="square" rtlCol="0">
            <a:spAutoFit/>
          </a:bodyPr>
          <a:lstStyle/>
          <a:p>
            <a:pPr algn="ctr"/>
            <a:r>
              <a:rPr lang="en-US" sz="1000" b="1" dirty="0" smtClean="0">
                <a:solidFill>
                  <a:schemeClr val="bg1"/>
                </a:solidFill>
              </a:rPr>
              <a:t>School Districts </a:t>
            </a:r>
          </a:p>
          <a:p>
            <a:pPr algn="ctr"/>
            <a:r>
              <a:rPr lang="en-US" sz="1000" b="1" dirty="0" smtClean="0">
                <a:solidFill>
                  <a:schemeClr val="bg1"/>
                </a:solidFill>
              </a:rPr>
              <a:t>18%</a:t>
            </a:r>
            <a:endParaRPr lang="en-US" sz="1000" b="1" dirty="0">
              <a:solidFill>
                <a:schemeClr val="bg1"/>
              </a:solidFill>
            </a:endParaRPr>
          </a:p>
        </p:txBody>
      </p:sp>
      <p:sp>
        <p:nvSpPr>
          <p:cNvPr id="33" name="TextBox 32"/>
          <p:cNvSpPr txBox="1"/>
          <p:nvPr/>
        </p:nvSpPr>
        <p:spPr>
          <a:xfrm>
            <a:off x="2234453" y="4334470"/>
            <a:ext cx="965947" cy="400110"/>
          </a:xfrm>
          <a:prstGeom prst="rect">
            <a:avLst/>
          </a:prstGeom>
          <a:noFill/>
        </p:spPr>
        <p:txBody>
          <a:bodyPr wrap="square" rtlCol="0">
            <a:spAutoFit/>
          </a:bodyPr>
          <a:lstStyle/>
          <a:p>
            <a:pPr algn="ctr"/>
            <a:r>
              <a:rPr lang="en-US" sz="1000" b="1" dirty="0" smtClean="0">
                <a:solidFill>
                  <a:schemeClr val="bg1"/>
                </a:solidFill>
              </a:rPr>
              <a:t>Cities </a:t>
            </a:r>
          </a:p>
          <a:p>
            <a:pPr algn="ctr"/>
            <a:r>
              <a:rPr lang="en-US" sz="1000" b="1" dirty="0" smtClean="0">
                <a:solidFill>
                  <a:schemeClr val="bg1"/>
                </a:solidFill>
              </a:rPr>
              <a:t>14%</a:t>
            </a:r>
            <a:endParaRPr lang="en-US" sz="1000" b="1" dirty="0">
              <a:solidFill>
                <a:schemeClr val="bg1"/>
              </a:solidFill>
            </a:endParaRPr>
          </a:p>
        </p:txBody>
      </p:sp>
      <p:sp>
        <p:nvSpPr>
          <p:cNvPr id="34" name="TextBox 33"/>
          <p:cNvSpPr txBox="1"/>
          <p:nvPr/>
        </p:nvSpPr>
        <p:spPr>
          <a:xfrm>
            <a:off x="7187453" y="3200400"/>
            <a:ext cx="965947" cy="400110"/>
          </a:xfrm>
          <a:prstGeom prst="rect">
            <a:avLst/>
          </a:prstGeom>
          <a:noFill/>
        </p:spPr>
        <p:txBody>
          <a:bodyPr wrap="square" rtlCol="0">
            <a:spAutoFit/>
          </a:bodyPr>
          <a:lstStyle/>
          <a:p>
            <a:pPr algn="ctr"/>
            <a:r>
              <a:rPr lang="en-US" sz="1000" b="1" dirty="0" smtClean="0">
                <a:solidFill>
                  <a:schemeClr val="bg1"/>
                </a:solidFill>
              </a:rPr>
              <a:t>Cities  </a:t>
            </a:r>
          </a:p>
          <a:p>
            <a:pPr algn="ctr"/>
            <a:r>
              <a:rPr lang="en-US" sz="1000" b="1" dirty="0" smtClean="0">
                <a:solidFill>
                  <a:schemeClr val="bg1"/>
                </a:solidFill>
              </a:rPr>
              <a:t>22%</a:t>
            </a:r>
            <a:endParaRPr lang="en-US" sz="1000" b="1" dirty="0">
              <a:solidFill>
                <a:schemeClr val="bg1"/>
              </a:solidFill>
            </a:endParaRPr>
          </a:p>
        </p:txBody>
      </p:sp>
      <p:sp>
        <p:nvSpPr>
          <p:cNvPr id="35" name="TextBox 34"/>
          <p:cNvSpPr txBox="1"/>
          <p:nvPr/>
        </p:nvSpPr>
        <p:spPr>
          <a:xfrm>
            <a:off x="4724400" y="3043535"/>
            <a:ext cx="965947" cy="400110"/>
          </a:xfrm>
          <a:prstGeom prst="rect">
            <a:avLst/>
          </a:prstGeom>
          <a:noFill/>
        </p:spPr>
        <p:txBody>
          <a:bodyPr wrap="square" rtlCol="0">
            <a:spAutoFit/>
          </a:bodyPr>
          <a:lstStyle/>
          <a:p>
            <a:pPr algn="ctr"/>
            <a:r>
              <a:rPr lang="en-US" sz="1000" b="1" dirty="0" smtClean="0">
                <a:solidFill>
                  <a:schemeClr val="bg1"/>
                </a:solidFill>
              </a:rPr>
              <a:t>Cities </a:t>
            </a:r>
          </a:p>
          <a:p>
            <a:pPr algn="ctr"/>
            <a:r>
              <a:rPr lang="en-US" sz="1000" b="1" dirty="0" smtClean="0">
                <a:solidFill>
                  <a:schemeClr val="bg1"/>
                </a:solidFill>
              </a:rPr>
              <a:t>23%</a:t>
            </a:r>
            <a:endParaRPr lang="en-US" sz="1000" b="1" dirty="0">
              <a:solidFill>
                <a:schemeClr val="bg1"/>
              </a:solidFill>
            </a:endParaRPr>
          </a:p>
        </p:txBody>
      </p:sp>
    </p:spTree>
    <p:extLst>
      <p:ext uri="{BB962C8B-B14F-4D97-AF65-F5344CB8AC3E}">
        <p14:creationId xmlns:p14="http://schemas.microsoft.com/office/powerpoint/2010/main" val="22503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64436"/>
          </a:xfrm>
        </p:spPr>
        <p:txBody>
          <a:bodyPr>
            <a:normAutofit fontScale="90000"/>
          </a:bodyPr>
          <a:lstStyle/>
          <a:p>
            <a:r>
              <a:rPr lang="en-US" sz="3600" dirty="0" smtClean="0"/>
              <a:t>Virginia vs. Maryland, Illinois, and Connecticut</a:t>
            </a:r>
            <a:br>
              <a:rPr lang="en-US" sz="3600" dirty="0" smtClean="0"/>
            </a:br>
            <a:r>
              <a:rPr lang="en-US" sz="2200" dirty="0" smtClean="0"/>
              <a:t>Counts of Governments </a:t>
            </a:r>
            <a:br>
              <a:rPr lang="en-US" sz="2200" dirty="0" smtClean="0"/>
            </a:br>
            <a:endParaRPr lang="en-US"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60915699"/>
              </p:ext>
            </p:extLst>
          </p:nvPr>
        </p:nvGraphicFramePr>
        <p:xfrm>
          <a:off x="353333" y="2107913"/>
          <a:ext cx="8638265" cy="3091438"/>
        </p:xfrm>
        <a:graphic>
          <a:graphicData uri="http://schemas.openxmlformats.org/drawingml/2006/table">
            <a:tbl>
              <a:tblPr firstRow="1" bandRow="1">
                <a:tableStyleId>{5C22544A-7EE6-4342-B048-85BDC9FD1C3A}</a:tableStyleId>
              </a:tblPr>
              <a:tblGrid>
                <a:gridCol w="1727653"/>
                <a:gridCol w="1727653"/>
                <a:gridCol w="1727653"/>
                <a:gridCol w="1727653"/>
                <a:gridCol w="1727653"/>
              </a:tblGrid>
              <a:tr h="354437">
                <a:tc>
                  <a:txBody>
                    <a:bodyPr/>
                    <a:lstStyle/>
                    <a:p>
                      <a:pPr algn="l"/>
                      <a:endParaRPr lang="en-US" sz="1600" dirty="0">
                        <a:solidFill>
                          <a:schemeClr val="tx1"/>
                        </a:solidFill>
                        <a:latin typeface="Arial" panose="020B0604020202020204" pitchFamily="34" charset="0"/>
                        <a:cs typeface="Arial" panose="020B0604020202020204" pitchFamily="34" charset="0"/>
                      </a:endParaRPr>
                    </a:p>
                  </a:txBody>
                  <a:tcPr>
                    <a:noFill/>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Virginia</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Maryland</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Illinois</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Connecticut</a:t>
                      </a:r>
                      <a:endParaRPr lang="en-US" sz="1600" dirty="0">
                        <a:solidFill>
                          <a:schemeClr val="tx1"/>
                        </a:solidFill>
                        <a:latin typeface="Arial" panose="020B0604020202020204" pitchFamily="34" charset="0"/>
                        <a:cs typeface="Arial" panose="020B0604020202020204" pitchFamily="34" charset="0"/>
                      </a:endParaRPr>
                    </a:p>
                  </a:txBody>
                  <a:tcPr/>
                </a:tc>
              </a:tr>
              <a:tr h="424437">
                <a:tc>
                  <a:txBody>
                    <a:bodyPr/>
                    <a:lstStyle/>
                    <a:p>
                      <a:pPr algn="l"/>
                      <a:r>
                        <a:rPr lang="en-US" sz="1600" dirty="0" smtClean="0">
                          <a:solidFill>
                            <a:schemeClr val="tx1"/>
                          </a:solidFill>
                          <a:latin typeface="Arial" panose="020B0604020202020204" pitchFamily="34" charset="0"/>
                          <a:cs typeface="Arial" panose="020B0604020202020204" pitchFamily="34" charset="0"/>
                        </a:rPr>
                        <a:t>Counties</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95</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23</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102</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0</a:t>
                      </a:r>
                      <a:endParaRPr lang="en-US" sz="1600" dirty="0">
                        <a:solidFill>
                          <a:schemeClr val="tx1"/>
                        </a:solidFill>
                        <a:latin typeface="Arial" panose="020B0604020202020204" pitchFamily="34" charset="0"/>
                        <a:cs typeface="Arial" panose="020B0604020202020204" pitchFamily="34" charset="0"/>
                      </a:endParaRPr>
                    </a:p>
                  </a:txBody>
                  <a:tcPr/>
                </a:tc>
              </a:tr>
              <a:tr h="424437">
                <a:tc>
                  <a:txBody>
                    <a:bodyPr/>
                    <a:lstStyle/>
                    <a:p>
                      <a:pPr algn="l"/>
                      <a:r>
                        <a:rPr lang="en-US" sz="1600" dirty="0" smtClean="0">
                          <a:solidFill>
                            <a:schemeClr val="tx1"/>
                          </a:solidFill>
                          <a:latin typeface="Arial" panose="020B0604020202020204" pitchFamily="34" charset="0"/>
                          <a:cs typeface="Arial" panose="020B0604020202020204" pitchFamily="34" charset="0"/>
                        </a:rPr>
                        <a:t>Cities</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229</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157</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1,298</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30</a:t>
                      </a:r>
                      <a:endParaRPr lang="en-US" sz="1600" dirty="0">
                        <a:solidFill>
                          <a:schemeClr val="tx1"/>
                        </a:solidFill>
                        <a:latin typeface="Arial" panose="020B0604020202020204" pitchFamily="34" charset="0"/>
                        <a:cs typeface="Arial" panose="020B0604020202020204" pitchFamily="34" charset="0"/>
                      </a:endParaRPr>
                    </a:p>
                  </a:txBody>
                  <a:tcPr/>
                </a:tc>
              </a:tr>
              <a:tr h="424437">
                <a:tc>
                  <a:txBody>
                    <a:bodyPr/>
                    <a:lstStyle/>
                    <a:p>
                      <a:pPr algn="l"/>
                      <a:r>
                        <a:rPr lang="en-US" sz="1600" dirty="0" smtClean="0">
                          <a:solidFill>
                            <a:schemeClr val="tx1"/>
                          </a:solidFill>
                          <a:latin typeface="Arial" panose="020B0604020202020204" pitchFamily="34" charset="0"/>
                          <a:cs typeface="Arial" panose="020B0604020202020204" pitchFamily="34" charset="0"/>
                        </a:rPr>
                        <a:t>Townships</a:t>
                      </a:r>
                    </a:p>
                  </a:txBody>
                  <a:tcPr/>
                </a:tc>
                <a:tc>
                  <a:txBody>
                    <a:bodyPr/>
                    <a:lstStyle/>
                    <a:p>
                      <a:pPr algn="ctr"/>
                      <a:r>
                        <a:rPr lang="en-US" sz="1600" b="0" dirty="0" smtClean="0">
                          <a:solidFill>
                            <a:schemeClr val="tx1"/>
                          </a:solidFill>
                          <a:latin typeface="Arial" panose="020B0604020202020204" pitchFamily="34" charset="0"/>
                          <a:cs typeface="Arial" panose="020B0604020202020204" pitchFamily="34" charset="0"/>
                        </a:rPr>
                        <a:t>0</a:t>
                      </a:r>
                      <a:endParaRPr lang="en-US" sz="1600" b="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0</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1,431</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149</a:t>
                      </a:r>
                      <a:endParaRPr lang="en-US" sz="1600" dirty="0">
                        <a:solidFill>
                          <a:schemeClr val="tx1"/>
                        </a:solidFill>
                        <a:latin typeface="Arial" panose="020B0604020202020204" pitchFamily="34" charset="0"/>
                        <a:cs typeface="Arial" panose="020B0604020202020204" pitchFamily="34" charset="0"/>
                      </a:endParaRPr>
                    </a:p>
                  </a:txBody>
                  <a:tcPr/>
                </a:tc>
              </a:tr>
              <a:tr h="612208">
                <a:tc>
                  <a:txBody>
                    <a:bodyPr/>
                    <a:lstStyle/>
                    <a:p>
                      <a:pPr algn="l"/>
                      <a:r>
                        <a:rPr lang="en-US" sz="1600" dirty="0" smtClean="0">
                          <a:solidFill>
                            <a:schemeClr val="tx1"/>
                          </a:solidFill>
                          <a:latin typeface="Arial" panose="020B0604020202020204" pitchFamily="34" charset="0"/>
                          <a:cs typeface="Arial" panose="020B0604020202020204" pitchFamily="34" charset="0"/>
                        </a:rPr>
                        <a:t>Special Districts</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193</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167</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3,227</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447</a:t>
                      </a:r>
                      <a:endParaRPr lang="en-US" sz="1600" dirty="0">
                        <a:solidFill>
                          <a:schemeClr val="tx1"/>
                        </a:solidFill>
                        <a:latin typeface="Arial" panose="020B0604020202020204" pitchFamily="34" charset="0"/>
                        <a:cs typeface="Arial" panose="020B0604020202020204" pitchFamily="34" charset="0"/>
                      </a:endParaRPr>
                    </a:p>
                  </a:txBody>
                  <a:tcPr/>
                </a:tc>
              </a:tr>
              <a:tr h="427045">
                <a:tc>
                  <a:txBody>
                    <a:bodyPr/>
                    <a:lstStyle/>
                    <a:p>
                      <a:pPr algn="l"/>
                      <a:r>
                        <a:rPr lang="en-US" sz="1600" dirty="0" smtClean="0">
                          <a:solidFill>
                            <a:schemeClr val="tx1"/>
                          </a:solidFill>
                          <a:latin typeface="Arial" panose="020B0604020202020204" pitchFamily="34" charset="0"/>
                          <a:cs typeface="Arial" panose="020B0604020202020204" pitchFamily="34" charset="0"/>
                        </a:rPr>
                        <a:t>School Districts</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1</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0</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905</a:t>
                      </a:r>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chemeClr val="tx1"/>
                          </a:solidFill>
                          <a:latin typeface="Arial" panose="020B0604020202020204" pitchFamily="34" charset="0"/>
                          <a:cs typeface="Arial" panose="020B0604020202020204" pitchFamily="34" charset="0"/>
                        </a:rPr>
                        <a:t>17</a:t>
                      </a:r>
                      <a:endParaRPr lang="en-US" sz="1600" dirty="0">
                        <a:solidFill>
                          <a:schemeClr val="tx1"/>
                        </a:solidFill>
                        <a:latin typeface="Arial" panose="020B0604020202020204" pitchFamily="34" charset="0"/>
                        <a:cs typeface="Arial" panose="020B0604020202020204" pitchFamily="34" charset="0"/>
                      </a:endParaRPr>
                    </a:p>
                  </a:txBody>
                  <a:tcPr/>
                </a:tc>
              </a:tr>
              <a:tr h="424437">
                <a:tc>
                  <a:txBody>
                    <a:bodyPr/>
                    <a:lstStyle/>
                    <a:p>
                      <a:pPr algn="l"/>
                      <a:r>
                        <a:rPr lang="en-US" sz="1600" dirty="0" smtClean="0">
                          <a:solidFill>
                            <a:srgbClr val="C00000"/>
                          </a:solidFill>
                          <a:latin typeface="Arial" panose="020B0604020202020204" pitchFamily="34" charset="0"/>
                          <a:cs typeface="Arial" panose="020B0604020202020204" pitchFamily="34" charset="0"/>
                        </a:rPr>
                        <a:t>Total</a:t>
                      </a:r>
                      <a:endParaRPr lang="en-US" sz="160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rgbClr val="C00000"/>
                          </a:solidFill>
                          <a:latin typeface="Arial" panose="020B0604020202020204" pitchFamily="34" charset="0"/>
                          <a:cs typeface="Arial" panose="020B0604020202020204" pitchFamily="34" charset="0"/>
                        </a:rPr>
                        <a:t>518</a:t>
                      </a:r>
                      <a:endParaRPr lang="en-US" sz="160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rgbClr val="C00000"/>
                          </a:solidFill>
                          <a:latin typeface="Arial" panose="020B0604020202020204" pitchFamily="34" charset="0"/>
                          <a:cs typeface="Arial" panose="020B0604020202020204" pitchFamily="34" charset="0"/>
                        </a:rPr>
                        <a:t>347</a:t>
                      </a:r>
                      <a:endParaRPr lang="en-US" sz="160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rgbClr val="C00000"/>
                          </a:solidFill>
                          <a:latin typeface="Arial" panose="020B0604020202020204" pitchFamily="34" charset="0"/>
                          <a:cs typeface="Arial" panose="020B0604020202020204" pitchFamily="34" charset="0"/>
                        </a:rPr>
                        <a:t>6,963</a:t>
                      </a:r>
                      <a:endParaRPr lang="en-US" sz="1600"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1600" dirty="0" smtClean="0">
                          <a:solidFill>
                            <a:srgbClr val="C00000"/>
                          </a:solidFill>
                          <a:latin typeface="Arial" panose="020B0604020202020204" pitchFamily="34" charset="0"/>
                          <a:cs typeface="Arial" panose="020B0604020202020204" pitchFamily="34" charset="0"/>
                        </a:rPr>
                        <a:t>643</a:t>
                      </a:r>
                      <a:endParaRPr lang="en-US" sz="1600" dirty="0">
                        <a:solidFill>
                          <a:srgbClr val="C00000"/>
                        </a:solidFill>
                        <a:latin typeface="Arial" panose="020B0604020202020204" pitchFamily="34" charset="0"/>
                        <a:cs typeface="Arial" panose="020B0604020202020204" pitchFamily="34" charset="0"/>
                      </a:endParaRPr>
                    </a:p>
                  </a:txBody>
                  <a:tcPr/>
                </a:tc>
              </a:tr>
            </a:tbl>
          </a:graphicData>
        </a:graphic>
      </p:graphicFrame>
      <p:sp>
        <p:nvSpPr>
          <p:cNvPr id="5" name="Rectangle 4"/>
          <p:cNvSpPr/>
          <p:nvPr/>
        </p:nvSpPr>
        <p:spPr>
          <a:xfrm>
            <a:off x="353333" y="5612368"/>
            <a:ext cx="3201517" cy="246221"/>
          </a:xfrm>
          <a:prstGeom prst="rect">
            <a:avLst/>
          </a:prstGeom>
        </p:spPr>
        <p:txBody>
          <a:bodyPr wrap="none">
            <a:spAutoFit/>
          </a:bodyPr>
          <a:lstStyle/>
          <a:p>
            <a:r>
              <a:rPr lang="en-US" sz="1000" dirty="0">
                <a:solidFill>
                  <a:srgbClr val="002060"/>
                </a:solidFill>
              </a:rPr>
              <a:t>Source: U.S. Census Bureau, 2012 Census of </a:t>
            </a:r>
            <a:r>
              <a:rPr lang="en-US" sz="1000" dirty="0" smtClean="0">
                <a:solidFill>
                  <a:srgbClr val="002060"/>
                </a:solidFill>
              </a:rPr>
              <a:t>Governments</a:t>
            </a:r>
            <a:endParaRPr lang="en-US" sz="1000" dirty="0">
              <a:solidFill>
                <a:srgbClr val="002060"/>
              </a:solidFill>
              <a:cs typeface="Arial" pitchFamily="34" charset="0"/>
            </a:endParaRPr>
          </a:p>
        </p:txBody>
      </p:sp>
    </p:spTree>
    <p:extLst>
      <p:ext uri="{BB962C8B-B14F-4D97-AF65-F5344CB8AC3E}">
        <p14:creationId xmlns:p14="http://schemas.microsoft.com/office/powerpoint/2010/main" val="32731369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9153525" cy="695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77302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gn="l"/>
            <a:r>
              <a:rPr lang="en-US" sz="3200" dirty="0">
                <a:solidFill>
                  <a:schemeClr val="accent1">
                    <a:lumMod val="75000"/>
                  </a:schemeClr>
                </a:solidFill>
                <a:cs typeface="Arial" panose="020B0604020202020204" pitchFamily="34" charset="0"/>
              </a:rPr>
              <a:t>Sources of Tax </a:t>
            </a:r>
            <a:r>
              <a:rPr lang="en-US" sz="3200" dirty="0" smtClean="0">
                <a:solidFill>
                  <a:schemeClr val="accent1">
                    <a:lumMod val="75000"/>
                  </a:schemeClr>
                </a:solidFill>
                <a:cs typeface="Arial" panose="020B0604020202020204" pitchFamily="34" charset="0"/>
              </a:rPr>
              <a:t>Revenue</a:t>
            </a:r>
            <a:r>
              <a:rPr lang="en-US" sz="3200" b="0" dirty="0">
                <a:solidFill>
                  <a:schemeClr val="accent1">
                    <a:lumMod val="75000"/>
                  </a:schemeClr>
                </a:solidFill>
                <a:cs typeface="Arial" panose="020B0604020202020204" pitchFamily="34" charset="0"/>
              </a:rPr>
              <a:t/>
            </a:r>
            <a:br>
              <a:rPr lang="en-US" sz="3200" b="0" dirty="0">
                <a:solidFill>
                  <a:schemeClr val="accent1">
                    <a:lumMod val="75000"/>
                  </a:schemeClr>
                </a:solidFill>
                <a:cs typeface="Arial" panose="020B0604020202020204" pitchFamily="34" charset="0"/>
              </a:rPr>
            </a:br>
            <a:r>
              <a:rPr lang="en-US" sz="2000" b="0" dirty="0">
                <a:solidFill>
                  <a:schemeClr val="accent1">
                    <a:lumMod val="75000"/>
                  </a:schemeClr>
                </a:solidFill>
                <a:cs typeface="Arial" panose="020B0604020202020204" pitchFamily="34" charset="0"/>
              </a:rPr>
              <a:t>Percent Distribution of State Government Tax Revenue</a:t>
            </a:r>
            <a:endParaRPr lang="en-US" sz="2000" b="0" dirty="0">
              <a:solidFill>
                <a:schemeClr val="accent1">
                  <a:lumMod val="75000"/>
                </a:schemeClr>
              </a:solidFill>
            </a:endParaRPr>
          </a:p>
        </p:txBody>
      </p:sp>
      <p:sp>
        <p:nvSpPr>
          <p:cNvPr id="7" name="Rectangle 6"/>
          <p:cNvSpPr/>
          <p:nvPr/>
        </p:nvSpPr>
        <p:spPr>
          <a:xfrm>
            <a:off x="0" y="5181600"/>
            <a:ext cx="8576441" cy="30777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002060"/>
                </a:solidFill>
                <a:effectLst/>
                <a:uLnTx/>
                <a:uFillTx/>
              </a:rPr>
              <a:t>Source: U.S. Census Bureau, 2013 Survey of State Government Tax Collections</a:t>
            </a:r>
            <a:endParaRPr kumimoji="0" lang="en-US" sz="1400" b="0" i="0" u="none" strike="noStrike" kern="0" cap="none" spc="0" normalizeH="0" baseline="0" noProof="0" dirty="0">
              <a:ln>
                <a:noFill/>
              </a:ln>
              <a:solidFill>
                <a:srgbClr val="002060"/>
              </a:solidFill>
              <a:effectLst/>
              <a:uLnTx/>
              <a:uFillTx/>
            </a:endParaRPr>
          </a:p>
        </p:txBody>
      </p:sp>
      <p:graphicFrame>
        <p:nvGraphicFramePr>
          <p:cNvPr id="6" name="Content Placeholder 3"/>
          <p:cNvGraphicFramePr>
            <a:graphicFrameLocks/>
          </p:cNvGraphicFramePr>
          <p:nvPr>
            <p:extLst>
              <p:ext uri="{D42A27DB-BD31-4B8C-83A1-F6EECF244321}">
                <p14:modId xmlns:p14="http://schemas.microsoft.com/office/powerpoint/2010/main" val="1415332795"/>
              </p:ext>
            </p:extLst>
          </p:nvPr>
        </p:nvGraphicFramePr>
        <p:xfrm>
          <a:off x="76200" y="1447800"/>
          <a:ext cx="8973032" cy="3647203"/>
        </p:xfrm>
        <a:graphic>
          <a:graphicData uri="http://schemas.openxmlformats.org/drawingml/2006/table">
            <a:tbl>
              <a:tblPr firstRow="1" bandRow="1">
                <a:tableStyleId>{5C22544A-7EE6-4342-B048-85BDC9FD1C3A}</a:tableStyleId>
              </a:tblPr>
              <a:tblGrid>
                <a:gridCol w="864523"/>
                <a:gridCol w="573799"/>
                <a:gridCol w="753471"/>
                <a:gridCol w="753471"/>
                <a:gridCol w="753471"/>
                <a:gridCol w="753471"/>
                <a:gridCol w="753471"/>
                <a:gridCol w="753471"/>
                <a:gridCol w="753471"/>
                <a:gridCol w="753471"/>
                <a:gridCol w="753471"/>
                <a:gridCol w="753471"/>
              </a:tblGrid>
              <a:tr h="266790">
                <a:tc gridSpan="12">
                  <a:txBody>
                    <a:bodyPr/>
                    <a:lstStyle/>
                    <a:p>
                      <a:pPr algn="ctr" fontAlgn="b"/>
                      <a:r>
                        <a:rPr lang="en-US" sz="1000" b="0" i="0" u="none" strike="noStrike" dirty="0">
                          <a:solidFill>
                            <a:schemeClr val="bg1"/>
                          </a:solidFill>
                          <a:latin typeface="Arial" panose="020B0604020202020204" pitchFamily="34" charset="0"/>
                          <a:cs typeface="Arial" panose="020B0604020202020204" pitchFamily="34" charset="0"/>
                        </a:rPr>
                        <a:t>Percent Distribution of State Government Tax Revenue</a:t>
                      </a:r>
                    </a:p>
                  </a:txBody>
                  <a:tcPr marL="5701" marR="5701" marT="570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5913">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Total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Sales Total</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General Sales</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Selective Sales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License Taxes </a:t>
                      </a:r>
                      <a:r>
                        <a:rPr lang="en-US" sz="1000" b="0" i="0" u="none" strike="noStrike" dirty="0" smtClean="0">
                          <a:solidFill>
                            <a:srgbClr val="002060"/>
                          </a:solidFill>
                          <a:latin typeface="Arial" panose="020B0604020202020204" pitchFamily="34" charset="0"/>
                          <a:cs typeface="Arial" panose="020B0604020202020204" pitchFamily="34" charset="0"/>
                        </a:rPr>
                        <a:t>Total</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Income Taxes Total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Individual Income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Corporation Income</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All Other Taxes Total</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Property Taxes </a:t>
                      </a: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Other </a:t>
                      </a:r>
                      <a:r>
                        <a:rPr lang="en-US" sz="1000" b="0" i="0" u="none" strike="noStrike" dirty="0">
                          <a:solidFill>
                            <a:srgbClr val="002060"/>
                          </a:solidFill>
                          <a:latin typeface="Arial" panose="020B0604020202020204" pitchFamily="34" charset="0"/>
                          <a:cs typeface="Arial" panose="020B0604020202020204" pitchFamily="34" charset="0"/>
                        </a:rPr>
                        <a:t>Taxes</a:t>
                      </a:r>
                    </a:p>
                  </a:txBody>
                  <a:tcPr marL="5701" marR="5701" marT="5701" marB="0" anchor="ctr"/>
                </a:tc>
              </a:tr>
              <a:tr h="266790">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U.S. Average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100</a:t>
                      </a: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46.4</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30.1</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16.4</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6.5</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41.9</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36.5</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5.3</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5 .1</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1.5</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3.6</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r>
              <a:tr h="266790">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r>
              <a:tr h="266790">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Alaska</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100</a:t>
                      </a: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4.9</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r>
                        <a:rPr lang="en-US" sz="1000" b="0" i="0" u="none" strike="noStrike" dirty="0" smtClean="0">
                          <a:solidFill>
                            <a:srgbClr val="002060"/>
                          </a:solidFill>
                          <a:latin typeface="Arial" panose="020B0604020202020204" pitchFamily="34" charset="0"/>
                          <a:cs typeface="Arial" panose="020B0604020202020204" pitchFamily="34" charset="0"/>
                        </a:rPr>
                        <a:t>X</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4.9</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2.6</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12.3</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X</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12.3</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80.2</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1.9</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78.3</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r>
              <a:tr h="266790">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r>
              <a:tr h="346600">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Delaware</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a:r>
                        <a:rPr lang="en-US" sz="1000" b="0" dirty="0" smtClean="0">
                          <a:solidFill>
                            <a:srgbClr val="002060"/>
                          </a:solidFill>
                          <a:latin typeface="Arial" panose="020B0604020202020204" pitchFamily="34" charset="0"/>
                          <a:cs typeface="Arial" panose="020B0604020202020204" pitchFamily="34" charset="0"/>
                        </a:rPr>
                        <a:t>100</a:t>
                      </a:r>
                      <a:endParaRPr lang="en-US" sz="1000" b="0"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14.6</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X</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14.6</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37.6</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43.0</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33.8</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9.3</a:t>
                      </a:r>
                    </a:p>
                  </a:txBody>
                  <a:tcPr marL="5701" marR="5701" marT="5701"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2060"/>
                          </a:solidFill>
                          <a:latin typeface="Arial" panose="020B0604020202020204" pitchFamily="34" charset="0"/>
                          <a:cs typeface="Arial" panose="020B0604020202020204" pitchFamily="34" charset="0"/>
                        </a:rPr>
                        <a:t>4.8</a:t>
                      </a:r>
                    </a:p>
                  </a:txBody>
                  <a:tcPr marL="5701" marR="5701" marT="5701"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smtClean="0">
                          <a:solidFill>
                            <a:srgbClr val="002060"/>
                          </a:solidFill>
                          <a:latin typeface="Arial" panose="020B0604020202020204" pitchFamily="34" charset="0"/>
                          <a:cs typeface="Arial" panose="020B0604020202020204" pitchFamily="34" charset="0"/>
                        </a:rPr>
                        <a:t>X</a:t>
                      </a: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4.8</a:t>
                      </a:r>
                    </a:p>
                  </a:txBody>
                  <a:tcPr marL="5701" marR="5701" marT="5701" marB="0" anchor="ctr"/>
                </a:tc>
              </a:tr>
              <a:tr h="266790">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r>
              <a:tr h="266790">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Florida</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100</a:t>
                      </a: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82.9</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58.8</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24.1</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5.6</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5.9</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X</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5.9</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5.6</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&lt;.</a:t>
                      </a:r>
                      <a:r>
                        <a:rPr lang="en-US" sz="1000" b="0" i="0" u="none" strike="noStrike" dirty="0">
                          <a:solidFill>
                            <a:srgbClr val="002060"/>
                          </a:solidFill>
                          <a:latin typeface="Arial" panose="020B0604020202020204" pitchFamily="34" charset="0"/>
                          <a:cs typeface="Arial" panose="020B0604020202020204" pitchFamily="34" charset="0"/>
                        </a:rPr>
                        <a:t>01</a:t>
                      </a: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5.6</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r>
              <a:tr h="266790">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c>
                  <a:txBody>
                    <a:bodyPr/>
                    <a:lstStyle/>
                    <a:p>
                      <a:pPr algn="ctr" fontAlgn="b"/>
                      <a:r>
                        <a:rPr lang="en-US" sz="1000" b="0" i="0" u="none" strike="noStrike" dirty="0">
                          <a:solidFill>
                            <a:srgbClr val="002060"/>
                          </a:solidFill>
                          <a:latin typeface="Arial" panose="020B0604020202020204" pitchFamily="34" charset="0"/>
                          <a:cs typeface="Arial" panose="020B0604020202020204" pitchFamily="34" charset="0"/>
                        </a:rPr>
                        <a:t> </a:t>
                      </a:r>
                    </a:p>
                  </a:txBody>
                  <a:tcPr marL="5701" marR="5701" marT="5701" marB="0" anchor="ctr"/>
                </a:tc>
              </a:tr>
              <a:tr h="266790">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Maryland </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100</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40.6</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22.7</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17.8</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4.4</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47.7</a:t>
                      </a: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42.5</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5.3</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7.3</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4.1</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3.1</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r>
              <a:tr h="266790">
                <a:tc>
                  <a:txBody>
                    <a:bodyPr/>
                    <a:lstStyle/>
                    <a:p>
                      <a:pPr algn="ctr" fontAlgn="b"/>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r>
              <a:tr h="266790">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Virginia</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100</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32.3</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19.3</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12.9</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4.2</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60.8</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56.8</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4.0</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2.7</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.2</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c>
                  <a:txBody>
                    <a:bodyPr/>
                    <a:lstStyle/>
                    <a:p>
                      <a:pPr algn="ctr" fontAlgn="b"/>
                      <a:r>
                        <a:rPr lang="en-US" sz="1000" b="0" i="0" u="none" strike="noStrike" dirty="0" smtClean="0">
                          <a:solidFill>
                            <a:srgbClr val="002060"/>
                          </a:solidFill>
                          <a:latin typeface="Arial" panose="020B0604020202020204" pitchFamily="34" charset="0"/>
                          <a:cs typeface="Arial" panose="020B0604020202020204" pitchFamily="34" charset="0"/>
                        </a:rPr>
                        <a:t>2.5</a:t>
                      </a:r>
                      <a:endParaRPr lang="en-US" sz="1000" b="0" i="0" u="none" strike="noStrike" dirty="0">
                        <a:solidFill>
                          <a:srgbClr val="002060"/>
                        </a:solidFill>
                        <a:latin typeface="Arial" panose="020B0604020202020204" pitchFamily="34" charset="0"/>
                        <a:cs typeface="Arial" panose="020B0604020202020204" pitchFamily="34" charset="0"/>
                      </a:endParaRPr>
                    </a:p>
                  </a:txBody>
                  <a:tcPr marL="5701" marR="5701" marT="5701" marB="0" anchor="ctr"/>
                </a:tc>
              </a:tr>
            </a:tbl>
          </a:graphicData>
        </a:graphic>
      </p:graphicFrame>
    </p:spTree>
    <p:extLst>
      <p:ext uri="{BB962C8B-B14F-4D97-AF65-F5344CB8AC3E}">
        <p14:creationId xmlns:p14="http://schemas.microsoft.com/office/powerpoint/2010/main" val="3543571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Economic Census Terms</a:t>
            </a:r>
            <a:endParaRPr lang="en-US" dirty="0"/>
          </a:p>
        </p:txBody>
      </p:sp>
      <p:sp>
        <p:nvSpPr>
          <p:cNvPr id="3" name="Content Placeholder 2"/>
          <p:cNvSpPr>
            <a:spLocks noGrp="1"/>
          </p:cNvSpPr>
          <p:nvPr>
            <p:ph idx="1"/>
          </p:nvPr>
        </p:nvSpPr>
        <p:spPr>
          <a:xfrm>
            <a:off x="457200" y="1417638"/>
            <a:ext cx="8409008" cy="4525963"/>
          </a:xfrm>
        </p:spPr>
        <p:txBody>
          <a:bodyPr/>
          <a:lstStyle/>
          <a:p>
            <a:r>
              <a:rPr lang="en-US" dirty="0" smtClean="0">
                <a:solidFill>
                  <a:srgbClr val="C00000"/>
                </a:solidFill>
              </a:rPr>
              <a:t>NAICS</a:t>
            </a:r>
            <a:r>
              <a:rPr lang="en-US" dirty="0" smtClean="0"/>
              <a:t> </a:t>
            </a:r>
            <a:r>
              <a:rPr lang="en-US" sz="2400" dirty="0" smtClean="0"/>
              <a:t>(North American Industry Classification System)</a:t>
            </a:r>
          </a:p>
          <a:p>
            <a:pPr lvl="1"/>
            <a:r>
              <a:rPr lang="en-US" dirty="0" smtClean="0"/>
              <a:t>Our primary data dimension</a:t>
            </a:r>
            <a:endParaRPr lang="en-US" i="1" dirty="0" smtClean="0">
              <a:solidFill>
                <a:srgbClr val="C00000"/>
              </a:solidFill>
            </a:endParaRPr>
          </a:p>
          <a:p>
            <a:r>
              <a:rPr lang="en-US" dirty="0" smtClean="0">
                <a:solidFill>
                  <a:srgbClr val="C00000"/>
                </a:solidFill>
              </a:rPr>
              <a:t>Establishments</a:t>
            </a:r>
            <a:r>
              <a:rPr lang="en-US" dirty="0" smtClean="0"/>
              <a:t> </a:t>
            </a:r>
            <a:r>
              <a:rPr lang="en-US" sz="2400" dirty="0" smtClean="0"/>
              <a:t>(vs. Companies, Firms, etc.) </a:t>
            </a:r>
          </a:p>
          <a:p>
            <a:pPr lvl="1"/>
            <a:r>
              <a:rPr lang="en-US" dirty="0" smtClean="0">
                <a:solidFill>
                  <a:srgbClr val="1C5696"/>
                </a:solidFill>
              </a:rPr>
              <a:t>Our collection/tabulation level</a:t>
            </a:r>
          </a:p>
          <a:p>
            <a:r>
              <a:rPr lang="en-US" dirty="0" smtClean="0">
                <a:solidFill>
                  <a:srgbClr val="C00000"/>
                </a:solidFill>
              </a:rPr>
              <a:t>Employers</a:t>
            </a:r>
            <a:r>
              <a:rPr lang="en-US" dirty="0" smtClean="0"/>
              <a:t> (vs. </a:t>
            </a:r>
            <a:r>
              <a:rPr lang="en-US" dirty="0" err="1" smtClean="0"/>
              <a:t>Nonemployers</a:t>
            </a:r>
            <a:r>
              <a:rPr lang="en-US" dirty="0" smtClean="0"/>
              <a:t>)</a:t>
            </a:r>
          </a:p>
          <a:p>
            <a:pPr lvl="1"/>
            <a:r>
              <a:rPr lang="en-US" dirty="0" smtClean="0"/>
              <a:t>EC only covers employer businesses</a:t>
            </a:r>
          </a:p>
          <a:p>
            <a:r>
              <a:rPr lang="en-US" dirty="0" smtClean="0"/>
              <a:t>U.S. Code </a:t>
            </a:r>
            <a:r>
              <a:rPr lang="en-US" dirty="0" smtClean="0">
                <a:solidFill>
                  <a:srgbClr val="C00000"/>
                </a:solidFill>
              </a:rPr>
              <a:t>Title 13 and 26</a:t>
            </a:r>
          </a:p>
          <a:p>
            <a:pPr lvl="1"/>
            <a:r>
              <a:rPr lang="en-US" dirty="0" smtClean="0"/>
              <a:t>Protects business privacy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8114" y="3429000"/>
            <a:ext cx="1578685" cy="1698585"/>
          </a:xfrm>
          <a:prstGeom prst="rect">
            <a:avLst/>
          </a:prstGeom>
        </p:spPr>
      </p:pic>
    </p:spTree>
    <p:extLst>
      <p:ext uri="{BB962C8B-B14F-4D97-AF65-F5344CB8AC3E}">
        <p14:creationId xmlns:p14="http://schemas.microsoft.com/office/powerpoint/2010/main" val="28200388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5519"/>
          </a:xfrm>
        </p:spPr>
        <p:txBody>
          <a:bodyPr>
            <a:normAutofit/>
          </a:bodyPr>
          <a:lstStyle/>
          <a:p>
            <a:pPr algn="l"/>
            <a:r>
              <a:rPr lang="en-US" dirty="0" smtClean="0">
                <a:solidFill>
                  <a:srgbClr val="1C5696"/>
                </a:solidFill>
                <a:latin typeface="+mn-lt"/>
              </a:rPr>
              <a:t>Governments as Employers</a:t>
            </a:r>
            <a:endParaRPr lang="en-US" dirty="0">
              <a:solidFill>
                <a:srgbClr val="1C5696"/>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0720628"/>
              </p:ext>
            </p:extLst>
          </p:nvPr>
        </p:nvGraphicFramePr>
        <p:xfrm>
          <a:off x="914400" y="1219200"/>
          <a:ext cx="7086600" cy="4520316"/>
        </p:xfrm>
        <a:graphic>
          <a:graphicData uri="http://schemas.openxmlformats.org/drawingml/2006/table">
            <a:tbl>
              <a:tblPr firstRow="1" bandRow="1">
                <a:tableStyleId>{5C22544A-7EE6-4342-B048-85BDC9FD1C3A}</a:tableStyleId>
              </a:tblPr>
              <a:tblGrid>
                <a:gridCol w="2717800"/>
                <a:gridCol w="2006600"/>
                <a:gridCol w="2362200"/>
              </a:tblGrid>
              <a:tr h="457200">
                <a:tc>
                  <a:txBody>
                    <a:bodyPr/>
                    <a:lstStyle/>
                    <a:p>
                      <a:endParaRPr lang="en-US" sz="1800" dirty="0"/>
                    </a:p>
                  </a:txBody>
                  <a:tcPr>
                    <a:noFill/>
                  </a:tcPr>
                </a:tc>
                <a:tc>
                  <a:txBody>
                    <a:bodyPr/>
                    <a:lstStyle/>
                    <a:p>
                      <a:pPr algn="r"/>
                      <a:r>
                        <a:rPr lang="en-US" sz="1800" dirty="0" smtClean="0"/>
                        <a:t>Fairfax County</a:t>
                      </a:r>
                      <a:endParaRPr lang="en-US" sz="1800" dirty="0"/>
                    </a:p>
                  </a:txBody>
                  <a:tcPr/>
                </a:tc>
                <a:tc>
                  <a:txBody>
                    <a:bodyPr/>
                    <a:lstStyle/>
                    <a:p>
                      <a:pPr algn="r"/>
                      <a:r>
                        <a:rPr lang="en-US" sz="1800" dirty="0" smtClean="0"/>
                        <a:t>Prince Georges County</a:t>
                      </a:r>
                      <a:endParaRPr lang="en-US" sz="1800" dirty="0"/>
                    </a:p>
                  </a:txBody>
                  <a:tcPr/>
                </a:tc>
              </a:tr>
              <a:tr h="677186">
                <a:tc>
                  <a:txBody>
                    <a:bodyPr/>
                    <a:lstStyle/>
                    <a:p>
                      <a:r>
                        <a:rPr lang="en-US" sz="1400" dirty="0" smtClean="0"/>
                        <a:t>Total </a:t>
                      </a:r>
                      <a:r>
                        <a:rPr lang="en-US" sz="1400" baseline="0" dirty="0" smtClean="0"/>
                        <a:t>Employees</a:t>
                      </a:r>
                      <a:endParaRPr lang="en-US" sz="1400" dirty="0"/>
                    </a:p>
                  </a:txBody>
                  <a:tcPr/>
                </a:tc>
                <a:tc>
                  <a:txBody>
                    <a:bodyPr/>
                    <a:lstStyle/>
                    <a:p>
                      <a:pPr algn="r"/>
                      <a:r>
                        <a:rPr lang="en-US" sz="1400" dirty="0" smtClean="0"/>
                        <a:t>49,681</a:t>
                      </a:r>
                      <a:endParaRPr lang="en-US" sz="1400" dirty="0"/>
                    </a:p>
                  </a:txBody>
                  <a:tcPr/>
                </a:tc>
                <a:tc>
                  <a:txBody>
                    <a:bodyPr/>
                    <a:lstStyle/>
                    <a:p>
                      <a:pPr algn="r"/>
                      <a:r>
                        <a:rPr lang="en-US" sz="1400" dirty="0" smtClean="0"/>
                        <a:t>29,936</a:t>
                      </a:r>
                      <a:endParaRPr lang="en-US" sz="1400" dirty="0"/>
                    </a:p>
                  </a:txBody>
                  <a:tcPr/>
                </a:tc>
              </a:tr>
              <a:tr h="677186">
                <a:tc>
                  <a:txBody>
                    <a:bodyPr/>
                    <a:lstStyle/>
                    <a:p>
                      <a:r>
                        <a:rPr lang="en-US" sz="1400" dirty="0" smtClean="0"/>
                        <a:t>     Elementary and    </a:t>
                      </a:r>
                    </a:p>
                    <a:p>
                      <a:r>
                        <a:rPr lang="en-US" sz="1400" dirty="0" smtClean="0"/>
                        <a:t>     Secondary School Employees</a:t>
                      </a:r>
                      <a:endParaRPr lang="en-US" sz="1400" dirty="0"/>
                    </a:p>
                  </a:txBody>
                  <a:tcPr/>
                </a:tc>
                <a:tc>
                  <a:txBody>
                    <a:bodyPr/>
                    <a:lstStyle/>
                    <a:p>
                      <a:pPr algn="r"/>
                      <a:r>
                        <a:rPr lang="en-US" sz="1400" dirty="0" smtClean="0"/>
                        <a:t>34,250</a:t>
                      </a:r>
                      <a:endParaRPr lang="en-US" sz="1400"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t>20,441</a:t>
                      </a:r>
                    </a:p>
                    <a:p>
                      <a:pPr algn="r"/>
                      <a:endParaRPr lang="en-US" sz="1400" dirty="0"/>
                    </a:p>
                  </a:txBody>
                  <a:tcPr/>
                </a:tc>
              </a:tr>
              <a:tr h="677186">
                <a:tc>
                  <a:txBody>
                    <a:bodyPr/>
                    <a:lstStyle/>
                    <a:p>
                      <a:r>
                        <a:rPr lang="en-US" sz="1400" dirty="0" smtClean="0"/>
                        <a:t>     Police Officers </a:t>
                      </a:r>
                      <a:endParaRPr lang="en-US" sz="1400" dirty="0"/>
                    </a:p>
                  </a:txBody>
                  <a:tcPr/>
                </a:tc>
                <a:tc>
                  <a:txBody>
                    <a:bodyPr/>
                    <a:lstStyle/>
                    <a:p>
                      <a:pPr algn="r"/>
                      <a:r>
                        <a:rPr lang="en-US" sz="1400" dirty="0" smtClean="0"/>
                        <a:t>1356</a:t>
                      </a:r>
                      <a:endParaRPr lang="en-US" sz="1400" dirty="0"/>
                    </a:p>
                  </a:txBody>
                  <a:tcPr/>
                </a:tc>
                <a:tc>
                  <a:txBody>
                    <a:bodyPr/>
                    <a:lstStyle/>
                    <a:p>
                      <a:pPr algn="r"/>
                      <a:r>
                        <a:rPr lang="en-US" sz="1400" dirty="0" smtClean="0"/>
                        <a:t>1617</a:t>
                      </a:r>
                      <a:endParaRPr lang="en-US" sz="1400" dirty="0"/>
                    </a:p>
                  </a:txBody>
                  <a:tcPr/>
                </a:tc>
              </a:tr>
              <a:tr h="677186">
                <a:tc>
                  <a:txBody>
                    <a:bodyPr/>
                    <a:lstStyle/>
                    <a:p>
                      <a:r>
                        <a:rPr lang="en-US" sz="1400" dirty="0" smtClean="0"/>
                        <a:t>Total</a:t>
                      </a:r>
                      <a:r>
                        <a:rPr lang="en-US" sz="1400" baseline="0" dirty="0" smtClean="0"/>
                        <a:t> Payroll</a:t>
                      </a:r>
                      <a:endParaRPr lang="en-US" sz="1400" dirty="0"/>
                    </a:p>
                  </a:txBody>
                  <a:tcPr/>
                </a:tc>
                <a:tc>
                  <a:txBody>
                    <a:bodyPr/>
                    <a:lstStyle/>
                    <a:p>
                      <a:pPr algn="r"/>
                      <a:r>
                        <a:rPr lang="en-US" sz="1400" dirty="0" smtClean="0"/>
                        <a:t>$205,559,497</a:t>
                      </a:r>
                      <a:endParaRPr lang="en-US" sz="1400" dirty="0"/>
                    </a:p>
                  </a:txBody>
                  <a:tcPr/>
                </a:tc>
                <a:tc>
                  <a:txBody>
                    <a:bodyPr/>
                    <a:lstStyle/>
                    <a:p>
                      <a:pPr algn="r"/>
                      <a:r>
                        <a:rPr lang="en-US" sz="1400" dirty="0" smtClean="0"/>
                        <a:t>$134,026,844</a:t>
                      </a:r>
                      <a:endParaRPr lang="en-US" sz="1400" dirty="0"/>
                    </a:p>
                  </a:txBody>
                  <a:tcPr/>
                </a:tc>
              </a:tr>
              <a:tr h="677186">
                <a:tc>
                  <a:txBody>
                    <a:bodyPr/>
                    <a:lstStyle/>
                    <a:p>
                      <a:r>
                        <a:rPr lang="en-US" sz="1400" dirty="0" smtClean="0"/>
                        <a:t>     Elementary and    </a:t>
                      </a:r>
                    </a:p>
                    <a:p>
                      <a:r>
                        <a:rPr lang="en-US" sz="1400" dirty="0" smtClean="0"/>
                        <a:t>     Secondary School Payroll</a:t>
                      </a:r>
                      <a:endParaRPr lang="en-US" sz="1400" dirty="0"/>
                    </a:p>
                  </a:txBody>
                  <a:tcPr/>
                </a:tc>
                <a:tc>
                  <a:txBody>
                    <a:bodyPr/>
                    <a:lstStyle/>
                    <a:p>
                      <a:pPr algn="r"/>
                      <a:r>
                        <a:rPr lang="en-US" sz="1400" dirty="0" smtClean="0"/>
                        <a:t>$129,649,536</a:t>
                      </a:r>
                      <a:endParaRPr lang="en-US" sz="1400" dirty="0"/>
                    </a:p>
                  </a:txBody>
                  <a:tcPr/>
                </a:tc>
                <a:tc>
                  <a:txBody>
                    <a:bodyPr/>
                    <a:lstStyle/>
                    <a:p>
                      <a:pPr algn="r"/>
                      <a:r>
                        <a:rPr lang="en-US" sz="1400" dirty="0" smtClean="0"/>
                        <a:t>$88,468,711</a:t>
                      </a:r>
                      <a:endParaRPr lang="en-US" sz="1400" dirty="0"/>
                    </a:p>
                  </a:txBody>
                  <a:tcPr/>
                </a:tc>
              </a:tr>
              <a:tr h="677186">
                <a:tc>
                  <a:txBody>
                    <a:bodyPr/>
                    <a:lstStyle/>
                    <a:p>
                      <a:r>
                        <a:rPr lang="en-US" sz="1400" dirty="0" smtClean="0"/>
                        <a:t>     Police Officers Payroll</a:t>
                      </a:r>
                      <a:endParaRPr lang="en-US" sz="1400" dirty="0"/>
                    </a:p>
                  </a:txBody>
                  <a:tcPr/>
                </a:tc>
                <a:tc>
                  <a:txBody>
                    <a:bodyPr/>
                    <a:lstStyle/>
                    <a:p>
                      <a:pPr algn="r"/>
                      <a:r>
                        <a:rPr lang="en-US" sz="1400" dirty="0" smtClean="0"/>
                        <a:t>$10,146,636</a:t>
                      </a:r>
                      <a:endParaRPr lang="en-US" sz="1400" dirty="0"/>
                    </a:p>
                  </a:txBody>
                  <a:tcPr/>
                </a:tc>
                <a:tc>
                  <a:txBody>
                    <a:bodyPr/>
                    <a:lstStyle/>
                    <a:p>
                      <a:pPr algn="r"/>
                      <a:r>
                        <a:rPr lang="en-US" sz="1400" dirty="0" smtClean="0"/>
                        <a:t>$10,007,933</a:t>
                      </a:r>
                      <a:endParaRPr lang="en-US" sz="1400" dirty="0"/>
                    </a:p>
                  </a:txBody>
                  <a:tcPr/>
                </a:tc>
              </a:tr>
            </a:tbl>
          </a:graphicData>
        </a:graphic>
      </p:graphicFrame>
    </p:spTree>
    <p:extLst>
      <p:ext uri="{BB962C8B-B14F-4D97-AF65-F5344CB8AC3E}">
        <p14:creationId xmlns:p14="http://schemas.microsoft.com/office/powerpoint/2010/main" val="79420976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Economic Data Tools</a:t>
            </a:r>
            <a:endParaRPr lang="en-US" dirty="0"/>
          </a:p>
        </p:txBody>
      </p:sp>
      <p:sp>
        <p:nvSpPr>
          <p:cNvPr id="3" name="Content Placeholder 2"/>
          <p:cNvSpPr>
            <a:spLocks noGrp="1"/>
          </p:cNvSpPr>
          <p:nvPr>
            <p:ph idx="1"/>
          </p:nvPr>
        </p:nvSpPr>
        <p:spPr>
          <a:xfrm>
            <a:off x="457200" y="1417638"/>
            <a:ext cx="8229600" cy="4525963"/>
          </a:xfrm>
        </p:spPr>
        <p:txBody>
          <a:bodyPr>
            <a:normAutofit/>
          </a:bodyPr>
          <a:lstStyle/>
          <a:p>
            <a:r>
              <a:rPr lang="en-US" i="1" dirty="0" err="1" smtClean="0">
                <a:solidFill>
                  <a:srgbClr val="C00000"/>
                </a:solidFill>
              </a:rPr>
              <a:t>QuickFacts</a:t>
            </a:r>
            <a:endParaRPr lang="en-US" i="1" dirty="0" smtClean="0">
              <a:solidFill>
                <a:srgbClr val="C00000"/>
              </a:solidFill>
            </a:endParaRPr>
          </a:p>
          <a:p>
            <a:pPr lvl="1"/>
            <a:r>
              <a:rPr lang="en-US" dirty="0" smtClean="0"/>
              <a:t>Data from CBP, </a:t>
            </a:r>
            <a:r>
              <a:rPr lang="en-US" dirty="0" err="1" smtClean="0"/>
              <a:t>Nonemployers</a:t>
            </a:r>
            <a:r>
              <a:rPr lang="en-US" dirty="0" smtClean="0"/>
              <a:t>, SBO, EC, &amp; Building Permits (and more coming soon)</a:t>
            </a:r>
          </a:p>
          <a:p>
            <a:r>
              <a:rPr lang="en-US" i="1" dirty="0" smtClean="0">
                <a:solidFill>
                  <a:srgbClr val="C00000"/>
                </a:solidFill>
              </a:rPr>
              <a:t>Interactive Map</a:t>
            </a:r>
          </a:p>
          <a:p>
            <a:pPr lvl="1"/>
            <a:r>
              <a:rPr lang="en-US" dirty="0" smtClean="0"/>
              <a:t>Data from CBP and Pop Estimates</a:t>
            </a:r>
          </a:p>
          <a:p>
            <a:r>
              <a:rPr lang="en-US" i="1" dirty="0" smtClean="0">
                <a:solidFill>
                  <a:srgbClr val="C00000"/>
                </a:solidFill>
              </a:rPr>
              <a:t>America’s Economy </a:t>
            </a:r>
            <a:r>
              <a:rPr lang="en-US" dirty="0" smtClean="0"/>
              <a:t>Mobile App</a:t>
            </a:r>
          </a:p>
          <a:p>
            <a:pPr lvl="1"/>
            <a:r>
              <a:rPr lang="en-US" dirty="0" smtClean="0"/>
              <a:t>Data from the Economic Indicators</a:t>
            </a:r>
          </a:p>
          <a:p>
            <a:r>
              <a:rPr lang="en-US" i="1" dirty="0" smtClean="0">
                <a:solidFill>
                  <a:srgbClr val="C00000"/>
                </a:solidFill>
              </a:rPr>
              <a:t>Business Development Tool… </a:t>
            </a:r>
            <a:r>
              <a:rPr lang="en-US" dirty="0" smtClean="0">
                <a:solidFill>
                  <a:srgbClr val="1C5696"/>
                </a:solidFill>
              </a:rPr>
              <a:t>c</a:t>
            </a:r>
            <a:r>
              <a:rPr lang="en-US" dirty="0" smtClean="0"/>
              <a:t>oming soon…</a:t>
            </a:r>
          </a:p>
        </p:txBody>
      </p:sp>
      <p:sp>
        <p:nvSpPr>
          <p:cNvPr id="4" name="Slide Number Placeholder 3"/>
          <p:cNvSpPr>
            <a:spLocks noGrp="1"/>
          </p:cNvSpPr>
          <p:nvPr>
            <p:ph type="sldNum" sz="quarter" idx="12"/>
          </p:nvPr>
        </p:nvSpPr>
        <p:spPr/>
        <p:txBody>
          <a:bodyPr/>
          <a:lstStyle/>
          <a:p>
            <a:fld id="{5212C905-FF40-4437-BDDD-7BDE312C732D}" type="slidenum">
              <a:rPr lang="en-US" smtClean="0"/>
              <a:t>41</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259" y="2532679"/>
            <a:ext cx="1834829" cy="26104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29661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6B5B77-4519-43AE-B0BC-D3C0E1CB2607}" type="slidenum">
              <a:rPr lang="en-US" smtClean="0"/>
              <a:pPr/>
              <a:t>42</a:t>
            </a:fld>
            <a:endParaRPr lang="en-US"/>
          </a:p>
        </p:txBody>
      </p:sp>
      <p:sp>
        <p:nvSpPr>
          <p:cNvPr id="2" name="Title 1"/>
          <p:cNvSpPr>
            <a:spLocks noGrp="1"/>
          </p:cNvSpPr>
          <p:nvPr>
            <p:ph type="title" idx="4294967295"/>
          </p:nvPr>
        </p:nvSpPr>
        <p:spPr>
          <a:xfrm>
            <a:off x="0" y="274638"/>
            <a:ext cx="8229600" cy="1143000"/>
          </a:xfrm>
        </p:spPr>
        <p:txBody>
          <a:bodyPr/>
          <a:lstStyle/>
          <a:p>
            <a:r>
              <a:rPr lang="en-US" dirty="0" smtClean="0">
                <a:solidFill>
                  <a:srgbClr val="1C5696"/>
                </a:solidFill>
              </a:rPr>
              <a:t>Summary</a:t>
            </a:r>
            <a:endParaRPr lang="en-US" dirty="0">
              <a:solidFill>
                <a:srgbClr val="1C5696"/>
              </a:solidFill>
            </a:endParaRPr>
          </a:p>
        </p:txBody>
      </p:sp>
      <p:sp>
        <p:nvSpPr>
          <p:cNvPr id="3" name="Content Placeholder 2"/>
          <p:cNvSpPr>
            <a:spLocks noGrp="1"/>
          </p:cNvSpPr>
          <p:nvPr>
            <p:ph idx="4294967295"/>
          </p:nvPr>
        </p:nvSpPr>
        <p:spPr>
          <a:xfrm>
            <a:off x="633413" y="1417638"/>
            <a:ext cx="7891155" cy="4421187"/>
          </a:xfrm>
        </p:spPr>
        <p:txBody>
          <a:bodyPr>
            <a:normAutofit/>
          </a:bodyPr>
          <a:lstStyle/>
          <a:p>
            <a:pPr>
              <a:spcAft>
                <a:spcPts val="1200"/>
              </a:spcAft>
            </a:pPr>
            <a:r>
              <a:rPr lang="en-US" dirty="0">
                <a:solidFill>
                  <a:srgbClr val="1C5696"/>
                </a:solidFill>
              </a:rPr>
              <a:t>Our </a:t>
            </a:r>
            <a:r>
              <a:rPr lang="en-US" dirty="0" smtClean="0">
                <a:solidFill>
                  <a:srgbClr val="1C5696"/>
                </a:solidFill>
              </a:rPr>
              <a:t>new </a:t>
            </a:r>
            <a:r>
              <a:rPr lang="en-US" dirty="0">
                <a:solidFill>
                  <a:srgbClr val="C00000"/>
                </a:solidFill>
              </a:rPr>
              <a:t>business.census.gov </a:t>
            </a:r>
            <a:r>
              <a:rPr lang="en-US" dirty="0" smtClean="0">
                <a:solidFill>
                  <a:srgbClr val="1C5696"/>
                </a:solidFill>
              </a:rPr>
              <a:t>site has a lot of useful materials for you and your users</a:t>
            </a:r>
            <a:endParaRPr lang="en-US" dirty="0">
              <a:solidFill>
                <a:srgbClr val="1C5696"/>
              </a:solidFill>
            </a:endParaRPr>
          </a:p>
          <a:p>
            <a:pPr lvl="1">
              <a:spcAft>
                <a:spcPts val="1200"/>
              </a:spcAft>
            </a:pPr>
            <a:r>
              <a:rPr lang="en-US" dirty="0" smtClean="0">
                <a:solidFill>
                  <a:srgbClr val="1C5696"/>
                </a:solidFill>
              </a:rPr>
              <a:t>Just a sip of data has been </a:t>
            </a:r>
            <a:r>
              <a:rPr lang="en-US" dirty="0" smtClean="0">
                <a:solidFill>
                  <a:srgbClr val="C00000"/>
                </a:solidFill>
              </a:rPr>
              <a:t>released so </a:t>
            </a:r>
            <a:r>
              <a:rPr lang="en-US" dirty="0">
                <a:solidFill>
                  <a:srgbClr val="C00000"/>
                </a:solidFill>
              </a:rPr>
              <a:t>f</a:t>
            </a:r>
            <a:r>
              <a:rPr lang="en-US" dirty="0" smtClean="0">
                <a:solidFill>
                  <a:srgbClr val="C00000"/>
                </a:solidFill>
              </a:rPr>
              <a:t>ar</a:t>
            </a:r>
          </a:p>
          <a:p>
            <a:pPr lvl="1">
              <a:spcAft>
                <a:spcPts val="1200"/>
              </a:spcAft>
            </a:pPr>
            <a:r>
              <a:rPr lang="en-US" dirty="0" smtClean="0">
                <a:solidFill>
                  <a:srgbClr val="1C5696"/>
                </a:solidFill>
              </a:rPr>
              <a:t>Lots more </a:t>
            </a:r>
            <a:r>
              <a:rPr lang="en-US" dirty="0" smtClean="0">
                <a:solidFill>
                  <a:srgbClr val="C00000"/>
                </a:solidFill>
              </a:rPr>
              <a:t>coming</a:t>
            </a:r>
            <a:r>
              <a:rPr lang="en-US" dirty="0" smtClean="0">
                <a:solidFill>
                  <a:srgbClr val="1C5696"/>
                </a:solidFill>
              </a:rPr>
              <a:t> </a:t>
            </a:r>
          </a:p>
          <a:p>
            <a:pPr>
              <a:spcAft>
                <a:spcPts val="1200"/>
              </a:spcAft>
            </a:pPr>
            <a:r>
              <a:rPr lang="en-US" dirty="0" smtClean="0">
                <a:solidFill>
                  <a:srgbClr val="1C5696"/>
                </a:solidFill>
              </a:rPr>
              <a:t>Stay tuned for other</a:t>
            </a:r>
            <a:r>
              <a:rPr lang="en-US" dirty="0" smtClean="0">
                <a:solidFill>
                  <a:srgbClr val="C00000"/>
                </a:solidFill>
              </a:rPr>
              <a:t> </a:t>
            </a:r>
            <a:r>
              <a:rPr lang="en-US" dirty="0">
                <a:solidFill>
                  <a:srgbClr val="C00000"/>
                </a:solidFill>
              </a:rPr>
              <a:t>n</a:t>
            </a:r>
            <a:r>
              <a:rPr lang="en-US" dirty="0" smtClean="0">
                <a:solidFill>
                  <a:srgbClr val="C00000"/>
                </a:solidFill>
              </a:rPr>
              <a:t>ew offerings</a:t>
            </a:r>
          </a:p>
          <a:p>
            <a:pPr>
              <a:spcAft>
                <a:spcPts val="1200"/>
              </a:spcAft>
            </a:pPr>
            <a:r>
              <a:rPr lang="en-US" dirty="0" smtClean="0">
                <a:solidFill>
                  <a:srgbClr val="1C5696"/>
                </a:solidFill>
              </a:rPr>
              <a:t>Visit</a:t>
            </a:r>
            <a:r>
              <a:rPr lang="en-US" dirty="0" smtClean="0">
                <a:solidFill>
                  <a:srgbClr val="C00000"/>
                </a:solidFill>
              </a:rPr>
              <a:t> business.census.gov </a:t>
            </a:r>
            <a:r>
              <a:rPr lang="en-US" dirty="0" smtClean="0">
                <a:solidFill>
                  <a:srgbClr val="1C5696"/>
                </a:solidFill>
              </a:rPr>
              <a:t>and promote use of Census</a:t>
            </a:r>
            <a:r>
              <a:rPr lang="en-US" dirty="0" smtClean="0">
                <a:solidFill>
                  <a:srgbClr val="C00000"/>
                </a:solidFill>
              </a:rPr>
              <a:t> demo &amp; econ </a:t>
            </a:r>
            <a:r>
              <a:rPr lang="en-US" dirty="0" smtClean="0">
                <a:solidFill>
                  <a:srgbClr val="1C5696"/>
                </a:solidFill>
              </a:rPr>
              <a:t>data</a:t>
            </a:r>
          </a:p>
        </p:txBody>
      </p:sp>
    </p:spTree>
    <p:extLst>
      <p:ext uri="{BB962C8B-B14F-4D97-AF65-F5344CB8AC3E}">
        <p14:creationId xmlns:p14="http://schemas.microsoft.com/office/powerpoint/2010/main" val="9081495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75504" y="568325"/>
            <a:ext cx="7454096" cy="1143000"/>
          </a:xfrm>
        </p:spPr>
        <p:txBody>
          <a:bodyPr/>
          <a:lstStyle/>
          <a:p>
            <a:r>
              <a:rPr lang="en-US" dirty="0" smtClean="0">
                <a:solidFill>
                  <a:srgbClr val="1C5696"/>
                </a:solidFill>
              </a:rPr>
              <a:t>Questions</a:t>
            </a:r>
            <a:endParaRPr lang="en-US" dirty="0"/>
          </a:p>
        </p:txBody>
      </p:sp>
      <p:pic>
        <p:nvPicPr>
          <p:cNvPr id="1026" name="Picture 2" descr="C:\Documents and Settings\HP_Owner\Local Settings\Temporary Internet Files\Content.IE5\N5PYHM7O\MC90044142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428" y="1600428"/>
            <a:ext cx="3657143" cy="365714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5212C905-FF40-4437-BDDD-7BDE312C732D}" type="slidenum">
              <a:rPr lang="en-US" smtClean="0"/>
              <a:t>43</a:t>
            </a:fld>
            <a:endParaRPr lang="en-US"/>
          </a:p>
        </p:txBody>
      </p:sp>
    </p:spTree>
    <p:extLst>
      <p:ext uri="{BB962C8B-B14F-4D97-AF65-F5344CB8AC3E}">
        <p14:creationId xmlns:p14="http://schemas.microsoft.com/office/powerpoint/2010/main" val="37938767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27703" y="636609"/>
            <a:ext cx="8229600" cy="4977114"/>
          </a:xfrm>
        </p:spPr>
        <p:txBody>
          <a:bodyPr>
            <a:normAutofit/>
          </a:bodyPr>
          <a:lstStyle/>
          <a:p>
            <a:r>
              <a:rPr lang="en-US" sz="4800" b="0" dirty="0" smtClean="0">
                <a:solidFill>
                  <a:srgbClr val="1C5696"/>
                </a:solidFill>
              </a:rPr>
              <a:t>Mahalo!</a:t>
            </a:r>
            <a:br>
              <a:rPr lang="en-US" sz="4800" b="0" dirty="0" smtClean="0">
                <a:solidFill>
                  <a:srgbClr val="1C5696"/>
                </a:solidFill>
              </a:rPr>
            </a:br>
            <a:r>
              <a:rPr lang="en-US" sz="4800" b="0" dirty="0">
                <a:solidFill>
                  <a:srgbClr val="1C5696"/>
                </a:solidFill>
              </a:rPr>
              <a:t/>
            </a:r>
            <a:br>
              <a:rPr lang="en-US" sz="4800" b="0" dirty="0">
                <a:solidFill>
                  <a:srgbClr val="1C5696"/>
                </a:solidFill>
              </a:rPr>
            </a:br>
            <a:r>
              <a:rPr lang="en-US" sz="2800" b="0" dirty="0" smtClean="0">
                <a:solidFill>
                  <a:srgbClr val="1C5696"/>
                </a:solidFill>
              </a:rPr>
              <a:t>Contact me at:</a:t>
            </a:r>
            <a:br>
              <a:rPr lang="en-US" sz="2800" b="0" dirty="0" smtClean="0">
                <a:solidFill>
                  <a:srgbClr val="1C5696"/>
                </a:solidFill>
              </a:rPr>
            </a:br>
            <a:r>
              <a:rPr lang="en-US" sz="2800" b="0" dirty="0" smtClean="0">
                <a:solidFill>
                  <a:srgbClr val="1C5696"/>
                </a:solidFill>
                <a:hlinkClick r:id="rId3"/>
              </a:rPr>
              <a:t>andrew.w.hait@census.gov</a:t>
            </a:r>
            <a:r>
              <a:rPr lang="en-US" sz="2800" b="0" dirty="0" smtClean="0">
                <a:solidFill>
                  <a:srgbClr val="1C5696"/>
                </a:solidFill>
              </a:rPr>
              <a:t/>
            </a:r>
            <a:br>
              <a:rPr lang="en-US" sz="2800" b="0" dirty="0" smtClean="0">
                <a:solidFill>
                  <a:srgbClr val="1C5696"/>
                </a:solidFill>
              </a:rPr>
            </a:br>
            <a:r>
              <a:rPr lang="en-US" sz="2800" b="0" dirty="0" smtClean="0">
                <a:solidFill>
                  <a:srgbClr val="1C5696"/>
                </a:solidFill>
              </a:rPr>
              <a:t>(301)763-6747 </a:t>
            </a:r>
            <a:endParaRPr lang="en-US" sz="2800" b="0" dirty="0"/>
          </a:p>
        </p:txBody>
      </p:sp>
      <p:sp>
        <p:nvSpPr>
          <p:cNvPr id="3" name="Slide Number Placeholder 2"/>
          <p:cNvSpPr>
            <a:spLocks noGrp="1"/>
          </p:cNvSpPr>
          <p:nvPr>
            <p:ph type="sldNum" sz="quarter" idx="12"/>
          </p:nvPr>
        </p:nvSpPr>
        <p:spPr/>
        <p:txBody>
          <a:bodyPr/>
          <a:lstStyle/>
          <a:p>
            <a:fld id="{5212C905-FF40-4437-BDDD-7BDE312C732D}" type="slidenum">
              <a:rPr lang="en-US" smtClean="0"/>
              <a:t>44</a:t>
            </a:fld>
            <a:endParaRPr lang="en-US"/>
          </a:p>
        </p:txBody>
      </p:sp>
    </p:spTree>
    <p:extLst>
      <p:ext uri="{BB962C8B-B14F-4D97-AF65-F5344CB8AC3E}">
        <p14:creationId xmlns:p14="http://schemas.microsoft.com/office/powerpoint/2010/main" val="650290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6B5B77-4519-43AE-B0BC-D3C0E1CB2607}" type="slidenum">
              <a:rPr lang="en-US" smtClean="0"/>
              <a:pPr/>
              <a:t>5</a:t>
            </a:fld>
            <a:endParaRPr lang="en-US" dirty="0"/>
          </a:p>
        </p:txBody>
      </p:sp>
      <p:sp>
        <p:nvSpPr>
          <p:cNvPr id="2" name="Title 1"/>
          <p:cNvSpPr>
            <a:spLocks noGrp="1"/>
          </p:cNvSpPr>
          <p:nvPr>
            <p:ph type="title" idx="4294967295"/>
          </p:nvPr>
        </p:nvSpPr>
        <p:spPr>
          <a:xfrm>
            <a:off x="0" y="147484"/>
            <a:ext cx="8981768" cy="847939"/>
          </a:xfrm>
        </p:spPr>
        <p:txBody>
          <a:bodyPr>
            <a:noAutofit/>
          </a:bodyPr>
          <a:lstStyle/>
          <a:p>
            <a:r>
              <a:rPr lang="en-US" dirty="0" err="1" smtClean="0">
                <a:solidFill>
                  <a:srgbClr val="1C5696"/>
                </a:solidFill>
              </a:rPr>
              <a:t>Business.Census.Gov</a:t>
            </a:r>
            <a:endParaRPr lang="en-US" dirty="0">
              <a:solidFill>
                <a:srgbClr val="1C5696"/>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032" y="995423"/>
            <a:ext cx="7346022" cy="42295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7955" y="2482093"/>
            <a:ext cx="5162122" cy="35402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84207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6B5B77-4519-43AE-B0BC-D3C0E1CB2607}" type="slidenum">
              <a:rPr lang="en-US" smtClean="0"/>
              <a:pPr/>
              <a:t>6</a:t>
            </a:fld>
            <a:endParaRPr lang="en-US" dirty="0"/>
          </a:p>
        </p:txBody>
      </p:sp>
      <p:sp>
        <p:nvSpPr>
          <p:cNvPr id="2" name="Title 1"/>
          <p:cNvSpPr>
            <a:spLocks noGrp="1"/>
          </p:cNvSpPr>
          <p:nvPr>
            <p:ph type="title" idx="4294967295"/>
          </p:nvPr>
        </p:nvSpPr>
        <p:spPr>
          <a:xfrm>
            <a:off x="0" y="261784"/>
            <a:ext cx="8981768" cy="561176"/>
          </a:xfrm>
        </p:spPr>
        <p:txBody>
          <a:bodyPr>
            <a:noAutofit/>
          </a:bodyPr>
          <a:lstStyle/>
          <a:p>
            <a:r>
              <a:rPr lang="en-US" dirty="0" smtClean="0">
                <a:solidFill>
                  <a:srgbClr val="C00000"/>
                </a:solidFill>
              </a:rPr>
              <a:t>Main</a:t>
            </a:r>
            <a:r>
              <a:rPr lang="en-US" dirty="0" smtClean="0">
                <a:solidFill>
                  <a:srgbClr val="1C5696"/>
                </a:solidFill>
              </a:rPr>
              <a:t> Page</a:t>
            </a:r>
            <a:endParaRPr lang="en-US" dirty="0">
              <a:solidFill>
                <a:srgbClr val="1C5696"/>
              </a:solidFill>
            </a:endParaRPr>
          </a:p>
        </p:txBody>
      </p:sp>
      <p:sp>
        <p:nvSpPr>
          <p:cNvPr id="3" name="Content Placeholder 2"/>
          <p:cNvSpPr>
            <a:spLocks noGrp="1"/>
          </p:cNvSpPr>
          <p:nvPr>
            <p:ph idx="4294967295"/>
          </p:nvPr>
        </p:nvSpPr>
        <p:spPr>
          <a:xfrm>
            <a:off x="294967" y="1375492"/>
            <a:ext cx="2507227" cy="4005263"/>
          </a:xfrm>
        </p:spPr>
        <p:txBody>
          <a:bodyPr>
            <a:normAutofit/>
          </a:bodyPr>
          <a:lstStyle/>
          <a:p>
            <a:pPr>
              <a:lnSpc>
                <a:spcPct val="90000"/>
              </a:lnSpc>
            </a:pPr>
            <a:endParaRPr lang="en-US" sz="2600" dirty="0" smtClean="0"/>
          </a:p>
          <a:p>
            <a:pPr>
              <a:lnSpc>
                <a:spcPct val="90000"/>
              </a:lnSpc>
            </a:pPr>
            <a:endParaRPr lang="en-US" sz="26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659" y="916516"/>
            <a:ext cx="7572054" cy="52863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25119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C6B5B77-4519-43AE-B0BC-D3C0E1CB2607}" type="slidenum">
              <a:rPr lang="en-US" smtClean="0"/>
              <a:pPr/>
              <a:t>7</a:t>
            </a:fld>
            <a:endParaRPr lang="en-US" dirty="0"/>
          </a:p>
        </p:txBody>
      </p:sp>
      <p:sp>
        <p:nvSpPr>
          <p:cNvPr id="2" name="Title 1"/>
          <p:cNvSpPr>
            <a:spLocks noGrp="1"/>
          </p:cNvSpPr>
          <p:nvPr>
            <p:ph type="title" idx="4294967295"/>
          </p:nvPr>
        </p:nvSpPr>
        <p:spPr>
          <a:xfrm>
            <a:off x="369870" y="822288"/>
            <a:ext cx="3339101" cy="1242818"/>
          </a:xfrm>
        </p:spPr>
        <p:txBody>
          <a:bodyPr>
            <a:noAutofit/>
          </a:bodyPr>
          <a:lstStyle/>
          <a:p>
            <a:r>
              <a:rPr lang="en-US" dirty="0" smtClean="0">
                <a:solidFill>
                  <a:srgbClr val="1C5696"/>
                </a:solidFill>
              </a:rPr>
              <a:t>Release</a:t>
            </a:r>
            <a:r>
              <a:rPr lang="en-US" dirty="0" smtClean="0">
                <a:solidFill>
                  <a:srgbClr val="C00000"/>
                </a:solidFill>
              </a:rPr>
              <a:t> </a:t>
            </a:r>
            <a:r>
              <a:rPr lang="en-US" dirty="0" smtClean="0">
                <a:solidFill>
                  <a:srgbClr val="1C5696"/>
                </a:solidFill>
              </a:rPr>
              <a:t>Schedule</a:t>
            </a:r>
            <a:endParaRPr lang="en-US" dirty="0">
              <a:solidFill>
                <a:srgbClr val="1C5696"/>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0146" y="321216"/>
            <a:ext cx="4929192" cy="519569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77" y="2919064"/>
            <a:ext cx="4245526" cy="319406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233829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909"/>
            <a:ext cx="8229600" cy="816537"/>
          </a:xfrm>
        </p:spPr>
        <p:txBody>
          <a:bodyPr/>
          <a:lstStyle/>
          <a:p>
            <a:r>
              <a:rPr lang="en-US" dirty="0" smtClean="0"/>
              <a:t>Advance Report</a:t>
            </a:r>
            <a:endParaRPr lang="en-US" dirty="0"/>
          </a:p>
        </p:txBody>
      </p:sp>
      <p:sp>
        <p:nvSpPr>
          <p:cNvPr id="3" name="Content Placeholder 2"/>
          <p:cNvSpPr>
            <a:spLocks noGrp="1"/>
          </p:cNvSpPr>
          <p:nvPr>
            <p:ph idx="1"/>
          </p:nvPr>
        </p:nvSpPr>
        <p:spPr>
          <a:xfrm>
            <a:off x="202557" y="1090914"/>
            <a:ext cx="8229600" cy="1189298"/>
          </a:xfrm>
        </p:spPr>
        <p:txBody>
          <a:bodyPr/>
          <a:lstStyle/>
          <a:p>
            <a:r>
              <a:rPr lang="en-US" dirty="0">
                <a:solidFill>
                  <a:srgbClr val="C00000"/>
                </a:solidFill>
              </a:rPr>
              <a:t>National-level</a:t>
            </a:r>
            <a:r>
              <a:rPr lang="en-US" dirty="0"/>
              <a:t> data at </a:t>
            </a:r>
            <a:r>
              <a:rPr lang="en-US" dirty="0">
                <a:solidFill>
                  <a:srgbClr val="C00000"/>
                </a:solidFill>
              </a:rPr>
              <a:t>2- and 3-digit NAICS</a:t>
            </a:r>
            <a:endParaRPr lang="en-US" dirty="0"/>
          </a:p>
          <a:p>
            <a:r>
              <a:rPr lang="en-US" dirty="0" smtClean="0"/>
              <a:t>Released on </a:t>
            </a:r>
            <a:r>
              <a:rPr lang="en-US" dirty="0" smtClean="0">
                <a:solidFill>
                  <a:srgbClr val="C00000"/>
                </a:solidFill>
              </a:rPr>
              <a:t>March 26</a:t>
            </a:r>
            <a:r>
              <a:rPr lang="en-US" baseline="30000" dirty="0" smtClean="0">
                <a:solidFill>
                  <a:srgbClr val="C00000"/>
                </a:solidFill>
              </a:rPr>
              <a:t>th</a:t>
            </a:r>
            <a:r>
              <a:rPr lang="en-US" dirty="0" smtClean="0">
                <a:solidFill>
                  <a:srgbClr val="C00000"/>
                </a:solidFill>
              </a:rPr>
              <a:t>, 2014</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94" y="2488557"/>
            <a:ext cx="4736030" cy="31367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4081" y="1944547"/>
            <a:ext cx="3090132" cy="40074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5212C905-FF40-4437-BDDD-7BDE312C732D}" type="slidenum">
              <a:rPr lang="en-US" smtClean="0"/>
              <a:t>8</a:t>
            </a:fld>
            <a:endParaRPr lang="en-US"/>
          </a:p>
        </p:txBody>
      </p:sp>
    </p:spTree>
    <p:extLst>
      <p:ext uri="{BB962C8B-B14F-4D97-AF65-F5344CB8AC3E}">
        <p14:creationId xmlns:p14="http://schemas.microsoft.com/office/powerpoint/2010/main" val="207432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48582" cy="1143000"/>
          </a:xfrm>
        </p:spPr>
        <p:txBody>
          <a:bodyPr>
            <a:normAutofit fontScale="90000"/>
          </a:bodyPr>
          <a:lstStyle/>
          <a:p>
            <a:r>
              <a:rPr lang="en-US" dirty="0" smtClean="0"/>
              <a:t>Industry Series</a:t>
            </a:r>
            <a:endParaRPr lang="en-US" dirty="0"/>
          </a:p>
        </p:txBody>
      </p:sp>
      <p:sp>
        <p:nvSpPr>
          <p:cNvPr id="3" name="Content Placeholder 2"/>
          <p:cNvSpPr>
            <a:spLocks noGrp="1"/>
          </p:cNvSpPr>
          <p:nvPr>
            <p:ph idx="1"/>
          </p:nvPr>
        </p:nvSpPr>
        <p:spPr>
          <a:xfrm>
            <a:off x="190982" y="1805650"/>
            <a:ext cx="3999053" cy="3984847"/>
          </a:xfrm>
        </p:spPr>
        <p:txBody>
          <a:bodyPr/>
          <a:lstStyle/>
          <a:p>
            <a:r>
              <a:rPr lang="en-US" dirty="0" smtClean="0"/>
              <a:t>Started in </a:t>
            </a:r>
            <a:r>
              <a:rPr lang="en-US" dirty="0" smtClean="0">
                <a:solidFill>
                  <a:srgbClr val="C00000"/>
                </a:solidFill>
              </a:rPr>
              <a:t>May 2014 </a:t>
            </a:r>
            <a:r>
              <a:rPr lang="en-US" dirty="0" smtClean="0">
                <a:solidFill>
                  <a:srgbClr val="1C5696"/>
                </a:solidFill>
              </a:rPr>
              <a:t>(nearly complete)</a:t>
            </a:r>
          </a:p>
          <a:p>
            <a:r>
              <a:rPr lang="en-US" dirty="0" smtClean="0">
                <a:solidFill>
                  <a:srgbClr val="C00000"/>
                </a:solidFill>
              </a:rPr>
              <a:t>National-level</a:t>
            </a:r>
            <a:r>
              <a:rPr lang="en-US" dirty="0" smtClean="0"/>
              <a:t> data only, but…</a:t>
            </a:r>
          </a:p>
          <a:p>
            <a:r>
              <a:rPr lang="en-US" dirty="0" smtClean="0">
                <a:solidFill>
                  <a:srgbClr val="C00000"/>
                </a:solidFill>
              </a:rPr>
              <a:t>More detailed </a:t>
            </a:r>
            <a:r>
              <a:rPr lang="en-US" dirty="0" smtClean="0"/>
              <a:t>NAICS</a:t>
            </a:r>
          </a:p>
          <a:p>
            <a:r>
              <a:rPr lang="en-US" dirty="0" smtClean="0">
                <a:solidFill>
                  <a:srgbClr val="C00000"/>
                </a:solidFill>
              </a:rPr>
              <a:t>Products</a:t>
            </a:r>
            <a:r>
              <a:rPr lang="en-US" dirty="0" smtClean="0"/>
              <a:t> data</a:t>
            </a:r>
          </a:p>
          <a:p>
            <a:r>
              <a:rPr lang="en-US" dirty="0" smtClean="0">
                <a:solidFill>
                  <a:srgbClr val="C00000"/>
                </a:solidFill>
              </a:rPr>
              <a:t>NAICS</a:t>
            </a:r>
            <a:r>
              <a:rPr lang="en-US" dirty="0" smtClean="0"/>
              <a:t> Changes…</a:t>
            </a:r>
            <a:endParaRPr lang="en-US" dirty="0"/>
          </a:p>
        </p:txBody>
      </p:sp>
      <p:sp>
        <p:nvSpPr>
          <p:cNvPr id="4" name="Slide Number Placeholder 3"/>
          <p:cNvSpPr>
            <a:spLocks noGrp="1"/>
          </p:cNvSpPr>
          <p:nvPr>
            <p:ph type="sldNum" sz="quarter" idx="12"/>
          </p:nvPr>
        </p:nvSpPr>
        <p:spPr/>
        <p:txBody>
          <a:bodyPr/>
          <a:lstStyle/>
          <a:p>
            <a:fld id="{5212C905-FF40-4437-BDDD-7BDE312C732D}" type="slidenum">
              <a:rPr lang="en-US" smtClean="0"/>
              <a:t>9</a:t>
            </a:fld>
            <a:endParaRPr lang="en-US"/>
          </a:p>
        </p:txBody>
      </p:sp>
      <p:graphicFrame>
        <p:nvGraphicFramePr>
          <p:cNvPr id="5" name="Chart 4"/>
          <p:cNvGraphicFramePr>
            <a:graphicFrameLocks/>
          </p:cNvGraphicFramePr>
          <p:nvPr>
            <p:extLst>
              <p:ext uri="{D42A27DB-BD31-4B8C-83A1-F6EECF244321}">
                <p14:modId xmlns:p14="http://schemas.microsoft.com/office/powerpoint/2010/main" val="2528879164"/>
              </p:ext>
            </p:extLst>
          </p:nvPr>
        </p:nvGraphicFramePr>
        <p:xfrm>
          <a:off x="4583574" y="141791"/>
          <a:ext cx="4380897" cy="34321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p:cNvGraphicFramePr>
            <a:graphicFrameLocks/>
          </p:cNvGraphicFramePr>
          <p:nvPr>
            <p:extLst>
              <p:ext uri="{D42A27DB-BD31-4B8C-83A1-F6EECF244321}">
                <p14:modId xmlns:p14="http://schemas.microsoft.com/office/powerpoint/2010/main" val="3562538350"/>
              </p:ext>
            </p:extLst>
          </p:nvPr>
        </p:nvGraphicFramePr>
        <p:xfrm>
          <a:off x="4190035" y="3368233"/>
          <a:ext cx="2801074" cy="2627453"/>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p:cNvCxnSpPr/>
          <p:nvPr/>
        </p:nvCxnSpPr>
        <p:spPr>
          <a:xfrm flipH="1">
            <a:off x="5787342" y="2627453"/>
            <a:ext cx="416690" cy="1759352"/>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4192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3495</TotalTime>
  <Words>1936</Words>
  <Application>Microsoft Office PowerPoint</Application>
  <PresentationFormat>On-screen Show (4:3)</PresentationFormat>
  <Paragraphs>604</Paragraphs>
  <Slides>44</Slides>
  <Notes>37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Arial</vt:lpstr>
      <vt:lpstr>Calibri</vt:lpstr>
      <vt:lpstr>Wingdings</vt:lpstr>
      <vt:lpstr>2_Office Theme</vt:lpstr>
      <vt:lpstr>1_Office Theme</vt:lpstr>
      <vt:lpstr> 2012 Economic Census  Update </vt:lpstr>
      <vt:lpstr>Outline</vt:lpstr>
      <vt:lpstr>Census Economic Data</vt:lpstr>
      <vt:lpstr>Key Economic Census Terms</vt:lpstr>
      <vt:lpstr>Business.Census.Gov</vt:lpstr>
      <vt:lpstr>Main Page</vt:lpstr>
      <vt:lpstr>Release Schedule</vt:lpstr>
      <vt:lpstr>Advance Report</vt:lpstr>
      <vt:lpstr>Industry Series</vt:lpstr>
      <vt:lpstr>New Industries for the  2012 Economic Census</vt:lpstr>
      <vt:lpstr>Industry Changes for the  2012 Economic Census</vt:lpstr>
      <vt:lpstr>Other Industry Changes</vt:lpstr>
      <vt:lpstr>What’s New Page</vt:lpstr>
      <vt:lpstr>Where Else Can I Go for More Information?</vt:lpstr>
      <vt:lpstr>Finding Data Page</vt:lpstr>
      <vt:lpstr>Industry Statistics Portal</vt:lpstr>
      <vt:lpstr>Release Schedule</vt:lpstr>
      <vt:lpstr>Geographic Area Series</vt:lpstr>
      <vt:lpstr>State Release Order</vt:lpstr>
      <vt:lpstr>New Places</vt:lpstr>
      <vt:lpstr>Place Changes</vt:lpstr>
      <vt:lpstr>New Metros</vt:lpstr>
      <vt:lpstr>More Sectors</vt:lpstr>
      <vt:lpstr>Other Geographic Changes</vt:lpstr>
      <vt:lpstr>Reference Maps</vt:lpstr>
      <vt:lpstr>Reference Maps</vt:lpstr>
      <vt:lpstr>Reference Maps</vt:lpstr>
      <vt:lpstr>Help Center Page</vt:lpstr>
      <vt:lpstr>Help Center Page (cont.)</vt:lpstr>
      <vt:lpstr>Uses of Census Data Page</vt:lpstr>
      <vt:lpstr>PowerPoint Presentation</vt:lpstr>
      <vt:lpstr>PowerPoint Presentation</vt:lpstr>
      <vt:lpstr>Statistics About Governments </vt:lpstr>
      <vt:lpstr>Core Programs Content</vt:lpstr>
      <vt:lpstr>PowerPoint Presentation</vt:lpstr>
      <vt:lpstr>PowerPoint Presentation</vt:lpstr>
      <vt:lpstr>Virginia vs. Maryland, Illinois, and Connecticut Counts of Governments  </vt:lpstr>
      <vt:lpstr>PowerPoint Presentation</vt:lpstr>
      <vt:lpstr>Sources of Tax Revenue Percent Distribution of State Government Tax Revenue</vt:lpstr>
      <vt:lpstr>Governments as Employers</vt:lpstr>
      <vt:lpstr>Other Economic Data Tools</vt:lpstr>
      <vt:lpstr>Summary</vt:lpstr>
      <vt:lpstr>Questions</vt:lpstr>
      <vt:lpstr>Mahalo!  Contact me at: andrew.w.hait@census.gov (301)763-6747 </vt:lpstr>
    </vt:vector>
  </TitlesOfParts>
  <Company>DraftFCB</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 Hall</dc:creator>
  <cp:lastModifiedBy>Andrew Hait</cp:lastModifiedBy>
  <cp:revision>173</cp:revision>
  <cp:lastPrinted>2015-02-11T15:25:23Z</cp:lastPrinted>
  <dcterms:created xsi:type="dcterms:W3CDTF">2011-03-08T18:45:57Z</dcterms:created>
  <dcterms:modified xsi:type="dcterms:W3CDTF">2015-02-13T20:10:31Z</dcterms:modified>
</cp:coreProperties>
</file>