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55" r:id="rId1"/>
  </p:sldMasterIdLst>
  <p:notesMasterIdLst>
    <p:notesMasterId r:id="rId63"/>
  </p:notesMasterIdLst>
  <p:handoutMasterIdLst>
    <p:handoutMasterId r:id="rId64"/>
  </p:handoutMasterIdLst>
  <p:sldIdLst>
    <p:sldId id="472" r:id="rId2"/>
    <p:sldId id="404" r:id="rId3"/>
    <p:sldId id="329" r:id="rId4"/>
    <p:sldId id="473" r:id="rId5"/>
    <p:sldId id="474" r:id="rId6"/>
    <p:sldId id="475" r:id="rId7"/>
    <p:sldId id="479" r:id="rId8"/>
    <p:sldId id="477" r:id="rId9"/>
    <p:sldId id="447" r:id="rId10"/>
    <p:sldId id="483" r:id="rId11"/>
    <p:sldId id="484" r:id="rId12"/>
    <p:sldId id="393" r:id="rId13"/>
    <p:sldId id="394" r:id="rId14"/>
    <p:sldId id="486" r:id="rId15"/>
    <p:sldId id="480" r:id="rId16"/>
    <p:sldId id="467" r:id="rId17"/>
    <p:sldId id="398" r:id="rId18"/>
    <p:sldId id="461" r:id="rId19"/>
    <p:sldId id="549" r:id="rId20"/>
    <p:sldId id="424" r:id="rId21"/>
    <p:sldId id="435" r:id="rId22"/>
    <p:sldId id="604" r:id="rId23"/>
    <p:sldId id="594" r:id="rId24"/>
    <p:sldId id="425" r:id="rId25"/>
    <p:sldId id="593" r:id="rId26"/>
    <p:sldId id="451" r:id="rId27"/>
    <p:sldId id="452" r:id="rId28"/>
    <p:sldId id="468" r:id="rId29"/>
    <p:sldId id="469" r:id="rId30"/>
    <p:sldId id="550" r:id="rId31"/>
    <p:sldId id="551" r:id="rId32"/>
    <p:sldId id="595" r:id="rId33"/>
    <p:sldId id="596" r:id="rId34"/>
    <p:sldId id="597" r:id="rId35"/>
    <p:sldId id="599" r:id="rId36"/>
    <p:sldId id="616" r:id="rId37"/>
    <p:sldId id="602" r:id="rId38"/>
    <p:sldId id="615" r:id="rId39"/>
    <p:sldId id="555" r:id="rId40"/>
    <p:sldId id="557" r:id="rId41"/>
    <p:sldId id="561" r:id="rId42"/>
    <p:sldId id="563" r:id="rId43"/>
    <p:sldId id="564" r:id="rId44"/>
    <p:sldId id="565" r:id="rId45"/>
    <p:sldId id="606" r:id="rId46"/>
    <p:sldId id="607" r:id="rId47"/>
    <p:sldId id="570" r:id="rId48"/>
    <p:sldId id="573" r:id="rId49"/>
    <p:sldId id="609" r:id="rId50"/>
    <p:sldId id="575" r:id="rId51"/>
    <p:sldId id="610" r:id="rId52"/>
    <p:sldId id="612" r:id="rId53"/>
    <p:sldId id="608" r:id="rId54"/>
    <p:sldId id="591" r:id="rId55"/>
    <p:sldId id="613" r:id="rId56"/>
    <p:sldId id="617" r:id="rId57"/>
    <p:sldId id="618" r:id="rId58"/>
    <p:sldId id="619" r:id="rId59"/>
    <p:sldId id="620" r:id="rId60"/>
    <p:sldId id="614" r:id="rId61"/>
    <p:sldId id="370" r:id="rId62"/>
  </p:sldIdLst>
  <p:sldSz cx="9144000" cy="5143500" type="screen16x9"/>
  <p:notesSz cx="7010400" cy="9296400"/>
  <p:custDataLst>
    <p:tags r:id="rId65"/>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951" userDrawn="1">
          <p15:clr>
            <a:srgbClr val="A4A3A4"/>
          </p15:clr>
        </p15:guide>
        <p15:guide id="2" orient="horz" pos="322" userDrawn="1">
          <p15:clr>
            <a:srgbClr val="A4A3A4"/>
          </p15:clr>
        </p15:guide>
        <p15:guide id="3" orient="horz" pos="592" userDrawn="1">
          <p15:clr>
            <a:srgbClr val="A4A3A4"/>
          </p15:clr>
        </p15:guide>
        <p15:guide id="4" orient="horz" pos="863" userDrawn="1">
          <p15:clr>
            <a:srgbClr val="A4A3A4"/>
          </p15:clr>
        </p15:guide>
        <p15:guide id="5" orient="horz" pos="933" userDrawn="1">
          <p15:clr>
            <a:srgbClr val="A4A3A4"/>
          </p15:clr>
        </p15:guide>
        <p15:guide id="6" orient="horz" pos="132" userDrawn="1">
          <p15:clr>
            <a:srgbClr val="A4A3A4"/>
          </p15:clr>
        </p15:guide>
        <p15:guide id="7" orient="horz" pos="2425" userDrawn="1">
          <p15:clr>
            <a:srgbClr val="A4A3A4"/>
          </p15:clr>
        </p15:guide>
        <p15:guide id="8" orient="horz" pos="2741" userDrawn="1">
          <p15:clr>
            <a:srgbClr val="A4A3A4"/>
          </p15:clr>
        </p15:guide>
        <p15:guide id="9" orient="horz" pos="2777" userDrawn="1">
          <p15:clr>
            <a:srgbClr val="A4A3A4"/>
          </p15:clr>
        </p15:guide>
        <p15:guide id="10" orient="horz" pos="2539" userDrawn="1">
          <p15:clr>
            <a:srgbClr val="A4A3A4"/>
          </p15:clr>
        </p15:guide>
        <p15:guide id="11" orient="horz" pos="2216" userDrawn="1">
          <p15:clr>
            <a:srgbClr val="A4A3A4"/>
          </p15:clr>
        </p15:guide>
        <p15:guide id="12" orient="horz" pos="1928" userDrawn="1">
          <p15:clr>
            <a:srgbClr val="A4A3A4"/>
          </p15:clr>
        </p15:guide>
        <p15:guide id="13" orient="horz" pos="2120" userDrawn="1">
          <p15:clr>
            <a:srgbClr val="A4A3A4"/>
          </p15:clr>
        </p15:guide>
        <p15:guide id="14" orient="horz" pos="520" userDrawn="1">
          <p15:clr>
            <a:srgbClr val="A4A3A4"/>
          </p15:clr>
        </p15:guide>
        <p15:guide id="15" pos="5408" userDrawn="1">
          <p15:clr>
            <a:srgbClr val="A4A3A4"/>
          </p15:clr>
        </p15:guide>
        <p15:guide id="16" pos="360" userDrawn="1">
          <p15:clr>
            <a:srgbClr val="A4A3A4"/>
          </p15:clr>
        </p15:guide>
        <p15:guide id="17" pos="2821" userDrawn="1">
          <p15:clr>
            <a:srgbClr val="A4A3A4"/>
          </p15:clr>
        </p15:guide>
        <p15:guide id="18" pos="29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6D5"/>
    <a:srgbClr val="005596"/>
    <a:srgbClr val="084296"/>
    <a:srgbClr val="074184"/>
    <a:srgbClr val="004A97"/>
    <a:srgbClr val="074182"/>
    <a:srgbClr val="0000D5"/>
    <a:srgbClr val="005584"/>
    <a:srgbClr val="084271"/>
    <a:srgbClr val="009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5" autoAdjust="0"/>
    <p:restoredTop sz="86019" autoAdjust="0"/>
  </p:normalViewPr>
  <p:slideViewPr>
    <p:cSldViewPr snapToGrid="0">
      <p:cViewPr varScale="1">
        <p:scale>
          <a:sx n="117" d="100"/>
          <a:sy n="117" d="100"/>
        </p:scale>
        <p:origin x="690" y="76"/>
      </p:cViewPr>
      <p:guideLst>
        <p:guide orient="horz" pos="2951"/>
        <p:guide orient="horz" pos="322"/>
        <p:guide orient="horz" pos="592"/>
        <p:guide orient="horz" pos="863"/>
        <p:guide orient="horz" pos="933"/>
        <p:guide orient="horz" pos="132"/>
        <p:guide orient="horz" pos="2425"/>
        <p:guide orient="horz" pos="2741"/>
        <p:guide orient="horz" pos="2777"/>
        <p:guide orient="horz" pos="2539"/>
        <p:guide orient="horz" pos="2216"/>
        <p:guide orient="horz" pos="1928"/>
        <p:guide orient="horz" pos="2120"/>
        <p:guide orient="horz" pos="520"/>
        <p:guide pos="5408"/>
        <p:guide pos="360"/>
        <p:guide pos="2821"/>
        <p:guide pos="29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34087"/>
    </p:cViewPr>
  </p:sorterViewPr>
  <p:notesViewPr>
    <p:cSldViewPr snapToGrid="0">
      <p:cViewPr varScale="1">
        <p:scale>
          <a:sx n="86" d="100"/>
          <a:sy n="86" d="100"/>
        </p:scale>
        <p:origin x="3822"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4" y="1"/>
            <a:ext cx="3038386" cy="464820"/>
          </a:xfrm>
          <a:prstGeom prst="rect">
            <a:avLst/>
          </a:prstGeom>
          <a:noFill/>
          <a:ln w="9525">
            <a:noFill/>
            <a:miter lim="800000"/>
            <a:headEnd/>
            <a:tailEnd/>
          </a:ln>
          <a:effectLst/>
        </p:spPr>
        <p:txBody>
          <a:bodyPr vert="horz" wrap="square" lIns="86130" tIns="43065" rIns="86130" bIns="43065" numCol="1" anchor="t" anchorCtr="0" compatLnSpc="1">
            <a:prstTxWarp prst="textNoShape">
              <a:avLst/>
            </a:prstTxWarp>
          </a:bodyPr>
          <a:lstStyle>
            <a:lvl1pPr defTabSz="861953">
              <a:defRPr sz="1100">
                <a:latin typeface="Arial" pitchFamily="34" charset="0"/>
                <a:cs typeface="+mn-cs"/>
              </a:defRPr>
            </a:lvl1pPr>
          </a:lstStyle>
          <a:p>
            <a:pPr>
              <a:defRPr/>
            </a:pPr>
            <a:endParaRPr lang="en-US" dirty="0"/>
          </a:p>
        </p:txBody>
      </p:sp>
      <p:sp>
        <p:nvSpPr>
          <p:cNvPr id="132099" name="Rectangle 3"/>
          <p:cNvSpPr>
            <a:spLocks noGrp="1" noChangeArrowheads="1"/>
          </p:cNvSpPr>
          <p:nvPr>
            <p:ph type="dt" sz="quarter" idx="1"/>
          </p:nvPr>
        </p:nvSpPr>
        <p:spPr bwMode="auto">
          <a:xfrm>
            <a:off x="3970380" y="1"/>
            <a:ext cx="3038386" cy="464820"/>
          </a:xfrm>
          <a:prstGeom prst="rect">
            <a:avLst/>
          </a:prstGeom>
          <a:noFill/>
          <a:ln w="9525">
            <a:noFill/>
            <a:miter lim="800000"/>
            <a:headEnd/>
            <a:tailEnd/>
          </a:ln>
          <a:effectLst/>
        </p:spPr>
        <p:txBody>
          <a:bodyPr vert="horz" wrap="square" lIns="86130" tIns="43065" rIns="86130" bIns="43065" numCol="1" anchor="t" anchorCtr="0" compatLnSpc="1">
            <a:prstTxWarp prst="textNoShape">
              <a:avLst/>
            </a:prstTxWarp>
          </a:bodyPr>
          <a:lstStyle>
            <a:lvl1pPr algn="r" defTabSz="861953">
              <a:defRPr sz="1100">
                <a:latin typeface="Arial" pitchFamily="34" charset="0"/>
                <a:cs typeface="+mn-cs"/>
              </a:defRPr>
            </a:lvl1pPr>
          </a:lstStyle>
          <a:p>
            <a:pPr>
              <a:defRPr/>
            </a:pPr>
            <a:endParaRPr lang="en-US" dirty="0"/>
          </a:p>
        </p:txBody>
      </p:sp>
      <p:sp>
        <p:nvSpPr>
          <p:cNvPr id="132100" name="Rectangle 4"/>
          <p:cNvSpPr>
            <a:spLocks noGrp="1" noChangeArrowheads="1"/>
          </p:cNvSpPr>
          <p:nvPr>
            <p:ph type="ftr" sz="quarter" idx="2"/>
          </p:nvPr>
        </p:nvSpPr>
        <p:spPr bwMode="auto">
          <a:xfrm>
            <a:off x="4" y="8831582"/>
            <a:ext cx="3038386" cy="463330"/>
          </a:xfrm>
          <a:prstGeom prst="rect">
            <a:avLst/>
          </a:prstGeom>
          <a:noFill/>
          <a:ln w="9525">
            <a:noFill/>
            <a:miter lim="800000"/>
            <a:headEnd/>
            <a:tailEnd/>
          </a:ln>
          <a:effectLst/>
        </p:spPr>
        <p:txBody>
          <a:bodyPr vert="horz" wrap="square" lIns="86130" tIns="43065" rIns="86130" bIns="43065" numCol="1" anchor="b" anchorCtr="0" compatLnSpc="1">
            <a:prstTxWarp prst="textNoShape">
              <a:avLst/>
            </a:prstTxWarp>
          </a:bodyPr>
          <a:lstStyle>
            <a:lvl1pPr defTabSz="861953">
              <a:defRPr sz="1100">
                <a:latin typeface="Arial" pitchFamily="34" charset="0"/>
                <a:cs typeface="+mn-cs"/>
              </a:defRPr>
            </a:lvl1pPr>
          </a:lstStyle>
          <a:p>
            <a:pPr>
              <a:defRPr/>
            </a:pPr>
            <a:endParaRPr lang="en-US" dirty="0"/>
          </a:p>
        </p:txBody>
      </p:sp>
      <p:sp>
        <p:nvSpPr>
          <p:cNvPr id="132101" name="Rectangle 5"/>
          <p:cNvSpPr>
            <a:spLocks noGrp="1" noChangeArrowheads="1"/>
          </p:cNvSpPr>
          <p:nvPr>
            <p:ph type="sldNum" sz="quarter" idx="3"/>
          </p:nvPr>
        </p:nvSpPr>
        <p:spPr bwMode="auto">
          <a:xfrm>
            <a:off x="3970380" y="8831582"/>
            <a:ext cx="3038386" cy="463330"/>
          </a:xfrm>
          <a:prstGeom prst="rect">
            <a:avLst/>
          </a:prstGeom>
          <a:noFill/>
          <a:ln w="9525">
            <a:noFill/>
            <a:miter lim="800000"/>
            <a:headEnd/>
            <a:tailEnd/>
          </a:ln>
          <a:effectLst/>
        </p:spPr>
        <p:txBody>
          <a:bodyPr vert="horz" wrap="square" lIns="86130" tIns="43065" rIns="86130" bIns="43065" numCol="1" anchor="b" anchorCtr="0" compatLnSpc="1">
            <a:prstTxWarp prst="textNoShape">
              <a:avLst/>
            </a:prstTxWarp>
          </a:bodyPr>
          <a:lstStyle>
            <a:lvl1pPr algn="r" defTabSz="861953">
              <a:defRPr sz="1100">
                <a:latin typeface="Arial" pitchFamily="34" charset="0"/>
                <a:cs typeface="+mn-cs"/>
              </a:defRPr>
            </a:lvl1pPr>
          </a:lstStyle>
          <a:p>
            <a:pPr>
              <a:defRPr/>
            </a:pPr>
            <a:endParaRPr lang="en-US" dirty="0"/>
          </a:p>
        </p:txBody>
      </p:sp>
    </p:spTree>
    <p:extLst>
      <p:ext uri="{BB962C8B-B14F-4D97-AF65-F5344CB8AC3E}">
        <p14:creationId xmlns:p14="http://schemas.microsoft.com/office/powerpoint/2010/main" val="3982320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4" y="1"/>
            <a:ext cx="3038386" cy="464820"/>
          </a:xfrm>
          <a:prstGeom prst="rect">
            <a:avLst/>
          </a:prstGeom>
          <a:noFill/>
          <a:ln w="9525">
            <a:noFill/>
            <a:miter lim="800000"/>
            <a:headEnd/>
            <a:tailEnd/>
          </a:ln>
          <a:effectLst/>
        </p:spPr>
        <p:txBody>
          <a:bodyPr vert="horz" wrap="square" lIns="91049" tIns="45525" rIns="91049" bIns="45525" numCol="1" anchor="t" anchorCtr="0" compatLnSpc="1">
            <a:prstTxWarp prst="textNoShape">
              <a:avLst/>
            </a:prstTxWarp>
          </a:bodyPr>
          <a:lstStyle>
            <a:lvl1pPr defTabSz="911162">
              <a:defRPr sz="1200">
                <a:latin typeface="Arial" pitchFamily="34" charset="0"/>
                <a:cs typeface="+mn-cs"/>
              </a:defRPr>
            </a:lvl1pPr>
          </a:lstStyle>
          <a:p>
            <a:pPr>
              <a:defRPr/>
            </a:pPr>
            <a:endParaRPr lang="en-US"/>
          </a:p>
        </p:txBody>
      </p:sp>
      <p:sp>
        <p:nvSpPr>
          <p:cNvPr id="15363" name="Rectangle 3"/>
          <p:cNvSpPr>
            <a:spLocks noGrp="1" noChangeArrowheads="1"/>
          </p:cNvSpPr>
          <p:nvPr>
            <p:ph type="dt" idx="1"/>
          </p:nvPr>
        </p:nvSpPr>
        <p:spPr bwMode="auto">
          <a:xfrm>
            <a:off x="3970380" y="1"/>
            <a:ext cx="3038386" cy="464820"/>
          </a:xfrm>
          <a:prstGeom prst="rect">
            <a:avLst/>
          </a:prstGeom>
          <a:noFill/>
          <a:ln w="9525">
            <a:noFill/>
            <a:miter lim="800000"/>
            <a:headEnd/>
            <a:tailEnd/>
          </a:ln>
          <a:effectLst/>
        </p:spPr>
        <p:txBody>
          <a:bodyPr vert="horz" wrap="square" lIns="91049" tIns="45525" rIns="91049" bIns="45525" numCol="1" anchor="t" anchorCtr="0" compatLnSpc="1">
            <a:prstTxWarp prst="textNoShape">
              <a:avLst/>
            </a:prstTxWarp>
          </a:bodyPr>
          <a:lstStyle>
            <a:lvl1pPr algn="r" defTabSz="911162">
              <a:defRPr sz="1200">
                <a:latin typeface="Arial" pitchFamily="34" charset="0"/>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407988" y="696913"/>
            <a:ext cx="6196012"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6" name="Rectangle 6"/>
          <p:cNvSpPr>
            <a:spLocks noGrp="1" noChangeArrowheads="1"/>
          </p:cNvSpPr>
          <p:nvPr>
            <p:ph type="ftr" sz="quarter" idx="4"/>
          </p:nvPr>
        </p:nvSpPr>
        <p:spPr bwMode="auto">
          <a:xfrm>
            <a:off x="4" y="8831582"/>
            <a:ext cx="3038386" cy="463330"/>
          </a:xfrm>
          <a:prstGeom prst="rect">
            <a:avLst/>
          </a:prstGeom>
          <a:noFill/>
          <a:ln w="9525">
            <a:noFill/>
            <a:miter lim="800000"/>
            <a:headEnd/>
            <a:tailEnd/>
          </a:ln>
          <a:effectLst/>
        </p:spPr>
        <p:txBody>
          <a:bodyPr vert="horz" wrap="square" lIns="91049" tIns="45525" rIns="91049" bIns="45525" numCol="1" anchor="b" anchorCtr="0" compatLnSpc="1">
            <a:prstTxWarp prst="textNoShape">
              <a:avLst/>
            </a:prstTxWarp>
          </a:bodyPr>
          <a:lstStyle>
            <a:lvl1pPr defTabSz="911162">
              <a:defRPr sz="1200">
                <a:latin typeface="Arial" pitchFamily="34" charset="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970380" y="8831582"/>
            <a:ext cx="3038386" cy="463330"/>
          </a:xfrm>
          <a:prstGeom prst="rect">
            <a:avLst/>
          </a:prstGeom>
          <a:noFill/>
          <a:ln w="9525">
            <a:noFill/>
            <a:miter lim="800000"/>
            <a:headEnd/>
            <a:tailEnd/>
          </a:ln>
          <a:effectLst/>
        </p:spPr>
        <p:txBody>
          <a:bodyPr vert="horz" wrap="square" lIns="91049" tIns="45525" rIns="91049" bIns="45525" numCol="1" anchor="b" anchorCtr="0" compatLnSpc="1">
            <a:prstTxWarp prst="textNoShape">
              <a:avLst/>
            </a:prstTxWarp>
          </a:bodyPr>
          <a:lstStyle>
            <a:lvl1pPr algn="r" defTabSz="911162">
              <a:defRPr sz="1200">
                <a:latin typeface="Arial" pitchFamily="34" charset="0"/>
                <a:cs typeface="+mn-cs"/>
              </a:defRPr>
            </a:lvl1pPr>
          </a:lstStyle>
          <a:p>
            <a:pPr>
              <a:defRPr/>
            </a:pPr>
            <a:fld id="{42AE5E83-FBBB-4BDE-9890-A9B9A7154E7F}" type="slidenum">
              <a:rPr lang="en-US"/>
              <a:pPr>
                <a:defRPr/>
              </a:pPr>
              <a:t>‹#›</a:t>
            </a:fld>
            <a:endParaRPr lang="en-US"/>
          </a:p>
        </p:txBody>
      </p:sp>
    </p:spTree>
    <p:extLst>
      <p:ext uri="{BB962C8B-B14F-4D97-AF65-F5344CB8AC3E}">
        <p14:creationId xmlns:p14="http://schemas.microsoft.com/office/powerpoint/2010/main" val="36419576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a:xfrm>
            <a:off x="701040" y="4473896"/>
            <a:ext cx="5608320" cy="3660457"/>
          </a:xfrm>
          <a:prstGeom prst="rect">
            <a:avLst/>
          </a:prstGeom>
        </p:spPr>
        <p:txBody>
          <a:bodyPr lIns="91434" tIns="45717" rIns="91434" bIns="45717"/>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1</a:t>
            </a:fld>
            <a:endParaRPr lang="en-US"/>
          </a:p>
        </p:txBody>
      </p:sp>
    </p:spTree>
    <p:extLst>
      <p:ext uri="{BB962C8B-B14F-4D97-AF65-F5344CB8AC3E}">
        <p14:creationId xmlns:p14="http://schemas.microsoft.com/office/powerpoint/2010/main" val="205522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10</a:t>
            </a:fld>
            <a:endParaRPr lang="en-US"/>
          </a:p>
        </p:txBody>
      </p:sp>
    </p:spTree>
    <p:extLst>
      <p:ext uri="{BB962C8B-B14F-4D97-AF65-F5344CB8AC3E}">
        <p14:creationId xmlns:p14="http://schemas.microsoft.com/office/powerpoint/2010/main" val="2593943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11</a:t>
            </a:fld>
            <a:endParaRPr lang="en-US"/>
          </a:p>
        </p:txBody>
      </p:sp>
    </p:spTree>
    <p:extLst>
      <p:ext uri="{BB962C8B-B14F-4D97-AF65-F5344CB8AC3E}">
        <p14:creationId xmlns:p14="http://schemas.microsoft.com/office/powerpoint/2010/main" val="2749464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12</a:t>
            </a:fld>
            <a:endParaRPr lang="en-US"/>
          </a:p>
        </p:txBody>
      </p:sp>
    </p:spTree>
    <p:extLst>
      <p:ext uri="{BB962C8B-B14F-4D97-AF65-F5344CB8AC3E}">
        <p14:creationId xmlns:p14="http://schemas.microsoft.com/office/powerpoint/2010/main" val="1260656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13</a:t>
            </a:fld>
            <a:endParaRPr lang="en-US"/>
          </a:p>
        </p:txBody>
      </p:sp>
    </p:spTree>
    <p:extLst>
      <p:ext uri="{BB962C8B-B14F-4D97-AF65-F5344CB8AC3E}">
        <p14:creationId xmlns:p14="http://schemas.microsoft.com/office/powerpoint/2010/main" val="1871150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14</a:t>
            </a:fld>
            <a:endParaRPr lang="en-US"/>
          </a:p>
        </p:txBody>
      </p:sp>
    </p:spTree>
    <p:extLst>
      <p:ext uri="{BB962C8B-B14F-4D97-AF65-F5344CB8AC3E}">
        <p14:creationId xmlns:p14="http://schemas.microsoft.com/office/powerpoint/2010/main" val="323512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0BD6FD3-5A5D-4805-BD37-F08A6BE45B67}" type="slidenum">
              <a:rPr lang="en-US" smtClean="0"/>
              <a:pPr/>
              <a:t>15</a:t>
            </a:fld>
            <a:endParaRPr lang="en-US" smtClean="0"/>
          </a:p>
        </p:txBody>
      </p:sp>
      <p:sp>
        <p:nvSpPr>
          <p:cNvPr id="59395" name="Rectangle 2"/>
          <p:cNvSpPr>
            <a:spLocks noGrp="1" noRot="1" noChangeAspect="1" noChangeArrowheads="1" noTextEdit="1"/>
          </p:cNvSpPr>
          <p:nvPr>
            <p:ph type="sldImg"/>
          </p:nvPr>
        </p:nvSpPr>
        <p:spPr>
          <a:xfrm>
            <a:off x="434975" y="708025"/>
            <a:ext cx="6299200" cy="3544888"/>
          </a:xfrm>
          <a:ln/>
        </p:spPr>
      </p:sp>
      <p:sp>
        <p:nvSpPr>
          <p:cNvPr id="59396" name="Rectangle 3"/>
          <p:cNvSpPr>
            <a:spLocks noGrp="1" noChangeArrowheads="1"/>
          </p:cNvSpPr>
          <p:nvPr>
            <p:ph type="body" idx="1"/>
          </p:nvPr>
        </p:nvSpPr>
        <p:spPr>
          <a:noFill/>
          <a:ln/>
        </p:spPr>
        <p:txBody>
          <a:bodyPr/>
          <a:lstStyle/>
          <a:p>
            <a:pPr eaLnBrk="1" hangingPunct="1"/>
            <a:r>
              <a:rPr lang="en-US" dirty="0"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extLst>
      <p:ext uri="{BB962C8B-B14F-4D97-AF65-F5344CB8AC3E}">
        <p14:creationId xmlns:p14="http://schemas.microsoft.com/office/powerpoint/2010/main" val="89733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7988" y="696913"/>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1962" indent="-289338">
              <a:defRPr>
                <a:solidFill>
                  <a:schemeClr val="tx1"/>
                </a:solidFill>
                <a:latin typeface="Calibri" panose="020F0502020204030204" pitchFamily="34" charset="0"/>
                <a:cs typeface="Arial" panose="020B0604020202020204" pitchFamily="34" charset="0"/>
              </a:defRPr>
            </a:lvl2pPr>
            <a:lvl3pPr marL="1157355" indent="-230517">
              <a:defRPr>
                <a:solidFill>
                  <a:schemeClr val="tx1"/>
                </a:solidFill>
                <a:latin typeface="Calibri" panose="020F0502020204030204" pitchFamily="34" charset="0"/>
                <a:cs typeface="Arial" panose="020B0604020202020204" pitchFamily="34" charset="0"/>
              </a:defRPr>
            </a:lvl3pPr>
            <a:lvl4pPr marL="1619978" indent="-230517">
              <a:defRPr>
                <a:solidFill>
                  <a:schemeClr val="tx1"/>
                </a:solidFill>
                <a:latin typeface="Calibri" panose="020F0502020204030204" pitchFamily="34" charset="0"/>
                <a:cs typeface="Arial" panose="020B0604020202020204" pitchFamily="34" charset="0"/>
              </a:defRPr>
            </a:lvl4pPr>
            <a:lvl5pPr marL="2082601" indent="-230517">
              <a:defRPr>
                <a:solidFill>
                  <a:schemeClr val="tx1"/>
                </a:solidFill>
                <a:latin typeface="Calibri" panose="020F0502020204030204" pitchFamily="34" charset="0"/>
                <a:cs typeface="Arial" panose="020B0604020202020204" pitchFamily="34" charset="0"/>
              </a:defRPr>
            </a:lvl5pPr>
            <a:lvl6pPr marL="2540455" indent="-2305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310" indent="-2305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164" indent="-2305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019" indent="-2305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16</a:t>
            </a:fld>
            <a:endParaRPr lang="en-US" altLang="en-US"/>
          </a:p>
        </p:txBody>
      </p:sp>
    </p:spTree>
    <p:extLst>
      <p:ext uri="{BB962C8B-B14F-4D97-AF65-F5344CB8AC3E}">
        <p14:creationId xmlns:p14="http://schemas.microsoft.com/office/powerpoint/2010/main" val="45200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7988" y="696913"/>
            <a:ext cx="6196012" cy="3486150"/>
          </a:xfrm>
          <a:ln/>
        </p:spPr>
      </p:sp>
      <p:sp>
        <p:nvSpPr>
          <p:cNvPr id="27651" name="Notes Placeholder 2"/>
          <p:cNvSpPr>
            <a:spLocks noGrp="1"/>
          </p:cNvSpPr>
          <p:nvPr>
            <p:ph type="body" idx="1"/>
          </p:nvPr>
        </p:nvSpPr>
        <p:spPr bwMode="auto">
          <a:xfrm>
            <a:off x="701040" y="4415792"/>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defTabSz="914337">
              <a:defRPr/>
            </a:pPr>
            <a:r>
              <a:rPr lang="en-US" altLang="en-US" dirty="0" smtClean="0">
                <a:latin typeface="Arial" panose="020B0604020202020204" pitchFamily="34" charset="0"/>
              </a:rPr>
              <a:t>The way of the future will be to get access to</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orthometric</a:t>
            </a:r>
            <a:r>
              <a:rPr lang="en-US" altLang="en-US" baseline="0" dirty="0" smtClean="0">
                <a:latin typeface="Arial" panose="020B0604020202020204" pitchFamily="34" charset="0"/>
              </a:rPr>
              <a:t> heights by removing a geoid model from GNSS-determined ellipsoid heights.</a:t>
            </a:r>
            <a:endParaRPr lang="en-US" altLang="en-US" dirty="0" smtClean="0">
              <a:latin typeface="Arial" panose="020B0604020202020204" pitchFamily="34" charset="0"/>
            </a:endParaRPr>
          </a:p>
          <a:p>
            <a:endParaRPr lang="en-US" altLang="en-US" dirty="0">
              <a:latin typeface="Arial" charset="0"/>
            </a:endParaRPr>
          </a:p>
        </p:txBody>
      </p:sp>
      <p:sp>
        <p:nvSpPr>
          <p:cNvPr id="4" name="Slide Number Placeholder 3"/>
          <p:cNvSpPr>
            <a:spLocks noGrp="1"/>
          </p:cNvSpPr>
          <p:nvPr>
            <p:ph type="sldNum" sz="quarter" idx="5"/>
          </p:nvPr>
        </p:nvSpPr>
        <p:spPr/>
        <p:txBody>
          <a:bodyPr/>
          <a:lstStyle/>
          <a:p>
            <a:pPr>
              <a:defRPr/>
            </a:pPr>
            <a:fld id="{E1C73AFB-DDF5-41AA-BA6F-3C1C39C66F0D}" type="slidenum">
              <a:rPr lang="en-US" smtClean="0"/>
              <a:pPr>
                <a:defRPr/>
              </a:pPr>
              <a:t>17</a:t>
            </a:fld>
            <a:endParaRPr lang="en-US"/>
          </a:p>
        </p:txBody>
      </p:sp>
    </p:spTree>
    <p:extLst>
      <p:ext uri="{BB962C8B-B14F-4D97-AF65-F5344CB8AC3E}">
        <p14:creationId xmlns:p14="http://schemas.microsoft.com/office/powerpoint/2010/main" val="2972790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1B7BDD0E-4315-484A-9EC0-ADECB486D11C}"/>
              </a:ext>
            </a:extLst>
          </p:cNvPr>
          <p:cNvSpPr>
            <a:spLocks noGrp="1" noRot="1" noChangeAspect="1" noTextEdit="1"/>
          </p:cNvSpPr>
          <p:nvPr>
            <p:ph type="sldImg"/>
          </p:nvPr>
        </p:nvSpPr>
        <p:spPr bwMode="auto">
          <a:xfrm>
            <a:off x="407988" y="696913"/>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4B769453-848C-444A-9FE0-9189C537E3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numCol="1" anchor="t" anchorCtr="0" compatLnSpc="1">
            <a:prstTxWarp prst="textNoShape">
              <a:avLst/>
            </a:prstTxWarp>
          </a:bodyPr>
          <a:lstStyle/>
          <a:p>
            <a:endParaRPr lang="en-US" altLang="en-US">
              <a:latin typeface="Arial" panose="020B0604020202020204" pitchFamily="34" charset="0"/>
            </a:endParaRPr>
          </a:p>
        </p:txBody>
      </p:sp>
      <p:sp>
        <p:nvSpPr>
          <p:cNvPr id="130052" name="Slide Number Placeholder 3">
            <a:extLst>
              <a:ext uri="{FF2B5EF4-FFF2-40B4-BE49-F238E27FC236}">
                <a16:creationId xmlns:a16="http://schemas.microsoft.com/office/drawing/2014/main" id="{40976C2B-96D7-4FB6-A46C-A2DEC3D7CE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86">
              <a:spcBef>
                <a:spcPct val="30000"/>
              </a:spcBef>
              <a:defRPr sz="1200">
                <a:solidFill>
                  <a:schemeClr val="tx1"/>
                </a:solidFill>
                <a:latin typeface="Calibri" panose="020F0502020204030204" pitchFamily="34" charset="0"/>
              </a:defRPr>
            </a:lvl1pPr>
            <a:lvl2pPr marL="750836" indent="-288905" defTabSz="933386">
              <a:spcBef>
                <a:spcPct val="30000"/>
              </a:spcBef>
              <a:defRPr sz="1200">
                <a:solidFill>
                  <a:schemeClr val="tx1"/>
                </a:solidFill>
                <a:latin typeface="Calibri" panose="020F0502020204030204" pitchFamily="34" charset="0"/>
              </a:defRPr>
            </a:lvl2pPr>
            <a:lvl3pPr marL="1155620" indent="-230173" defTabSz="933386">
              <a:spcBef>
                <a:spcPct val="30000"/>
              </a:spcBef>
              <a:defRPr sz="1200">
                <a:solidFill>
                  <a:schemeClr val="tx1"/>
                </a:solidFill>
                <a:latin typeface="Calibri" panose="020F0502020204030204" pitchFamily="34" charset="0"/>
              </a:defRPr>
            </a:lvl3pPr>
            <a:lvl4pPr marL="1617552" indent="-230173" defTabSz="933386">
              <a:spcBef>
                <a:spcPct val="30000"/>
              </a:spcBef>
              <a:defRPr sz="1200">
                <a:solidFill>
                  <a:schemeClr val="tx1"/>
                </a:solidFill>
                <a:latin typeface="Calibri" panose="020F0502020204030204" pitchFamily="34" charset="0"/>
              </a:defRPr>
            </a:lvl4pPr>
            <a:lvl5pPr marL="2079482" indent="-230173" defTabSz="933386">
              <a:spcBef>
                <a:spcPct val="30000"/>
              </a:spcBef>
              <a:defRPr sz="1200">
                <a:solidFill>
                  <a:schemeClr val="tx1"/>
                </a:solidFill>
                <a:latin typeface="Calibri" panose="020F0502020204030204" pitchFamily="34" charset="0"/>
              </a:defRPr>
            </a:lvl5pPr>
            <a:lvl6pPr marL="2536651" indent="-230173" defTabSz="933386" eaLnBrk="0" fontAlgn="base" hangingPunct="0">
              <a:spcBef>
                <a:spcPct val="30000"/>
              </a:spcBef>
              <a:spcAft>
                <a:spcPct val="0"/>
              </a:spcAft>
              <a:defRPr sz="1200">
                <a:solidFill>
                  <a:schemeClr val="tx1"/>
                </a:solidFill>
                <a:latin typeface="Calibri" panose="020F0502020204030204" pitchFamily="34" charset="0"/>
              </a:defRPr>
            </a:lvl6pPr>
            <a:lvl7pPr marL="2993819" indent="-230173" defTabSz="933386" eaLnBrk="0" fontAlgn="base" hangingPunct="0">
              <a:spcBef>
                <a:spcPct val="30000"/>
              </a:spcBef>
              <a:spcAft>
                <a:spcPct val="0"/>
              </a:spcAft>
              <a:defRPr sz="1200">
                <a:solidFill>
                  <a:schemeClr val="tx1"/>
                </a:solidFill>
                <a:latin typeface="Calibri" panose="020F0502020204030204" pitchFamily="34" charset="0"/>
              </a:defRPr>
            </a:lvl7pPr>
            <a:lvl8pPr marL="3450988" indent="-230173" defTabSz="933386" eaLnBrk="0" fontAlgn="base" hangingPunct="0">
              <a:spcBef>
                <a:spcPct val="30000"/>
              </a:spcBef>
              <a:spcAft>
                <a:spcPct val="0"/>
              </a:spcAft>
              <a:defRPr sz="1200">
                <a:solidFill>
                  <a:schemeClr val="tx1"/>
                </a:solidFill>
                <a:latin typeface="Calibri" panose="020F0502020204030204" pitchFamily="34" charset="0"/>
              </a:defRPr>
            </a:lvl8pPr>
            <a:lvl9pPr marL="3908156" indent="-230173" defTabSz="93338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2277E2-7F16-4F12-A44B-8E8109DD8553}"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extLst>
      <p:ext uri="{BB962C8B-B14F-4D97-AF65-F5344CB8AC3E}">
        <p14:creationId xmlns:p14="http://schemas.microsoft.com/office/powerpoint/2010/main" val="2609106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19</a:t>
            </a:fld>
            <a:endParaRPr lang="en-US"/>
          </a:p>
        </p:txBody>
      </p:sp>
    </p:spTree>
    <p:extLst>
      <p:ext uri="{BB962C8B-B14F-4D97-AF65-F5344CB8AC3E}">
        <p14:creationId xmlns:p14="http://schemas.microsoft.com/office/powerpoint/2010/main" val="164265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676" indent="-276206" eaLnBrk="0" hangingPunct="0">
              <a:spcBef>
                <a:spcPct val="30000"/>
              </a:spcBef>
              <a:defRPr sz="1200">
                <a:solidFill>
                  <a:schemeClr val="tx1"/>
                </a:solidFill>
                <a:latin typeface="Calibri" pitchFamily="34" charset="0"/>
              </a:defRPr>
            </a:lvl2pPr>
            <a:lvl3pPr marL="1107998" indent="-220647" eaLnBrk="0" hangingPunct="0">
              <a:spcBef>
                <a:spcPct val="30000"/>
              </a:spcBef>
              <a:defRPr sz="1200">
                <a:solidFill>
                  <a:schemeClr val="tx1"/>
                </a:solidFill>
                <a:latin typeface="Calibri" pitchFamily="34" charset="0"/>
              </a:defRPr>
            </a:lvl3pPr>
            <a:lvl4pPr marL="1552468" indent="-220647" eaLnBrk="0" hangingPunct="0">
              <a:spcBef>
                <a:spcPct val="30000"/>
              </a:spcBef>
              <a:defRPr sz="1200">
                <a:solidFill>
                  <a:schemeClr val="tx1"/>
                </a:solidFill>
                <a:latin typeface="Calibri" pitchFamily="34" charset="0"/>
              </a:defRPr>
            </a:lvl4pPr>
            <a:lvl5pPr marL="1995350" indent="-220647" eaLnBrk="0" hangingPunct="0">
              <a:spcBef>
                <a:spcPct val="30000"/>
              </a:spcBef>
              <a:defRPr sz="1200">
                <a:solidFill>
                  <a:schemeClr val="tx1"/>
                </a:solidFill>
                <a:latin typeface="Calibri" pitchFamily="34" charset="0"/>
              </a:defRPr>
            </a:lvl5pPr>
            <a:lvl6pPr marL="2452520" indent="-220647" eaLnBrk="0" fontAlgn="base" hangingPunct="0">
              <a:spcBef>
                <a:spcPct val="30000"/>
              </a:spcBef>
              <a:spcAft>
                <a:spcPct val="0"/>
              </a:spcAft>
              <a:defRPr sz="1200">
                <a:solidFill>
                  <a:schemeClr val="tx1"/>
                </a:solidFill>
                <a:latin typeface="Calibri" pitchFamily="34" charset="0"/>
              </a:defRPr>
            </a:lvl6pPr>
            <a:lvl7pPr marL="2909688" indent="-220647" eaLnBrk="0" fontAlgn="base" hangingPunct="0">
              <a:spcBef>
                <a:spcPct val="30000"/>
              </a:spcBef>
              <a:spcAft>
                <a:spcPct val="0"/>
              </a:spcAft>
              <a:defRPr sz="1200">
                <a:solidFill>
                  <a:schemeClr val="tx1"/>
                </a:solidFill>
                <a:latin typeface="Calibri" pitchFamily="34" charset="0"/>
              </a:defRPr>
            </a:lvl7pPr>
            <a:lvl8pPr marL="3366857" indent="-220647" eaLnBrk="0" fontAlgn="base" hangingPunct="0">
              <a:spcBef>
                <a:spcPct val="30000"/>
              </a:spcBef>
              <a:spcAft>
                <a:spcPct val="0"/>
              </a:spcAft>
              <a:defRPr sz="1200">
                <a:solidFill>
                  <a:schemeClr val="tx1"/>
                </a:solidFill>
                <a:latin typeface="Calibri" pitchFamily="34" charset="0"/>
              </a:defRPr>
            </a:lvl8pPr>
            <a:lvl9pPr marL="3824025" indent="-220647"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2</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2322513" y="525463"/>
            <a:ext cx="4668837" cy="262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2363755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20</a:t>
            </a:fld>
            <a:endParaRPr lang="en-US"/>
          </a:p>
        </p:txBody>
      </p:sp>
    </p:spTree>
    <p:extLst>
      <p:ext uri="{BB962C8B-B14F-4D97-AF65-F5344CB8AC3E}">
        <p14:creationId xmlns:p14="http://schemas.microsoft.com/office/powerpoint/2010/main" val="2293963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21</a:t>
            </a:fld>
            <a:endParaRPr lang="en-US"/>
          </a:p>
        </p:txBody>
      </p:sp>
    </p:spTree>
    <p:extLst>
      <p:ext uri="{BB962C8B-B14F-4D97-AF65-F5344CB8AC3E}">
        <p14:creationId xmlns:p14="http://schemas.microsoft.com/office/powerpoint/2010/main" val="3498061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22</a:t>
            </a:fld>
            <a:endParaRPr lang="en-US"/>
          </a:p>
        </p:txBody>
      </p:sp>
    </p:spTree>
    <p:extLst>
      <p:ext uri="{BB962C8B-B14F-4D97-AF65-F5344CB8AC3E}">
        <p14:creationId xmlns:p14="http://schemas.microsoft.com/office/powerpoint/2010/main" val="2337417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23</a:t>
            </a:fld>
            <a:endParaRPr lang="en-US"/>
          </a:p>
        </p:txBody>
      </p:sp>
    </p:spTree>
    <p:extLst>
      <p:ext uri="{BB962C8B-B14F-4D97-AF65-F5344CB8AC3E}">
        <p14:creationId xmlns:p14="http://schemas.microsoft.com/office/powerpoint/2010/main" val="3858643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lIns="91434" tIns="45717" rIns="91434" bIns="45717"/>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24</a:t>
            </a:fld>
            <a:endParaRPr lang="en-US" dirty="0"/>
          </a:p>
        </p:txBody>
      </p:sp>
    </p:spTree>
    <p:extLst>
      <p:ext uri="{BB962C8B-B14F-4D97-AF65-F5344CB8AC3E}">
        <p14:creationId xmlns:p14="http://schemas.microsoft.com/office/powerpoint/2010/main" val="320915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25</a:t>
            </a:fld>
            <a:endParaRPr lang="en-US"/>
          </a:p>
        </p:txBody>
      </p:sp>
    </p:spTree>
    <p:extLst>
      <p:ext uri="{BB962C8B-B14F-4D97-AF65-F5344CB8AC3E}">
        <p14:creationId xmlns:p14="http://schemas.microsoft.com/office/powerpoint/2010/main" val="14400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26</a:t>
            </a:fld>
            <a:endParaRPr lang="en-US"/>
          </a:p>
        </p:txBody>
      </p:sp>
    </p:spTree>
    <p:extLst>
      <p:ext uri="{BB962C8B-B14F-4D97-AF65-F5344CB8AC3E}">
        <p14:creationId xmlns:p14="http://schemas.microsoft.com/office/powerpoint/2010/main" val="1932664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27</a:t>
            </a:fld>
            <a:endParaRPr lang="en-US"/>
          </a:p>
        </p:txBody>
      </p:sp>
    </p:spTree>
    <p:extLst>
      <p:ext uri="{BB962C8B-B14F-4D97-AF65-F5344CB8AC3E}">
        <p14:creationId xmlns:p14="http://schemas.microsoft.com/office/powerpoint/2010/main" val="1635152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28</a:t>
            </a:fld>
            <a:endParaRPr lang="en-US"/>
          </a:p>
        </p:txBody>
      </p:sp>
    </p:spTree>
    <p:extLst>
      <p:ext uri="{BB962C8B-B14F-4D97-AF65-F5344CB8AC3E}">
        <p14:creationId xmlns:p14="http://schemas.microsoft.com/office/powerpoint/2010/main" val="272091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29</a:t>
            </a:fld>
            <a:endParaRPr lang="en-US"/>
          </a:p>
        </p:txBody>
      </p:sp>
    </p:spTree>
    <p:extLst>
      <p:ext uri="{BB962C8B-B14F-4D97-AF65-F5344CB8AC3E}">
        <p14:creationId xmlns:p14="http://schemas.microsoft.com/office/powerpoint/2010/main" val="389909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a:xfrm>
            <a:off x="701040" y="4473896"/>
            <a:ext cx="5608320" cy="3660457"/>
          </a:xfrm>
          <a:prstGeom prst="rect">
            <a:avLst/>
          </a:prstGeom>
        </p:spPr>
        <p:txBody>
          <a:bodyPr lIns="91434" tIns="45717" rIns="91434" bIns="45717"/>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3</a:t>
            </a:fld>
            <a:endParaRPr lang="en-US"/>
          </a:p>
        </p:txBody>
      </p:sp>
    </p:spTree>
    <p:extLst>
      <p:ext uri="{BB962C8B-B14F-4D97-AF65-F5344CB8AC3E}">
        <p14:creationId xmlns:p14="http://schemas.microsoft.com/office/powerpoint/2010/main" val="2791840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30</a:t>
            </a:fld>
            <a:endParaRPr lang="en-US"/>
          </a:p>
        </p:txBody>
      </p:sp>
    </p:spTree>
    <p:extLst>
      <p:ext uri="{BB962C8B-B14F-4D97-AF65-F5344CB8AC3E}">
        <p14:creationId xmlns:p14="http://schemas.microsoft.com/office/powerpoint/2010/main" val="3071426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31</a:t>
            </a:fld>
            <a:endParaRPr lang="en-US"/>
          </a:p>
        </p:txBody>
      </p:sp>
    </p:spTree>
    <p:extLst>
      <p:ext uri="{BB962C8B-B14F-4D97-AF65-F5344CB8AC3E}">
        <p14:creationId xmlns:p14="http://schemas.microsoft.com/office/powerpoint/2010/main" val="517575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32</a:t>
            </a:fld>
            <a:endParaRPr lang="en-US"/>
          </a:p>
        </p:txBody>
      </p:sp>
    </p:spTree>
    <p:extLst>
      <p:ext uri="{BB962C8B-B14F-4D97-AF65-F5344CB8AC3E}">
        <p14:creationId xmlns:p14="http://schemas.microsoft.com/office/powerpoint/2010/main" val="376214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a:xfrm>
            <a:off x="701040" y="4473896"/>
            <a:ext cx="5608320" cy="3660457"/>
          </a:xfrm>
          <a:prstGeom prst="rect">
            <a:avLst/>
          </a:prstGeom>
        </p:spPr>
        <p:txBody>
          <a:bodyPr lIns="91434" tIns="45717" rIns="91434" bIns="45717"/>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33</a:t>
            </a:fld>
            <a:endParaRPr lang="en-US"/>
          </a:p>
        </p:txBody>
      </p:sp>
    </p:spTree>
    <p:extLst>
      <p:ext uri="{BB962C8B-B14F-4D97-AF65-F5344CB8AC3E}">
        <p14:creationId xmlns:p14="http://schemas.microsoft.com/office/powerpoint/2010/main" val="2575975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34</a:t>
            </a:fld>
            <a:endParaRPr lang="en-US"/>
          </a:p>
        </p:txBody>
      </p:sp>
    </p:spTree>
    <p:extLst>
      <p:ext uri="{BB962C8B-B14F-4D97-AF65-F5344CB8AC3E}">
        <p14:creationId xmlns:p14="http://schemas.microsoft.com/office/powerpoint/2010/main" val="3267823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lIns="91434" tIns="45717" rIns="91434" bIns="45717"/>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35</a:t>
            </a:fld>
            <a:endParaRPr lang="en-US" altLang="en-US"/>
          </a:p>
        </p:txBody>
      </p:sp>
    </p:spTree>
    <p:extLst>
      <p:ext uri="{BB962C8B-B14F-4D97-AF65-F5344CB8AC3E}">
        <p14:creationId xmlns:p14="http://schemas.microsoft.com/office/powerpoint/2010/main" val="2895692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37</a:t>
            </a:fld>
            <a:endParaRPr lang="en-US" altLang="en-US"/>
          </a:p>
        </p:txBody>
      </p:sp>
    </p:spTree>
    <p:extLst>
      <p:ext uri="{BB962C8B-B14F-4D97-AF65-F5344CB8AC3E}">
        <p14:creationId xmlns:p14="http://schemas.microsoft.com/office/powerpoint/2010/main" val="1544882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38</a:t>
            </a:fld>
            <a:endParaRPr lang="en-US"/>
          </a:p>
        </p:txBody>
      </p:sp>
    </p:spTree>
    <p:extLst>
      <p:ext uri="{BB962C8B-B14F-4D97-AF65-F5344CB8AC3E}">
        <p14:creationId xmlns:p14="http://schemas.microsoft.com/office/powerpoint/2010/main" val="754065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39</a:t>
            </a:fld>
            <a:endParaRPr lang="en-US"/>
          </a:p>
        </p:txBody>
      </p:sp>
    </p:spTree>
    <p:extLst>
      <p:ext uri="{BB962C8B-B14F-4D97-AF65-F5344CB8AC3E}">
        <p14:creationId xmlns:p14="http://schemas.microsoft.com/office/powerpoint/2010/main" val="3052871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Thanks to Harry Nelson of Maine DOT for making me aware of this wonderful engraving!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Shows 16 men randomly selected after church service to determine a “rood” (also known as “rod”, “perch”, or “pole”).  It’s a unit that was commonly used in the past for measuring land in Europe and America.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“rood” was determined as the length of their left feet, aligned toe to heel as they stood in a line.</a:t>
            </a:r>
          </a:p>
          <a:p>
            <a:pPr marL="628650" lvl="1" indent="-171450">
              <a:buFont typeface="Arial" panose="020B0604020202020204" pitchFamily="34" charset="0"/>
              <a:buChar char="•"/>
            </a:pPr>
            <a:r>
              <a:rPr lang="en-US" dirty="0"/>
              <a:t>Its length varied a lot, from 12 to 24 feet, depending on time and location.  A rod is usually assumed to be 16.5 feet, but this is not always the case.</a:t>
            </a:r>
          </a:p>
          <a:p>
            <a:pPr marL="171450" indent="-171450">
              <a:buFont typeface="Arial" panose="020B0604020202020204" pitchFamily="34" charset="0"/>
              <a:buChar char="•"/>
            </a:pPr>
            <a:r>
              <a:rPr lang="en-US" dirty="0"/>
              <a:t>This is more than just a fun slide; it is important and relevant to this presentation.</a:t>
            </a:r>
          </a:p>
          <a:p>
            <a:pPr marL="628650" lvl="1" indent="-171450">
              <a:buFont typeface="Arial" panose="020B0604020202020204" pitchFamily="34" charset="0"/>
              <a:buChar char="•"/>
            </a:pPr>
            <a:r>
              <a:rPr lang="en-US" dirty="0"/>
              <a:t>The rood being determined here is specifically for the community that goes to this church.  It is “their” rood.  </a:t>
            </a:r>
          </a:p>
          <a:p>
            <a:pPr marL="628650" lvl="1" indent="-171450">
              <a:buFont typeface="Arial" panose="020B0604020202020204" pitchFamily="34" charset="0"/>
              <a:buChar char="•"/>
            </a:pPr>
            <a:r>
              <a:rPr lang="en-US" dirty="0"/>
              <a:t>A rood in another community (or determined at another time with other men) would most certainly be different.</a:t>
            </a:r>
          </a:p>
          <a:p>
            <a:pPr marL="628650" lvl="1" indent="-171450">
              <a:buFont typeface="Arial" panose="020B0604020202020204" pitchFamily="34" charset="0"/>
              <a:buChar char="•"/>
            </a:pPr>
            <a:r>
              <a:rPr lang="en-US" dirty="0"/>
              <a:t>It is not a national standard, not a state standard, not a county standard.  It is at best a town standard, and may not even be that.</a:t>
            </a:r>
          </a:p>
          <a:p>
            <a:pPr marL="628650" lvl="1" indent="-171450">
              <a:buFont typeface="Arial" panose="020B0604020202020204" pitchFamily="34" charset="0"/>
              <a:buChar char="•"/>
            </a:pPr>
            <a:r>
              <a:rPr lang="en-US" dirty="0"/>
              <a:t>Although convenient and in some ways representative, the lack of standardization would later lead to problems.  Hence this presentation…</a:t>
            </a:r>
          </a:p>
        </p:txBody>
      </p:sp>
      <p:sp>
        <p:nvSpPr>
          <p:cNvPr id="4" name="Slide Number Placeholder 3"/>
          <p:cNvSpPr>
            <a:spLocks noGrp="1"/>
          </p:cNvSpPr>
          <p:nvPr>
            <p:ph type="sldNum" sz="quarter" idx="5"/>
          </p:nvPr>
        </p:nvSpPr>
        <p:spPr/>
        <p:txBody>
          <a:bodyPr/>
          <a:lstStyle/>
          <a:p>
            <a:fld id="{A2FED2CC-BADC-4677-8145-F4A6E1426BC2}" type="slidenum">
              <a:rPr lang="en-US" smtClean="0"/>
              <a:t>40</a:t>
            </a:fld>
            <a:endParaRPr lang="en-US" dirty="0"/>
          </a:p>
        </p:txBody>
      </p:sp>
    </p:spTree>
    <p:extLst>
      <p:ext uri="{BB962C8B-B14F-4D97-AF65-F5344CB8AC3E}">
        <p14:creationId xmlns:p14="http://schemas.microsoft.com/office/powerpoint/2010/main" val="342793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a:t>
            </a:fld>
            <a:endParaRPr lang="en-US" altLang="en-US"/>
          </a:p>
        </p:txBody>
      </p:sp>
    </p:spTree>
    <p:extLst>
      <p:ext uri="{BB962C8B-B14F-4D97-AF65-F5344CB8AC3E}">
        <p14:creationId xmlns:p14="http://schemas.microsoft.com/office/powerpoint/2010/main" val="1232073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fld id="{A2FED2CC-BADC-4677-8145-F4A6E1426BC2}" type="slidenum">
              <a:rPr lang="en-US" smtClean="0"/>
              <a:t>41</a:t>
            </a:fld>
            <a:endParaRPr lang="en-US" dirty="0"/>
          </a:p>
        </p:txBody>
      </p:sp>
    </p:spTree>
    <p:extLst>
      <p:ext uri="{BB962C8B-B14F-4D97-AF65-F5344CB8AC3E}">
        <p14:creationId xmlns:p14="http://schemas.microsoft.com/office/powerpoint/2010/main" val="3023710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ultimate authority on standards of weights and measures is the U.S. Congress.</a:t>
            </a:r>
          </a:p>
        </p:txBody>
      </p:sp>
      <p:sp>
        <p:nvSpPr>
          <p:cNvPr id="4" name="Slide Number Placeholder 3"/>
          <p:cNvSpPr>
            <a:spLocks noGrp="1"/>
          </p:cNvSpPr>
          <p:nvPr>
            <p:ph type="sldNum" sz="quarter" idx="5"/>
          </p:nvPr>
        </p:nvSpPr>
        <p:spPr/>
        <p:txBody>
          <a:bodyPr/>
          <a:lstStyle/>
          <a:p>
            <a:fld id="{A2FED2CC-BADC-4677-8145-F4A6E1426BC2}" type="slidenum">
              <a:rPr lang="en-US" smtClean="0"/>
              <a:t>42</a:t>
            </a:fld>
            <a:endParaRPr lang="en-US" dirty="0"/>
          </a:p>
        </p:txBody>
      </p:sp>
    </p:spTree>
    <p:extLst>
      <p:ext uri="{BB962C8B-B14F-4D97-AF65-F5344CB8AC3E}">
        <p14:creationId xmlns:p14="http://schemas.microsoft.com/office/powerpoint/2010/main" val="299738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authority of Congress is given in the U.S. Constitution, Article I, Section 8, Clause 5.</a:t>
            </a:r>
          </a:p>
          <a:p>
            <a:pPr marL="628650" lvl="1" indent="-171450">
              <a:buFont typeface="Arial" panose="020B0604020202020204" pitchFamily="34" charset="0"/>
              <a:buChar char="•"/>
            </a:pPr>
            <a:r>
              <a:rPr lang="en-US" dirty="0"/>
              <a:t>Congress delegated its power to the Office of Weights and Measures in the Department of the Treasury.</a:t>
            </a:r>
          </a:p>
          <a:p>
            <a:pPr marL="628650" lvl="1" indent="-171450">
              <a:buFont typeface="Arial" panose="020B0604020202020204" pitchFamily="34" charset="0"/>
              <a:buChar char="•"/>
            </a:pPr>
            <a:r>
              <a:rPr lang="en-US" dirty="0"/>
              <a:t>NBS then got this authority as the successor to the Weights and Measures, and NBS became part of DOC.</a:t>
            </a:r>
          </a:p>
          <a:p>
            <a:pPr marL="171450" indent="-171450">
              <a:buFont typeface="Arial" panose="020B0604020202020204" pitchFamily="34" charset="0"/>
              <a:buChar char="•"/>
            </a:pPr>
            <a:r>
              <a:rPr lang="en-US" dirty="0"/>
              <a:t>Why was something like standards of weights and measures so important that it was specifically listed as a congressional power in the Constitution?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standards for weights and measures are tightly connected to commerce, including coining of money. We’re going to come back to this near the end of the presentation.</a:t>
            </a:r>
          </a:p>
          <a:p>
            <a:pPr marL="628650" lvl="1" indent="-171450">
              <a:buFont typeface="Arial" panose="020B0604020202020204" pitchFamily="34" charset="0"/>
              <a:buChar char="•"/>
            </a:pPr>
            <a:r>
              <a:rPr lang="en-US" dirty="0"/>
              <a:t>In short, it was to avoid the “toothbrush problem”…</a:t>
            </a:r>
          </a:p>
        </p:txBody>
      </p:sp>
      <p:sp>
        <p:nvSpPr>
          <p:cNvPr id="4" name="Slide Number Placeholder 3"/>
          <p:cNvSpPr>
            <a:spLocks noGrp="1"/>
          </p:cNvSpPr>
          <p:nvPr>
            <p:ph type="sldNum" sz="quarter" idx="5"/>
          </p:nvPr>
        </p:nvSpPr>
        <p:spPr/>
        <p:txBody>
          <a:bodyPr/>
          <a:lstStyle/>
          <a:p>
            <a:fld id="{A2FED2CC-BADC-4677-8145-F4A6E1426BC2}" type="slidenum">
              <a:rPr lang="en-US" smtClean="0"/>
              <a:t>43</a:t>
            </a:fld>
            <a:endParaRPr lang="en-US" dirty="0"/>
          </a:p>
        </p:txBody>
      </p:sp>
    </p:spTree>
    <p:extLst>
      <p:ext uri="{BB962C8B-B14F-4D97-AF65-F5344CB8AC3E}">
        <p14:creationId xmlns:p14="http://schemas.microsoft.com/office/powerpoint/2010/main" val="2364796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does not good to have a bunch of conflicting standards.  That’s the same as having no standards at all.</a:t>
            </a:r>
          </a:p>
        </p:txBody>
      </p:sp>
      <p:sp>
        <p:nvSpPr>
          <p:cNvPr id="4" name="Slide Number Placeholder 3"/>
          <p:cNvSpPr>
            <a:spLocks noGrp="1"/>
          </p:cNvSpPr>
          <p:nvPr>
            <p:ph type="sldNum" sz="quarter" idx="5"/>
          </p:nvPr>
        </p:nvSpPr>
        <p:spPr/>
        <p:txBody>
          <a:bodyPr/>
          <a:lstStyle/>
          <a:p>
            <a:fld id="{A2FED2CC-BADC-4677-8145-F4A6E1426BC2}" type="slidenum">
              <a:rPr lang="en-US" smtClean="0"/>
              <a:t>44</a:t>
            </a:fld>
            <a:endParaRPr lang="en-US" dirty="0"/>
          </a:p>
        </p:txBody>
      </p:sp>
    </p:spTree>
    <p:extLst>
      <p:ext uri="{BB962C8B-B14F-4D97-AF65-F5344CB8AC3E}">
        <p14:creationId xmlns:p14="http://schemas.microsoft.com/office/powerpoint/2010/main" val="28004235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45</a:t>
            </a:fld>
            <a:endParaRPr lang="en-US"/>
          </a:p>
        </p:txBody>
      </p:sp>
    </p:spTree>
    <p:extLst>
      <p:ext uri="{BB962C8B-B14F-4D97-AF65-F5344CB8AC3E}">
        <p14:creationId xmlns:p14="http://schemas.microsoft.com/office/powerpoint/2010/main" val="607183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46</a:t>
            </a:fld>
            <a:endParaRPr lang="en-US"/>
          </a:p>
        </p:txBody>
      </p:sp>
    </p:spTree>
    <p:extLst>
      <p:ext uri="{BB962C8B-B14F-4D97-AF65-F5344CB8AC3E}">
        <p14:creationId xmlns:p14="http://schemas.microsoft.com/office/powerpoint/2010/main" val="254541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Mendenhall Order (1893):  When the U.S. officially became metric.</a:t>
            </a:r>
          </a:p>
          <a:p>
            <a:pPr marL="628650" lvl="1" indent="-171450">
              <a:buFont typeface="Arial" panose="020B0604020202020204" pitchFamily="34" charset="0"/>
              <a:buChar char="•"/>
            </a:pPr>
            <a:r>
              <a:rPr lang="en-US" dirty="0"/>
              <a:t>Officially adopted meter as basis of length, where 1 foot = 1200/3937 meter (per 1866 act of Congress), and with meter represented by Meter Bars No. 21 and 27.</a:t>
            </a:r>
          </a:p>
          <a:p>
            <a:pPr marL="628650" lvl="1" indent="-171450">
              <a:buFont typeface="Arial" panose="020B0604020202020204" pitchFamily="34" charset="0"/>
              <a:buChar char="•"/>
            </a:pPr>
            <a:r>
              <a:rPr lang="en-US" dirty="0"/>
              <a:t>Completely abandoned British Imperial Yard as basis for length (as represented by Bronze Bar No. 11).</a:t>
            </a:r>
          </a:p>
          <a:p>
            <a:pPr marL="171450" lvl="0" indent="-171450">
              <a:buFont typeface="Arial" panose="020B0604020202020204" pitchFamily="34" charset="0"/>
              <a:buChar char="•"/>
            </a:pPr>
            <a:r>
              <a:rPr lang="en-US" dirty="0"/>
              <a:t>Declared in Appendix 6 of C&amp;GS Bulletin No. 26, including conversion tables.</a:t>
            </a:r>
          </a:p>
          <a:p>
            <a:pPr marL="171450" lvl="0" indent="-171450">
              <a:buFont typeface="Arial" panose="020B0604020202020204" pitchFamily="34" charset="0"/>
              <a:buChar char="•"/>
            </a:pPr>
            <a:r>
              <a:rPr lang="en-US" dirty="0"/>
              <a:t>Interesting to note that conversion showed 1 Gunter’s chain = 20.1168 m</a:t>
            </a:r>
          </a:p>
          <a:p>
            <a:pPr marL="628650" lvl="1" indent="-171450">
              <a:buFont typeface="Arial" panose="020B0604020202020204" pitchFamily="34" charset="0"/>
              <a:buChar char="•"/>
            </a:pPr>
            <a:r>
              <a:rPr lang="en-US" dirty="0"/>
              <a:t>That is EXACTLY 66 ift (vs. 65.999868 sft)</a:t>
            </a:r>
          </a:p>
          <a:p>
            <a:pPr marL="628650" lvl="1" indent="-171450">
              <a:buFont typeface="Arial" panose="020B0604020202020204" pitchFamily="34" charset="0"/>
              <a:buChar char="•"/>
            </a:pPr>
            <a:r>
              <a:rPr lang="en-US" dirty="0"/>
              <a:t>This is just a coincidence due to rounding, but it shows that for the precision of the chain, the distinction between the ift and sft is immaterial…</a:t>
            </a:r>
          </a:p>
        </p:txBody>
      </p:sp>
      <p:sp>
        <p:nvSpPr>
          <p:cNvPr id="4" name="Slide Number Placeholder 3"/>
          <p:cNvSpPr>
            <a:spLocks noGrp="1"/>
          </p:cNvSpPr>
          <p:nvPr>
            <p:ph type="sldNum" sz="quarter" idx="10"/>
          </p:nvPr>
        </p:nvSpPr>
        <p:spPr/>
        <p:txBody>
          <a:bodyPr/>
          <a:lstStyle/>
          <a:p>
            <a:fld id="{ADB50007-6DAA-40A7-BB94-072BAD43B908}" type="slidenum">
              <a:rPr lang="en-US" smtClean="0"/>
              <a:t>47</a:t>
            </a:fld>
            <a:endParaRPr lang="en-US" dirty="0"/>
          </a:p>
        </p:txBody>
      </p:sp>
    </p:spTree>
    <p:extLst>
      <p:ext uri="{BB962C8B-B14F-4D97-AF65-F5344CB8AC3E}">
        <p14:creationId xmlns:p14="http://schemas.microsoft.com/office/powerpoint/2010/main" val="3560948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Federal Register Notice (1959) establishing ift and (temporary) sft</a:t>
            </a:r>
          </a:p>
          <a:p>
            <a:pPr marL="628650" lvl="1" indent="-171450">
              <a:buFont typeface="Arial" panose="020B0604020202020204" pitchFamily="34" charset="0"/>
              <a:buChar char="•"/>
            </a:pPr>
            <a:r>
              <a:rPr lang="en-US" dirty="0"/>
              <a:t>Official adoption of ift (1  ft = 0.3048 m) nationwide.</a:t>
            </a:r>
          </a:p>
          <a:p>
            <a:pPr marL="628650" lvl="1" indent="-171450">
              <a:buFont typeface="Arial" panose="020B0604020202020204" pitchFamily="34" charset="0"/>
              <a:buChar char="•"/>
            </a:pPr>
            <a:r>
              <a:rPr lang="en-US" b="1" i="1" dirty="0"/>
              <a:t>Temporary</a:t>
            </a:r>
            <a:r>
              <a:rPr lang="en-US" dirty="0"/>
              <a:t> exception granted for geodetic surveys (including State Plane coordinates), to accommodate C&amp;GS.</a:t>
            </a:r>
          </a:p>
          <a:p>
            <a:pPr marL="628650" lvl="1" indent="-171450">
              <a:buFont typeface="Arial" panose="020B0604020202020204" pitchFamily="34" charset="0"/>
              <a:buChar char="•"/>
            </a:pPr>
            <a:r>
              <a:rPr lang="en-US" b="1" i="1" dirty="0"/>
              <a:t>Mandates</a:t>
            </a:r>
            <a:r>
              <a:rPr lang="en-US" dirty="0"/>
              <a:t> that ift shall be adopted after readjustment of U.S. geodetic network. This is not a “recommendation” or a “suggestion.”  At the time this was published, “shall” was used in legal documents as mandatory (nowadays the usage of “shall” as mandatory is discouraged in legal documents).  </a:t>
            </a:r>
          </a:p>
          <a:p>
            <a:pPr marL="628650" lvl="1" indent="-171450">
              <a:buFont typeface="Arial" panose="020B0604020202020204" pitchFamily="34" charset="0"/>
              <a:buChar char="•"/>
            </a:pPr>
            <a:r>
              <a:rPr lang="en-US" dirty="0"/>
              <a:t>Co-issued and signed by NBS and C&amp;GS directors.</a:t>
            </a:r>
          </a:p>
          <a:p>
            <a:pPr marL="628650" lvl="1" indent="-171450">
              <a:buFont typeface="Arial" panose="020B0604020202020204" pitchFamily="34" charset="0"/>
              <a:buChar char="•"/>
            </a:pPr>
            <a:r>
              <a:rPr lang="en-US" dirty="0"/>
              <a:t>This FRN delayed full adoption of the ift, and promoted continued use of the sft for all surveying (not just geodetic surveys), and it is how we got into the situation we are in today.</a:t>
            </a:r>
          </a:p>
        </p:txBody>
      </p:sp>
      <p:sp>
        <p:nvSpPr>
          <p:cNvPr id="4" name="Slide Number Placeholder 3"/>
          <p:cNvSpPr>
            <a:spLocks noGrp="1"/>
          </p:cNvSpPr>
          <p:nvPr>
            <p:ph type="sldNum" sz="quarter" idx="10"/>
          </p:nvPr>
        </p:nvSpPr>
        <p:spPr/>
        <p:txBody>
          <a:bodyPr/>
          <a:lstStyle/>
          <a:p>
            <a:fld id="{ADB50007-6DAA-40A7-BB94-072BAD43B908}" type="slidenum">
              <a:rPr lang="en-US" smtClean="0"/>
              <a:t>48</a:t>
            </a:fld>
            <a:endParaRPr lang="en-US" dirty="0"/>
          </a:p>
        </p:txBody>
      </p:sp>
    </p:spTree>
    <p:extLst>
      <p:ext uri="{BB962C8B-B14F-4D97-AF65-F5344CB8AC3E}">
        <p14:creationId xmlns:p14="http://schemas.microsoft.com/office/powerpoint/2010/main" val="192528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392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Despite the mandate of the 1959 FRN, and the change to a new datum in 1986, NGS allowed states to choose whether they want State Plane coordinates in feet, including which type of foot.</a:t>
            </a:r>
          </a:p>
          <a:p>
            <a:pPr marL="171450" indent="-171450">
              <a:buFont typeface="Arial" panose="020B0604020202020204" pitchFamily="34" charset="0"/>
              <a:buChar char="•"/>
            </a:pPr>
            <a:r>
              <a:rPr lang="en-US" dirty="0"/>
              <a:t>Over time various states have taken actions to select the foot they want to use.  Of the 40 states that have selected the sft, 28 have done so in statute, and 12 have done so by working with NGS to issue an FRN (the latest being in 2009, for Utah).  So the situation with the 40 “green” states is more complicated than it appears.</a:t>
            </a:r>
          </a:p>
          <a:p>
            <a:pPr marL="171450" lvl="0" indent="-171450">
              <a:buFont typeface="Arial" panose="020B0604020202020204" pitchFamily="34" charset="0"/>
              <a:buChar char="•"/>
            </a:pPr>
            <a:r>
              <a:rPr lang="en-US" dirty="0"/>
              <a:t>Simply put, this is again chaos, just as it was before the Mendenhall Order of 1893.  This is exactly the type of situation our five heroes wanted to avoid, having different standards of measure for different parts of the U.S.  It is far worse than this map indicates, since jurisdictions within a state use a different foot than on this map.  For example, Hawaii shows no foot selection (not even SPCS 83 legislation), yet it uses sft for most areas but ift on military bases.  Arizona is shown as an ift state, yet the National Park Service uses sft within Arizona.  It is a complete mess.  There is no way for me to know for sure, but it is my opinion that our heroes would be spinning in their graves if they saw this.</a:t>
            </a:r>
          </a:p>
          <a:p>
            <a:pPr marL="0" lvl="0" indent="0">
              <a:buFont typeface="Arial" panose="020B0604020202020204" pitchFamily="34" charset="0"/>
              <a:buNone/>
            </a:pPr>
            <a:endParaRPr lang="en-US" dirty="0"/>
          </a:p>
          <a:p>
            <a:pPr marL="171450" indent="-171450">
              <a:buFont typeface="Arial" panose="020B0604020202020204" pitchFamily="34" charset="0"/>
              <a:buChar char="•"/>
            </a:pPr>
            <a:r>
              <a:rPr lang="en-US" u="sng" dirty="0"/>
              <a:t>Addendum</a:t>
            </a:r>
            <a:r>
              <a:rPr lang="en-US" dirty="0"/>
              <a:t>:  Some surveyors look at the CONUS map and ask why NGS is proposing the ift rather than the sft, since more states have officially selected the sft for SPCS 83 (40 vs. 6).  It seems a reasonable question, but it is flawed, for the following reasons: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Minority vs. majority</a:t>
            </a:r>
            <a:r>
              <a:rPr lang="en-US" sz="1200" kern="1200" dirty="0">
                <a:solidFill>
                  <a:schemeClr val="tx1"/>
                </a:solidFill>
                <a:effectLst/>
                <a:latin typeface="+mn-lt"/>
                <a:ea typeface="+mn-ea"/>
                <a:cs typeface="+mn-cs"/>
              </a:rPr>
              <a:t>.  This is not an issue of a minority overruling a majority.  Although most states have adopted the sft (for SPCS 83), it’s important to recognize that surveying and mapping represents only a tiny fraction of overall economic activity in the U.S.  Other major parts of the U.S. economy make use of the ift.  For example, one of the reasons the ift was adopted in 1959 was for standardizing gauge blocks (the primary means of length standardization used by industry).  So surveying is actually a small part of this issue.  Because of that, there is essentially no chance that NIST will go back to the sft definition for the entire U.S.  If there is going to be one foot, it will certainly be 1 ft = 0.3048 m (exact).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Uniformity</a:t>
            </a:r>
            <a:r>
              <a:rPr lang="en-US" sz="1200" kern="1200" dirty="0">
                <a:solidFill>
                  <a:schemeClr val="tx1"/>
                </a:solidFill>
                <a:effectLst/>
                <a:latin typeface="+mn-lt"/>
                <a:ea typeface="+mn-ea"/>
                <a:cs typeface="+mn-cs"/>
              </a:rPr>
              <a:t>.  For standards to be useful, they must be uniform.  That is why Congress is empowered by the U.S. Constitution to establish standards of weights and measures.  Having two concurrent nearly identical definitions of the foot is inconsistent with the very idea of standards.  And it is bad for business (i.e., commerce).  Keeping the sft for surveying and mapping while using the ift for everything else would perpetuate the inconsistency.</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Original intent</a:t>
            </a:r>
            <a:r>
              <a:rPr lang="en-US" sz="1200" kern="1200" dirty="0">
                <a:solidFill>
                  <a:schemeClr val="tx1"/>
                </a:solidFill>
                <a:effectLst/>
                <a:latin typeface="+mn-lt"/>
                <a:ea typeface="+mn-ea"/>
                <a:cs typeface="+mn-cs"/>
              </a:rPr>
              <a:t>.  In the 1959 FRN that announced nationwide adoption of the ift, the previous foot was named the sft with the intent that it be temporary.  It was an accommodation by NBS to C&amp;GS, exclusively for geodetic work.  The 1959 FRN mandated that the ift be adopted after readjustment of the U.S. geodetic networks.  That occurred in 1986 with the change from NAD 27 to NAD 83.  So use of the sft was supposed to end at that time, but it did not.  It appears the main reason is that NGS side-stepped the issue by going metric in 1977, perhaps in the hope that the entire nation would go metric.  Instead the “temporary” sft became embedded as part of how SPCS 83 is used (but not in how SPCS 83 is defined – the definitions for every zone are metric).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SPCS 83 vs. SPCS2022</a:t>
            </a:r>
            <a:r>
              <a:rPr lang="en-US" sz="1200" kern="1200" dirty="0">
                <a:solidFill>
                  <a:schemeClr val="tx1"/>
                </a:solidFill>
                <a:effectLst/>
                <a:latin typeface="+mn-lt"/>
                <a:ea typeface="+mn-ea"/>
                <a:cs typeface="+mn-cs"/>
              </a:rPr>
              <a:t>.  In those states where the sft is specified (by state statute or FRN), it is associated with SPCS 83.  Such specifications will not apply for SPCS2022.  A state could legislate sft for SPCS2022, but if NIST mandates use of the ift, that would likely override state statute, per the U.S. Constitution.</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Authority</a:t>
            </a:r>
            <a:r>
              <a:rPr lang="en-US" sz="1200" kern="1200" dirty="0">
                <a:solidFill>
                  <a:schemeClr val="tx1"/>
                </a:solidFill>
                <a:effectLst/>
                <a:latin typeface="+mn-lt"/>
                <a:ea typeface="+mn-ea"/>
                <a:cs typeface="+mn-cs"/>
              </a:rPr>
              <a:t>.  Only NIST has the authority to deprecate the sft, not NGS.  In the end, the fate of the sft will be up to NIST.  The reason NGS is involved is that the existence of the sft is due entirely to NIST accommodating NGS in 1959.  Because of that, NGS bears responsibility in trying to resolve the issue, as we should have done in 1986, and NGS will work with NIST to that end.  If the decision is to deprecate the sft after 2022, it will be announced in an FRN, and NGS will also take other steps to inform our customers.  But NGS will continue to support the sft for legacy applications in SPCS 83 and 27 in our products and services.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50</a:t>
            </a:fld>
            <a:endParaRPr lang="en-US" dirty="0"/>
          </a:p>
        </p:txBody>
      </p:sp>
    </p:spTree>
    <p:extLst>
      <p:ext uri="{BB962C8B-B14F-4D97-AF65-F5344CB8AC3E}">
        <p14:creationId xmlns:p14="http://schemas.microsoft.com/office/powerpoint/2010/main" val="409827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a:t>
            </a:fld>
            <a:endParaRPr lang="en-US" altLang="en-US"/>
          </a:p>
        </p:txBody>
      </p:sp>
    </p:spTree>
    <p:extLst>
      <p:ext uri="{BB962C8B-B14F-4D97-AF65-F5344CB8AC3E}">
        <p14:creationId xmlns:p14="http://schemas.microsoft.com/office/powerpoint/2010/main" val="309039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Continuing with why we should make the change:</a:t>
            </a:r>
          </a:p>
          <a:p>
            <a:pPr marL="628650" lvl="1" indent="-171450">
              <a:buFont typeface="Arial" panose="020B0604020202020204" pitchFamily="34" charset="0"/>
              <a:buChar char="•"/>
            </a:pPr>
            <a:r>
              <a:rPr lang="en-US" dirty="0"/>
              <a:t>The sft is not recognized in the entire U.S.  Only in parts of the U.S.  And even for states where the ift or sft is specified, there are internal exceptions (a few of which I have already mentioned).</a:t>
            </a:r>
          </a:p>
          <a:p>
            <a:pPr marL="628650" lvl="1" indent="-171450">
              <a:buFont typeface="Arial" panose="020B0604020202020204" pitchFamily="34" charset="0"/>
              <a:buChar char="•"/>
            </a:pPr>
            <a:r>
              <a:rPr lang="en-US" dirty="0"/>
              <a:t>NGS can make the transition easier by automatically supporting backward-compatibility in our software.  That way you would get sft for all SPCS 27 zones, and also for SPCS 83 in the 40 states that have specified the sft for SPCS 83.</a:t>
            </a:r>
          </a:p>
          <a:p>
            <a:pPr marL="628650" lvl="1" indent="-171450">
              <a:buFont typeface="Arial" panose="020B0604020202020204" pitchFamily="34" charset="0"/>
              <a:buChar char="•"/>
            </a:pPr>
            <a:r>
              <a:rPr lang="en-US" dirty="0"/>
              <a:t>To repeat:  Now is the time.  Otherwise this problem will never go away (unless the U.S. goes completely metric).</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740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52</a:t>
            </a:fld>
            <a:endParaRPr lang="en-US"/>
          </a:p>
        </p:txBody>
      </p:sp>
    </p:spTree>
    <p:extLst>
      <p:ext uri="{BB962C8B-B14F-4D97-AF65-F5344CB8AC3E}">
        <p14:creationId xmlns:p14="http://schemas.microsoft.com/office/powerpoint/2010/main" val="3766651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53</a:t>
            </a:fld>
            <a:endParaRPr lang="en-US"/>
          </a:p>
        </p:txBody>
      </p:sp>
    </p:spTree>
    <p:extLst>
      <p:ext uri="{BB962C8B-B14F-4D97-AF65-F5344CB8AC3E}">
        <p14:creationId xmlns:p14="http://schemas.microsoft.com/office/powerpoint/2010/main" val="3695476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closing, I want to reiterate that NGS essentially created this problem, and now we want to help fix it.  Yes, we are coming at this some 30+ years late, but there is no better time to do this than when we are updating the entire NSRS.  A change in the foot definition will be a minor part of the overall changes that will occur when we make the transition to a modernized NSRS in 2022.  NGS will do everything we can to make a foot change – and all the other 2022 changes – as simple and painless as possible.  Remember, the idea here is not change for its own sake, but change to make things better.  And these changes will make things better.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encourage you to provide questions and comments to NGS.Feedback@noaa.gov.  If this change for the foot goes forward, there will also be opportunities for comments as part of issuing an FRN.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 remind you, again, that this is about the future, not the past.  The past will always exist and will not change.  But the future is something we can change, and make better.  Please remember our heroes, and the incredible work they put into establishing standards for weights and measures.  Their eyes were also on the future, and we are the beneficiaries of their vision.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of you who are surveyors (as I am), this is more than about how you practice surveying today, wherever you may work, and whatever type of surveying you do. For those who want to retain the U.S. survey foot, I implore you to please consider the larger picture, and the future.  That future will be inherited by the young surveyors, GIS professionals, and all other U.S. citizens.  We should strive to do well by them, and for them.</a:t>
            </a:r>
          </a:p>
          <a:p>
            <a:endParaRPr lang="en-US" dirty="0"/>
          </a:p>
        </p:txBody>
      </p:sp>
      <p:sp>
        <p:nvSpPr>
          <p:cNvPr id="4" name="Slide Number Placeholder 3"/>
          <p:cNvSpPr>
            <a:spLocks noGrp="1"/>
          </p:cNvSpPr>
          <p:nvPr>
            <p:ph type="sldNum" sz="quarter" idx="10"/>
          </p:nvPr>
        </p:nvSpPr>
        <p:spPr/>
        <p:txBody>
          <a:bodyPr/>
          <a:lstStyle/>
          <a:p>
            <a:fld id="{A2FED2CC-BADC-4677-8145-F4A6E1426BC2}" type="slidenum">
              <a:rPr lang="en-US" smtClean="0"/>
              <a:t>54</a:t>
            </a:fld>
            <a:endParaRPr lang="en-US" dirty="0"/>
          </a:p>
        </p:txBody>
      </p:sp>
    </p:spTree>
    <p:extLst>
      <p:ext uri="{BB962C8B-B14F-4D97-AF65-F5344CB8AC3E}">
        <p14:creationId xmlns:p14="http://schemas.microsoft.com/office/powerpoint/2010/main" val="3028514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1" tIns="46585" rIns="93171" bIns="46585">
            <a:normAutofit fontScale="25000" lnSpcReduction="20000"/>
          </a:bodyPr>
          <a:lstStyle/>
          <a:p>
            <a:endParaRPr/>
          </a:p>
        </p:txBody>
      </p:sp>
    </p:spTree>
    <p:extLst>
      <p:ext uri="{BB962C8B-B14F-4D97-AF65-F5344CB8AC3E}">
        <p14:creationId xmlns:p14="http://schemas.microsoft.com/office/powerpoint/2010/main" val="2940554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59</a:t>
            </a:fld>
            <a:endParaRPr lang="en-US"/>
          </a:p>
        </p:txBody>
      </p:sp>
    </p:spTree>
    <p:extLst>
      <p:ext uri="{BB962C8B-B14F-4D97-AF65-F5344CB8AC3E}">
        <p14:creationId xmlns:p14="http://schemas.microsoft.com/office/powerpoint/2010/main" val="4237502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60</a:t>
            </a:fld>
            <a:endParaRPr lang="en-US"/>
          </a:p>
        </p:txBody>
      </p:sp>
    </p:spTree>
    <p:extLst>
      <p:ext uri="{BB962C8B-B14F-4D97-AF65-F5344CB8AC3E}">
        <p14:creationId xmlns:p14="http://schemas.microsoft.com/office/powerpoint/2010/main" val="1595963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a:xfrm>
            <a:off x="701040" y="4473896"/>
            <a:ext cx="5608320" cy="3660457"/>
          </a:xfrm>
          <a:prstGeom prst="rect">
            <a:avLst/>
          </a:prstGeom>
        </p:spPr>
        <p:txBody>
          <a:bodyPr lIns="91434" tIns="45717" rIns="91434" bIns="45717"/>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61</a:t>
            </a:fld>
            <a:endParaRPr lang="en-US"/>
          </a:p>
        </p:txBody>
      </p:sp>
    </p:spTree>
    <p:extLst>
      <p:ext uri="{BB962C8B-B14F-4D97-AF65-F5344CB8AC3E}">
        <p14:creationId xmlns:p14="http://schemas.microsoft.com/office/powerpoint/2010/main" val="25066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7988" y="696913"/>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3B20F6-A04C-4E4B-A354-0413DA46D660}" type="slidenum">
              <a:rPr lang="en-US" altLang="en-US" smtClean="0">
                <a:solidFill>
                  <a:srgbClr val="000000"/>
                </a:solidFill>
              </a:rPr>
              <a:pPr>
                <a:spcBef>
                  <a:spcPct val="0"/>
                </a:spcBef>
              </a:pPr>
              <a:t>6</a:t>
            </a:fld>
            <a:endParaRPr lang="en-US" altLang="en-US" smtClean="0">
              <a:solidFill>
                <a:srgbClr val="000000"/>
              </a:solidFill>
            </a:endParaRPr>
          </a:p>
        </p:txBody>
      </p:sp>
    </p:spTree>
    <p:extLst>
      <p:ext uri="{BB962C8B-B14F-4D97-AF65-F5344CB8AC3E}">
        <p14:creationId xmlns:p14="http://schemas.microsoft.com/office/powerpoint/2010/main" val="325744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lIns="91434" tIns="45717" rIns="91434" bIns="45717"/>
          <a:lstStyle/>
          <a:p>
            <a:endParaRPr lang="en-US" dirty="0"/>
          </a:p>
        </p:txBody>
      </p:sp>
      <p:sp>
        <p:nvSpPr>
          <p:cNvPr id="4" name="Slide Number Placeholder 3"/>
          <p:cNvSpPr>
            <a:spLocks noGrp="1"/>
          </p:cNvSpPr>
          <p:nvPr>
            <p:ph type="sldNum" sz="quarter" idx="10"/>
          </p:nvPr>
        </p:nvSpPr>
        <p:spPr/>
        <p:txBody>
          <a:bodyPr/>
          <a:lstStyle/>
          <a:p>
            <a:pPr defTabSz="914337" fontAlgn="auto">
              <a:spcBef>
                <a:spcPts val="0"/>
              </a:spcBef>
              <a:spcAft>
                <a:spcPts val="0"/>
              </a:spcAft>
              <a:defRPr/>
            </a:pPr>
            <a:fld id="{0D46DE8B-F250-4584-83EE-1EA3792DC8CC}" type="slidenum">
              <a:rPr lang="en-US">
                <a:solidFill>
                  <a:prstClr val="black"/>
                </a:solidFill>
                <a:latin typeface="Calibri" panose="020F0502020204030204"/>
              </a:rPr>
              <a:pPr defTabSz="914337" fontAlgn="auto">
                <a:spcBef>
                  <a:spcPts val="0"/>
                </a:spcBef>
                <a:spcAft>
                  <a:spcPts val="0"/>
                </a:spcAft>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0163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111"/>
          <p:cNvSpPr>
            <a:spLocks noGrp="1"/>
          </p:cNvSpPr>
          <p:nvPr>
            <p:ph type="sldNum" sz="quarter" idx="5"/>
          </p:nvPr>
        </p:nvSpPr>
        <p:spPr bwMode="auto">
          <a:xfrm>
            <a:off x="3968751" y="8828089"/>
            <a:ext cx="3040063" cy="466725"/>
          </a:xfrm>
          <a:noFill/>
          <a:ln>
            <a:miter lim="800000"/>
            <a:headEnd/>
            <a:tailEnd/>
          </a:ln>
        </p:spPr>
        <p:txBody>
          <a:bodyPr lIns="93123" tIns="46560" rIns="93123" bIns="46560"/>
          <a:lstStyle/>
          <a:p>
            <a:pPr>
              <a:buSzPct val="25000"/>
            </a:pPr>
            <a:r>
              <a:rPr lang="en-US">
                <a:solidFill>
                  <a:srgbClr val="000000"/>
                </a:solidFill>
              </a:rPr>
              <a:t> </a:t>
            </a:r>
          </a:p>
        </p:txBody>
      </p:sp>
      <p:sp>
        <p:nvSpPr>
          <p:cNvPr id="49155" name="Shape 112"/>
          <p:cNvSpPr>
            <a:spLocks noGrp="1" noRot="1" noChangeAspect="1" noTextEdit="1"/>
          </p:cNvSpPr>
          <p:nvPr>
            <p:ph type="sldImg" idx="2"/>
          </p:nvPr>
        </p:nvSpPr>
        <p:spPr bwMode="auto">
          <a:xfrm>
            <a:off x="406400" y="696913"/>
            <a:ext cx="6196013" cy="348615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p:spPr>
      </p:sp>
      <p:sp>
        <p:nvSpPr>
          <p:cNvPr id="49156" name="Shape 113"/>
          <p:cNvSpPr>
            <a:spLocks noGrp="1"/>
          </p:cNvSpPr>
          <p:nvPr>
            <p:ph type="body" idx="1"/>
          </p:nvPr>
        </p:nvSpPr>
        <p:spPr bwMode="auto">
          <a:xfrm>
            <a:off x="935039" y="4416426"/>
            <a:ext cx="5140325" cy="4184650"/>
          </a:xfrm>
          <a:noFill/>
        </p:spPr>
        <p:txBody>
          <a:bodyPr wrap="square" lIns="93123" tIns="46560" rIns="93123" bIns="46560" numCol="1" anchor="t" anchorCtr="0" compatLnSpc="1">
            <a:prstTxWarp prst="textNoShape">
              <a:avLst/>
            </a:prstTxWarp>
          </a:bodyPr>
          <a:lstStyle/>
          <a:p>
            <a:pPr algn="r">
              <a:lnSpc>
                <a:spcPct val="60000"/>
              </a:lnSpc>
              <a:spcBef>
                <a:spcPct val="20000"/>
              </a:spcBef>
            </a:pPr>
            <a:r>
              <a:rPr lang="en-US" sz="1300" i="1" dirty="0">
                <a:solidFill>
                  <a:schemeClr val="tx2"/>
                </a:solidFill>
                <a:latin typeface="Arial" pitchFamily="4" charset="0"/>
                <a:ea typeface="Times New Roman" pitchFamily="4" charset="0"/>
                <a:cs typeface="Times New Roman" pitchFamily="4" charset="0"/>
              </a:rPr>
              <a:t>NGS Ten-Year Strategic Plan, 2013</a:t>
            </a:r>
            <a:endParaRPr lang="en-US" sz="1300" dirty="0"/>
          </a:p>
          <a:p>
            <a:pPr>
              <a:lnSpc>
                <a:spcPct val="80000"/>
              </a:lnSpc>
              <a:spcBef>
                <a:spcPct val="0"/>
              </a:spcBef>
            </a:pPr>
            <a:endParaRPr lang="en-US" sz="1300" dirty="0"/>
          </a:p>
          <a:p>
            <a:pPr>
              <a:lnSpc>
                <a:spcPct val="80000"/>
              </a:lnSpc>
              <a:spcBef>
                <a:spcPct val="0"/>
              </a:spcBef>
            </a:pPr>
            <a:r>
              <a:rPr lang="en-US" sz="1300" dirty="0"/>
              <a:t>The NGS Ten-Year Plan was adopted at the beginning of 2013, including four major goals and an enterprise goal:</a:t>
            </a:r>
          </a:p>
          <a:p>
            <a:pPr>
              <a:lnSpc>
                <a:spcPct val="80000"/>
              </a:lnSpc>
              <a:spcBef>
                <a:spcPct val="0"/>
              </a:spcBef>
            </a:pPr>
            <a:endParaRPr lang="en-US" sz="1300" dirty="0"/>
          </a:p>
          <a:p>
            <a:pPr>
              <a:lnSpc>
                <a:spcPct val="80000"/>
              </a:lnSpc>
              <a:spcBef>
                <a:spcPct val="0"/>
              </a:spcBef>
            </a:pPr>
            <a:r>
              <a:rPr lang="en-US" sz="1300" dirty="0"/>
              <a:t>Goal 1: Support the Users of the National Spatial Reference System.</a:t>
            </a:r>
          </a:p>
          <a:p>
            <a:pPr>
              <a:lnSpc>
                <a:spcPct val="80000"/>
              </a:lnSpc>
              <a:spcBef>
                <a:spcPct val="0"/>
              </a:spcBef>
            </a:pPr>
            <a:endParaRPr lang="en-US" sz="1300" dirty="0"/>
          </a:p>
          <a:p>
            <a:pPr>
              <a:lnSpc>
                <a:spcPct val="80000"/>
              </a:lnSpc>
              <a:spcBef>
                <a:spcPct val="0"/>
              </a:spcBef>
            </a:pPr>
            <a:r>
              <a:rPr lang="en-US" sz="1300" dirty="0"/>
              <a:t>Goal 2: Modernize and Improve the National Spatial Reference System.</a:t>
            </a:r>
          </a:p>
          <a:p>
            <a:pPr>
              <a:lnSpc>
                <a:spcPct val="80000"/>
              </a:lnSpc>
              <a:spcBef>
                <a:spcPct val="0"/>
              </a:spcBef>
            </a:pPr>
            <a:endParaRPr lang="en-US" sz="1300" dirty="0"/>
          </a:p>
          <a:p>
            <a:pPr>
              <a:lnSpc>
                <a:spcPct val="80000"/>
              </a:lnSpc>
              <a:spcBef>
                <a:spcPct val="0"/>
              </a:spcBef>
            </a:pPr>
            <a:r>
              <a:rPr lang="en-US" sz="1300" dirty="0"/>
              <a:t>Goal 3: Expand the National Spatial Reference System Stakeholder Base through Partnerships, Education and Outreach. </a:t>
            </a:r>
          </a:p>
          <a:p>
            <a:pPr>
              <a:lnSpc>
                <a:spcPct val="80000"/>
              </a:lnSpc>
              <a:spcBef>
                <a:spcPct val="0"/>
              </a:spcBef>
            </a:pPr>
            <a:endParaRPr lang="en-US" sz="1300" dirty="0"/>
          </a:p>
          <a:p>
            <a:pPr>
              <a:lnSpc>
                <a:spcPct val="80000"/>
              </a:lnSpc>
              <a:spcBef>
                <a:spcPct val="0"/>
              </a:spcBef>
            </a:pPr>
            <a:r>
              <a:rPr lang="en-US" sz="1300" dirty="0"/>
              <a:t>Goal 4: Develop and Enable a Workforce with a Supportive Environment. </a:t>
            </a:r>
          </a:p>
          <a:p>
            <a:pPr>
              <a:lnSpc>
                <a:spcPct val="80000"/>
              </a:lnSpc>
              <a:spcBef>
                <a:spcPct val="0"/>
              </a:spcBef>
            </a:pPr>
            <a:endParaRPr lang="en-US" sz="1300" dirty="0"/>
          </a:p>
          <a:p>
            <a:pPr>
              <a:lnSpc>
                <a:spcPct val="80000"/>
              </a:lnSpc>
              <a:spcBef>
                <a:spcPct val="0"/>
              </a:spcBef>
            </a:pPr>
            <a:r>
              <a:rPr lang="en-US" sz="1300" dirty="0"/>
              <a:t>Enterprise Goal: Improve Organizational and Administrative Functionality. </a:t>
            </a:r>
          </a:p>
          <a:p>
            <a:pPr>
              <a:lnSpc>
                <a:spcPct val="80000"/>
              </a:lnSpc>
              <a:spcBef>
                <a:spcPct val="0"/>
              </a:spcBef>
            </a:pPr>
            <a:endParaRPr lang="en-US" sz="1300" dirty="0"/>
          </a:p>
        </p:txBody>
      </p:sp>
    </p:spTree>
    <p:extLst>
      <p:ext uri="{BB962C8B-B14F-4D97-AF65-F5344CB8AC3E}">
        <p14:creationId xmlns:p14="http://schemas.microsoft.com/office/powerpoint/2010/main" val="34214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0855" indent="-292637">
              <a:spcBef>
                <a:spcPct val="30000"/>
              </a:spcBef>
              <a:defRPr sz="1200">
                <a:solidFill>
                  <a:schemeClr val="tx1"/>
                </a:solidFill>
                <a:latin typeface="Calibri" panose="020F0502020204030204" pitchFamily="34" charset="0"/>
              </a:defRPr>
            </a:lvl2pPr>
            <a:lvl3pPr marL="1170546" indent="-234109">
              <a:spcBef>
                <a:spcPct val="30000"/>
              </a:spcBef>
              <a:defRPr sz="1200">
                <a:solidFill>
                  <a:schemeClr val="tx1"/>
                </a:solidFill>
                <a:latin typeface="Calibri" panose="020F0502020204030204" pitchFamily="34" charset="0"/>
              </a:defRPr>
            </a:lvl3pPr>
            <a:lvl4pPr marL="1638765" indent="-234109">
              <a:spcBef>
                <a:spcPct val="30000"/>
              </a:spcBef>
              <a:defRPr sz="1200">
                <a:solidFill>
                  <a:schemeClr val="tx1"/>
                </a:solidFill>
                <a:latin typeface="Calibri" panose="020F0502020204030204" pitchFamily="34" charset="0"/>
              </a:defRPr>
            </a:lvl4pPr>
            <a:lvl5pPr marL="2106983" indent="-234109">
              <a:spcBef>
                <a:spcPct val="30000"/>
              </a:spcBef>
              <a:defRPr sz="1200">
                <a:solidFill>
                  <a:schemeClr val="tx1"/>
                </a:solidFill>
                <a:latin typeface="Calibri" panose="020F0502020204030204" pitchFamily="34" charset="0"/>
              </a:defRPr>
            </a:lvl5pPr>
            <a:lvl6pPr marL="2575202" indent="-234109" defTabSz="468219" eaLnBrk="0" fontAlgn="base" hangingPunct="0">
              <a:spcBef>
                <a:spcPct val="30000"/>
              </a:spcBef>
              <a:spcAft>
                <a:spcPct val="0"/>
              </a:spcAft>
              <a:defRPr sz="1200">
                <a:solidFill>
                  <a:schemeClr val="tx1"/>
                </a:solidFill>
                <a:latin typeface="Calibri" panose="020F0502020204030204" pitchFamily="34" charset="0"/>
              </a:defRPr>
            </a:lvl6pPr>
            <a:lvl7pPr marL="3043420" indent="-234109" defTabSz="468219" eaLnBrk="0" fontAlgn="base" hangingPunct="0">
              <a:spcBef>
                <a:spcPct val="30000"/>
              </a:spcBef>
              <a:spcAft>
                <a:spcPct val="0"/>
              </a:spcAft>
              <a:defRPr sz="1200">
                <a:solidFill>
                  <a:schemeClr val="tx1"/>
                </a:solidFill>
                <a:latin typeface="Calibri" panose="020F0502020204030204" pitchFamily="34" charset="0"/>
              </a:defRPr>
            </a:lvl7pPr>
            <a:lvl8pPr marL="3511639" indent="-234109" defTabSz="468219" eaLnBrk="0" fontAlgn="base" hangingPunct="0">
              <a:spcBef>
                <a:spcPct val="30000"/>
              </a:spcBef>
              <a:spcAft>
                <a:spcPct val="0"/>
              </a:spcAft>
              <a:defRPr sz="1200">
                <a:solidFill>
                  <a:schemeClr val="tx1"/>
                </a:solidFill>
                <a:latin typeface="Calibri" panose="020F0502020204030204" pitchFamily="34" charset="0"/>
              </a:defRPr>
            </a:lvl8pPr>
            <a:lvl9pPr marL="3979857" indent="-234109" defTabSz="46821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1A09A1-C489-4AFC-ABD9-3AC0C2FCC4CB}" type="slidenum">
              <a:rPr lang="en-US" altLang="en-US" smtClean="0">
                <a:solidFill>
                  <a:srgbClr val="000000"/>
                </a:solidFill>
              </a:rPr>
              <a:pPr>
                <a:spcBef>
                  <a:spcPct val="0"/>
                </a:spcBef>
              </a:pPr>
              <a:t>9</a:t>
            </a:fld>
            <a:endParaRPr lang="en-US" altLang="en-US" smtClean="0">
              <a:solidFill>
                <a:srgbClr val="000000"/>
              </a:solidFill>
            </a:endParaRPr>
          </a:p>
        </p:txBody>
      </p:sp>
      <p:sp>
        <p:nvSpPr>
          <p:cNvPr id="52227" name="Rectangle 2"/>
          <p:cNvSpPr>
            <a:spLocks noGrp="1" noRot="1" noChangeAspect="1" noChangeArrowheads="1" noTextEdit="1"/>
          </p:cNvSpPr>
          <p:nvPr>
            <p:ph type="sldImg"/>
          </p:nvPr>
        </p:nvSpPr>
        <p:spPr bwMode="auto">
          <a:xfrm>
            <a:off x="420688" y="723900"/>
            <a:ext cx="6415087" cy="3609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xfrm>
            <a:off x="725383" y="4574936"/>
            <a:ext cx="5811167" cy="43307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44" tIns="46822" rIns="93644" bIns="46822"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1890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DF7750-9A4D-4590-B801-475825C65453}" type="datetimeFigureOut">
              <a:rPr lang="en-US"/>
              <a:pPr>
                <a:defRPr/>
              </a:pPr>
              <a:t>11/12/2019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F72C39-E75C-4501-82E3-D04851014C72}" type="slidenum">
              <a:rPr lang="en-US" altLang="en-US"/>
              <a:pPr/>
              <a:t>‹#›</a:t>
            </a:fld>
            <a:endParaRPr lang="en-US" altLang="en-US"/>
          </a:p>
        </p:txBody>
      </p:sp>
    </p:spTree>
    <p:extLst>
      <p:ext uri="{BB962C8B-B14F-4D97-AF65-F5344CB8AC3E}">
        <p14:creationId xmlns:p14="http://schemas.microsoft.com/office/powerpoint/2010/main" val="1992585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EB4D73-7DCA-46CB-A746-CE34D1AD8027}" type="datetimeFigureOut">
              <a:rPr lang="en-US"/>
              <a:pPr>
                <a:defRPr/>
              </a:pPr>
              <a:t>11/12/2019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656BD-FC5C-4BAE-8A36-998DBD786C99}" type="slidenum">
              <a:rPr lang="en-US" altLang="en-US"/>
              <a:pPr/>
              <a:t>‹#›</a:t>
            </a:fld>
            <a:endParaRPr lang="en-US" altLang="en-US"/>
          </a:p>
        </p:txBody>
      </p:sp>
    </p:spTree>
    <p:extLst>
      <p:ext uri="{BB962C8B-B14F-4D97-AF65-F5344CB8AC3E}">
        <p14:creationId xmlns:p14="http://schemas.microsoft.com/office/powerpoint/2010/main" val="408373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AE279F-EC81-4485-9999-653E394DE15A}" type="datetimeFigureOut">
              <a:rPr lang="en-US"/>
              <a:pPr>
                <a:defRPr/>
              </a:pPr>
              <a:t>11/12/2019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27AF849-5C36-4ABD-9680-94C442C0D57E}" type="slidenum">
              <a:rPr lang="en-US" altLang="en-US"/>
              <a:pPr/>
              <a:t>‹#›</a:t>
            </a:fld>
            <a:endParaRPr lang="en-US" altLang="en-US"/>
          </a:p>
        </p:txBody>
      </p:sp>
    </p:spTree>
    <p:extLst>
      <p:ext uri="{BB962C8B-B14F-4D97-AF65-F5344CB8AC3E}">
        <p14:creationId xmlns:p14="http://schemas.microsoft.com/office/powerpoint/2010/main" val="130894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C3D61D18-C347-43F8-8D77-6D0E403B06D9}" type="datetimeFigureOut">
              <a:rPr lang="en-US" smtClean="0"/>
              <a:pPr>
                <a:defRPr/>
              </a:pPr>
              <a:t>11/12/2019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F35D2BA2-8BB3-4C69-8B4B-A6F7D2757D93}" type="slidenum">
              <a:rPr lang="en-US" altLang="en-US" smtClean="0"/>
              <a:pPr/>
              <a:t>‹#›</a:t>
            </a:fld>
            <a:endParaRPr lang="en-US" altLang="en-US"/>
          </a:p>
        </p:txBody>
      </p:sp>
    </p:spTree>
    <p:extLst>
      <p:ext uri="{BB962C8B-B14F-4D97-AF65-F5344CB8AC3E}">
        <p14:creationId xmlns:p14="http://schemas.microsoft.com/office/powerpoint/2010/main" val="1304584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027" name="Picture 3" descr="\\nzc-ap-fsv-05.ap.trimblecorp.net\ProdCom\Oscar\Working\Corp\Dimensions 2016\PwP40039 Corp - Dimensions 2016 - PPT template\Dev\Graphics_16.9\PPT graphics_16.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9"/>
            <a:ext cx="9144000" cy="51450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Grp="1" noChangeArrowheads="1"/>
          </p:cNvSpPr>
          <p:nvPr>
            <p:ph type="ctrTitle" hasCustomPrompt="1"/>
          </p:nvPr>
        </p:nvSpPr>
        <p:spPr>
          <a:xfrm>
            <a:off x="575481" y="4037714"/>
            <a:ext cx="8002587" cy="644517"/>
          </a:xfrm>
          <a:effectLst/>
        </p:spPr>
        <p:txBody>
          <a:bodyPr anchor="ctr" anchorCtr="0">
            <a:normAutofit/>
          </a:bodyPr>
          <a:lstStyle>
            <a:lvl1pPr algn="l">
              <a:defRPr baseline="0">
                <a:solidFill>
                  <a:schemeClr val="tx2"/>
                </a:solidFill>
                <a:effectLst/>
                <a:latin typeface="Calibri"/>
                <a:cs typeface="Calibri"/>
              </a:defRPr>
            </a:lvl1pPr>
          </a:lstStyle>
          <a:p>
            <a:r>
              <a:rPr lang="en-US" dirty="0"/>
              <a:t>Click to Edit Presentation Title</a:t>
            </a:r>
          </a:p>
        </p:txBody>
      </p:sp>
      <p:sp>
        <p:nvSpPr>
          <p:cNvPr id="8" name="Rectangle 4"/>
          <p:cNvSpPr>
            <a:spLocks noGrp="1" noChangeArrowheads="1"/>
          </p:cNvSpPr>
          <p:nvPr>
            <p:ph type="subTitle" idx="1" hasCustomPrompt="1"/>
          </p:nvPr>
        </p:nvSpPr>
        <p:spPr>
          <a:xfrm>
            <a:off x="580771" y="3078399"/>
            <a:ext cx="8004431" cy="287503"/>
          </a:xfrm>
        </p:spPr>
        <p:txBody>
          <a:bodyPr anchor="ctr" anchorCtr="0">
            <a:noAutofit/>
          </a:bodyPr>
          <a:lstStyle>
            <a:lvl1pPr marL="0" indent="0" algn="l">
              <a:buFont typeface="Wingdings" pitchFamily="2" charset="2"/>
              <a:buNone/>
              <a:defRPr sz="1800">
                <a:solidFill>
                  <a:schemeClr val="bg1"/>
                </a:solidFill>
                <a:effectLst/>
                <a:latin typeface="Calibri"/>
                <a:cs typeface="Calibri"/>
              </a:defRPr>
            </a:lvl1pPr>
          </a:lstStyle>
          <a:p>
            <a:r>
              <a:rPr lang="en-US" dirty="0"/>
              <a:t>Presenter’s Name  |  Presenter’s Title</a:t>
            </a:r>
          </a:p>
        </p:txBody>
      </p:sp>
      <p:sp>
        <p:nvSpPr>
          <p:cNvPr id="9" name="Text Placeholder 8"/>
          <p:cNvSpPr>
            <a:spLocks noGrp="1"/>
          </p:cNvSpPr>
          <p:nvPr>
            <p:ph type="body" sz="quarter" idx="10" hasCustomPrompt="1"/>
          </p:nvPr>
        </p:nvSpPr>
        <p:spPr>
          <a:xfrm>
            <a:off x="580771" y="3577393"/>
            <a:ext cx="8001000" cy="270757"/>
          </a:xfrm>
        </p:spPr>
        <p:txBody>
          <a:bodyPr anchor="ctr" anchorCtr="0">
            <a:noAutofit/>
          </a:bodyPr>
          <a:lstStyle>
            <a:lvl1pPr marL="0" indent="0">
              <a:buNone/>
              <a:defRPr sz="1400" cap="all" baseline="0">
                <a:solidFill>
                  <a:schemeClr val="bg2"/>
                </a:solidFill>
                <a:latin typeface="Calibri"/>
                <a:cs typeface="Calibri"/>
              </a:defRPr>
            </a:lvl1pPr>
          </a:lstStyle>
          <a:p>
            <a:pPr lvl="0"/>
            <a:r>
              <a:rPr lang="en-US" dirty="0"/>
              <a:t>MONTH YEAR</a:t>
            </a:r>
          </a:p>
        </p:txBody>
      </p:sp>
    </p:spTree>
    <p:extLst>
      <p:ext uri="{BB962C8B-B14F-4D97-AF65-F5344CB8AC3E}">
        <p14:creationId xmlns:p14="http://schemas.microsoft.com/office/powerpoint/2010/main" val="378203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Column Content">
    <p:spTree>
      <p:nvGrpSpPr>
        <p:cNvPr id="1" name=""/>
        <p:cNvGrpSpPr/>
        <p:nvPr/>
      </p:nvGrpSpPr>
      <p:grpSpPr>
        <a:xfrm>
          <a:off x="0" y="0"/>
          <a:ext cx="0" cy="0"/>
          <a:chOff x="0" y="0"/>
          <a:chExt cx="0" cy="0"/>
        </a:xfrm>
      </p:grpSpPr>
      <p:sp>
        <p:nvSpPr>
          <p:cNvPr id="11" name="Rectangle 3"/>
          <p:cNvSpPr>
            <a:spLocks noGrp="1" noChangeArrowheads="1"/>
          </p:cNvSpPr>
          <p:nvPr>
            <p:ph type="title" hasCustomPrompt="1"/>
          </p:nvPr>
        </p:nvSpPr>
        <p:spPr bwMode="gray">
          <a:xfrm>
            <a:off x="580240" y="213134"/>
            <a:ext cx="8001000" cy="613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a:t>Click to Edit Title</a:t>
            </a:r>
          </a:p>
        </p:txBody>
      </p:sp>
      <p:sp>
        <p:nvSpPr>
          <p:cNvPr id="13" name="Content Placeholder 2"/>
          <p:cNvSpPr>
            <a:spLocks noGrp="1"/>
          </p:cNvSpPr>
          <p:nvPr>
            <p:ph sz="half" idx="1" hasCustomPrompt="1"/>
          </p:nvPr>
        </p:nvSpPr>
        <p:spPr>
          <a:xfrm>
            <a:off x="577065" y="939404"/>
            <a:ext cx="8001000" cy="3461146"/>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51" name="Picture 3" descr="\\nzc-ap-fsv-05.ap.trimblecorp.net\ProdCom\Oscar\Working\Corp\Dimensions 2016\PwP40039 Corp - Dimensions 2016 - PPT template\Dev\Graphics_16.9\PPT graphics_16.9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1588"/>
            <a:ext cx="9144001"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546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Mid blue">
    <p:spTree>
      <p:nvGrpSpPr>
        <p:cNvPr id="1" name=""/>
        <p:cNvGrpSpPr/>
        <p:nvPr/>
      </p:nvGrpSpPr>
      <p:grpSpPr>
        <a:xfrm>
          <a:off x="0" y="0"/>
          <a:ext cx="0" cy="0"/>
          <a:chOff x="0" y="0"/>
          <a:chExt cx="0" cy="0"/>
        </a:xfrm>
      </p:grpSpPr>
      <p:pic>
        <p:nvPicPr>
          <p:cNvPr id="5122" name="Picture 2" descr="\\nzc-ap-fsv-05.ap.trimblecorp.net\ProdCom\Oscar\Working\Corp\Dimensions 2016\PwP40039 Corp - Dimensions 2016 - PPT template\Dev\Graphics_16.9\PPT graphics_16.9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47"/>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Grp="1" noChangeArrowheads="1"/>
          </p:cNvSpPr>
          <p:nvPr>
            <p:ph type="ctrTitle" hasCustomPrompt="1"/>
          </p:nvPr>
        </p:nvSpPr>
        <p:spPr>
          <a:xfrm>
            <a:off x="574705" y="4030663"/>
            <a:ext cx="7996747" cy="654050"/>
          </a:xfrm>
          <a:effectLst/>
        </p:spPr>
        <p:txBody>
          <a:bodyPr anchor="ctr" anchorCtr="0">
            <a:noAutofit/>
          </a:bodyPr>
          <a:lstStyle>
            <a:lvl1pPr algn="l">
              <a:defRPr sz="3200" baseline="0">
                <a:solidFill>
                  <a:schemeClr val="bg1"/>
                </a:solidFill>
                <a:effectLst/>
                <a:latin typeface="Calibri"/>
                <a:cs typeface="Calibri"/>
              </a:defRPr>
            </a:lvl1pPr>
          </a:lstStyle>
          <a:p>
            <a:r>
              <a:rPr lang="en-US" dirty="0"/>
              <a:t>Click to Edit Section Title Slide</a:t>
            </a:r>
          </a:p>
        </p:txBody>
      </p:sp>
    </p:spTree>
    <p:extLst>
      <p:ext uri="{BB962C8B-B14F-4D97-AF65-F5344CB8AC3E}">
        <p14:creationId xmlns:p14="http://schemas.microsoft.com/office/powerpoint/2010/main" val="1245373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2 Column Content">
    <p:spTree>
      <p:nvGrpSpPr>
        <p:cNvPr id="1" name=""/>
        <p:cNvGrpSpPr/>
        <p:nvPr/>
      </p:nvGrpSpPr>
      <p:grpSpPr>
        <a:xfrm>
          <a:off x="0" y="0"/>
          <a:ext cx="0" cy="0"/>
          <a:chOff x="0" y="0"/>
          <a:chExt cx="0" cy="0"/>
        </a:xfrm>
      </p:grpSpPr>
      <p:pic>
        <p:nvPicPr>
          <p:cNvPr id="6" name="Picture 3" descr="\\nzc-ap-fsv-05.ap.trimblecorp.net\ProdCom\Oscar\Working\Corp\Dimensions 2016\PwP40039 Corp - Dimensions 2016 - PPT template\Dev\Graphics_16.9\PPT graphics_16.9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1588"/>
            <a:ext cx="9144001" cy="51450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Grp="1" noChangeArrowheads="1"/>
          </p:cNvSpPr>
          <p:nvPr>
            <p:ph type="title" hasCustomPrompt="1"/>
          </p:nvPr>
        </p:nvSpPr>
        <p:spPr bwMode="gray">
          <a:xfrm>
            <a:off x="580240" y="220269"/>
            <a:ext cx="8001000" cy="613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a:t>Click to Edit Title</a:t>
            </a:r>
          </a:p>
        </p:txBody>
      </p:sp>
      <p:sp>
        <p:nvSpPr>
          <p:cNvPr id="15" name="Text Placeholder 8"/>
          <p:cNvSpPr>
            <a:spLocks noGrp="1"/>
          </p:cNvSpPr>
          <p:nvPr>
            <p:ph type="body" sz="quarter" idx="10" hasCustomPrompt="1"/>
          </p:nvPr>
        </p:nvSpPr>
        <p:spPr>
          <a:xfrm>
            <a:off x="577065" y="952505"/>
            <a:ext cx="8001000" cy="419475"/>
          </a:xfrm>
        </p:spPr>
        <p:txBody>
          <a:bodyPr anchor="ctr" anchorCtr="0"/>
          <a:lstStyle>
            <a:lvl1pPr marL="0" indent="0">
              <a:buNone/>
              <a:defRPr cap="all" baseline="0">
                <a:solidFill>
                  <a:srgbClr val="009AD9"/>
                </a:solidFill>
              </a:defRPr>
            </a:lvl1pPr>
          </a:lstStyle>
          <a:p>
            <a:pPr lvl="0"/>
            <a:r>
              <a:rPr lang="en-US" dirty="0"/>
              <a:t>Page subtitle – CLICK TO EDIT</a:t>
            </a:r>
          </a:p>
        </p:txBody>
      </p:sp>
      <p:sp>
        <p:nvSpPr>
          <p:cNvPr id="16" name="Content Placeholder 2"/>
          <p:cNvSpPr>
            <a:spLocks noGrp="1"/>
          </p:cNvSpPr>
          <p:nvPr>
            <p:ph sz="half" idx="1" hasCustomPrompt="1"/>
          </p:nvPr>
        </p:nvSpPr>
        <p:spPr>
          <a:xfrm>
            <a:off x="577065" y="1495425"/>
            <a:ext cx="3886200" cy="291465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half" idx="12" hasCustomPrompt="1"/>
          </p:nvPr>
        </p:nvSpPr>
        <p:spPr>
          <a:xfrm>
            <a:off x="4686300" y="1495425"/>
            <a:ext cx="3886200" cy="291465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906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Light Blue">
    <p:spTree>
      <p:nvGrpSpPr>
        <p:cNvPr id="1" name=""/>
        <p:cNvGrpSpPr/>
        <p:nvPr/>
      </p:nvGrpSpPr>
      <p:grpSpPr>
        <a:xfrm>
          <a:off x="0" y="0"/>
          <a:ext cx="0" cy="0"/>
          <a:chOff x="0" y="0"/>
          <a:chExt cx="0" cy="0"/>
        </a:xfrm>
      </p:grpSpPr>
      <p:pic>
        <p:nvPicPr>
          <p:cNvPr id="6146" name="Picture 2" descr="\\nzc-ap-fsv-05.ap.trimblecorp.net\ProdCom\Oscar\Working\Corp\Dimensions 2016\PwP40039 Corp - Dimensions 2016 - PPT template\Dev\Graphics_16.9\PPT graphics_16.9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59"/>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ctrTitle" hasCustomPrompt="1"/>
          </p:nvPr>
        </p:nvSpPr>
        <p:spPr>
          <a:xfrm>
            <a:off x="581841" y="4030663"/>
            <a:ext cx="7996747" cy="654050"/>
          </a:xfrm>
          <a:effectLst/>
        </p:spPr>
        <p:txBody>
          <a:bodyPr anchor="ctr" anchorCtr="0">
            <a:noAutofit/>
          </a:bodyPr>
          <a:lstStyle>
            <a:lvl1pPr algn="l">
              <a:defRPr sz="3200" baseline="0">
                <a:solidFill>
                  <a:schemeClr val="bg1"/>
                </a:solidFill>
                <a:effectLst/>
                <a:latin typeface="Calibri"/>
                <a:cs typeface="Calibri"/>
              </a:defRPr>
            </a:lvl1pPr>
          </a:lstStyle>
          <a:p>
            <a:r>
              <a:rPr lang="en-US" dirty="0"/>
              <a:t>Click to Edit Section Title Slide</a:t>
            </a:r>
          </a:p>
        </p:txBody>
      </p:sp>
    </p:spTree>
    <p:extLst>
      <p:ext uri="{BB962C8B-B14F-4D97-AF65-F5344CB8AC3E}">
        <p14:creationId xmlns:p14="http://schemas.microsoft.com/office/powerpoint/2010/main" val="1119915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51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49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D121A1-5DE9-494A-A2E7-4BD0C1BB6F8C}" type="datetimeFigureOut">
              <a:rPr lang="en-US"/>
              <a:pPr>
                <a:defRPr/>
              </a:pPr>
              <a:t>11/12/2019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28E618-ED97-4DE7-89EC-205BF189F7C1}" type="slidenum">
              <a:rPr lang="en-US" altLang="en-US"/>
              <a:pPr/>
              <a:t>‹#›</a:t>
            </a:fld>
            <a:endParaRPr lang="en-US" altLang="en-US"/>
          </a:p>
        </p:txBody>
      </p:sp>
    </p:spTree>
    <p:extLst>
      <p:ext uri="{BB962C8B-B14F-4D97-AF65-F5344CB8AC3E}">
        <p14:creationId xmlns:p14="http://schemas.microsoft.com/office/powerpoint/2010/main" val="358225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603193E-F720-4660-BA4C-ED2D86A4A2E1}" type="datetimeFigureOut">
              <a:rPr lang="en-US"/>
              <a:pPr>
                <a:defRPr/>
              </a:pPr>
              <a:t>11/12/2019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B8C7DD-94E2-4698-B4C5-118BACDCA067}" type="slidenum">
              <a:rPr lang="en-US" altLang="en-US"/>
              <a:pPr/>
              <a:t>‹#›</a:t>
            </a:fld>
            <a:endParaRPr lang="en-US" altLang="en-US"/>
          </a:p>
        </p:txBody>
      </p:sp>
    </p:spTree>
    <p:extLst>
      <p:ext uri="{BB962C8B-B14F-4D97-AF65-F5344CB8AC3E}">
        <p14:creationId xmlns:p14="http://schemas.microsoft.com/office/powerpoint/2010/main" val="43798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0F11D9A-98B6-4B1C-9BBE-0ABB472032F7}" type="datetimeFigureOut">
              <a:rPr lang="en-US"/>
              <a:pPr>
                <a:defRPr/>
              </a:pPr>
              <a:t>11/12/2019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495D4AB-FF25-4DDA-8A63-AA84AF00C35D}" type="slidenum">
              <a:rPr lang="en-US" altLang="en-US"/>
              <a:pPr/>
              <a:t>‹#›</a:t>
            </a:fld>
            <a:endParaRPr lang="en-US" altLang="en-US"/>
          </a:p>
        </p:txBody>
      </p:sp>
    </p:spTree>
    <p:extLst>
      <p:ext uri="{BB962C8B-B14F-4D97-AF65-F5344CB8AC3E}">
        <p14:creationId xmlns:p14="http://schemas.microsoft.com/office/powerpoint/2010/main" val="375684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151335"/>
            <a:ext cx="4040188"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C368D80-C53A-40D8-A78D-41C78AAF375E}" type="datetimeFigureOut">
              <a:rPr lang="en-US"/>
              <a:pPr>
                <a:defRPr/>
              </a:pPr>
              <a:t>11/12/2019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55A1858-C712-41D8-8F42-7A2791707656}" type="slidenum">
              <a:rPr lang="en-US" altLang="en-US"/>
              <a:pPr/>
              <a:t>‹#›</a:t>
            </a:fld>
            <a:endParaRPr lang="en-US" altLang="en-US"/>
          </a:p>
        </p:txBody>
      </p:sp>
    </p:spTree>
    <p:extLst>
      <p:ext uri="{BB962C8B-B14F-4D97-AF65-F5344CB8AC3E}">
        <p14:creationId xmlns:p14="http://schemas.microsoft.com/office/powerpoint/2010/main" val="1464172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9F0C88-4917-4535-92D0-28073BAAB70A}" type="datetimeFigureOut">
              <a:rPr lang="en-US"/>
              <a:pPr>
                <a:defRPr/>
              </a:pPr>
              <a:t>11/12/2019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40860D1-C8E4-4066-A67A-7652012ACA77}" type="slidenum">
              <a:rPr lang="en-US" altLang="en-US"/>
              <a:pPr/>
              <a:t>‹#›</a:t>
            </a:fld>
            <a:endParaRPr lang="en-US" altLang="en-US"/>
          </a:p>
        </p:txBody>
      </p:sp>
    </p:spTree>
    <p:extLst>
      <p:ext uri="{BB962C8B-B14F-4D97-AF65-F5344CB8AC3E}">
        <p14:creationId xmlns:p14="http://schemas.microsoft.com/office/powerpoint/2010/main" val="3908920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7D1C25-0326-435B-A36B-465D396C2034}" type="datetimeFigureOut">
              <a:rPr lang="en-US"/>
              <a:pPr>
                <a:defRPr/>
              </a:pPr>
              <a:t>11/12/2019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6F374D6-E0EA-4944-A598-AEE4B870E556}" type="slidenum">
              <a:rPr lang="en-US" altLang="en-US"/>
              <a:pPr/>
              <a:t>‹#›</a:t>
            </a:fld>
            <a:endParaRPr lang="en-US" altLang="en-US"/>
          </a:p>
        </p:txBody>
      </p:sp>
    </p:spTree>
    <p:extLst>
      <p:ext uri="{BB962C8B-B14F-4D97-AF65-F5344CB8AC3E}">
        <p14:creationId xmlns:p14="http://schemas.microsoft.com/office/powerpoint/2010/main" val="314733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204792"/>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5EDFB8-FB05-4FC9-B932-391F6633747D}" type="datetimeFigureOut">
              <a:rPr lang="en-US"/>
              <a:pPr>
                <a:defRPr/>
              </a:pPr>
              <a:t>11/12/2019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93BDF07-478C-4B89-8E95-A607F62B2E62}" type="slidenum">
              <a:rPr lang="en-US" altLang="en-US"/>
              <a:pPr/>
              <a:t>‹#›</a:t>
            </a:fld>
            <a:endParaRPr lang="en-US" altLang="en-US"/>
          </a:p>
        </p:txBody>
      </p:sp>
    </p:spTree>
    <p:extLst>
      <p:ext uri="{BB962C8B-B14F-4D97-AF65-F5344CB8AC3E}">
        <p14:creationId xmlns:p14="http://schemas.microsoft.com/office/powerpoint/2010/main" val="335216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B9C593-30DE-4F6C-8560-B1030840FE6C}" type="datetimeFigureOut">
              <a:rPr lang="en-US"/>
              <a:pPr>
                <a:defRPr/>
              </a:pPr>
              <a:t>11/12/2019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CC2B6EA-5D55-44C5-B357-87A289ACBD6F}" type="slidenum">
              <a:rPr lang="en-US" altLang="en-US"/>
              <a:pPr/>
              <a:t>‹#›</a:t>
            </a:fld>
            <a:endParaRPr lang="en-US" altLang="en-US"/>
          </a:p>
        </p:txBody>
      </p:sp>
    </p:spTree>
    <p:extLst>
      <p:ext uri="{BB962C8B-B14F-4D97-AF65-F5344CB8AC3E}">
        <p14:creationId xmlns:p14="http://schemas.microsoft.com/office/powerpoint/2010/main" val="1243183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C3D61D18-C347-43F8-8D77-6D0E403B06D9}" type="datetimeFigureOut">
              <a:rPr lang="en-US"/>
              <a:pPr>
                <a:defRPr/>
              </a:pPr>
              <a:t>11/12/2019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F35D2BA2-8BB3-4C69-8B4B-A6F7D2757D93}" type="slidenum">
              <a:rPr lang="en-US" altLang="en-US"/>
              <a:pPr/>
              <a:t>‹#›</a:t>
            </a:fld>
            <a:endParaRPr lang="en-US" altLang="en-US"/>
          </a:p>
        </p:txBody>
      </p:sp>
    </p:spTree>
    <p:extLst>
      <p:ext uri="{BB962C8B-B14F-4D97-AF65-F5344CB8AC3E}">
        <p14:creationId xmlns:p14="http://schemas.microsoft.com/office/powerpoint/2010/main" val="4113116199"/>
      </p:ext>
    </p:extLst>
  </p:cSld>
  <p:clrMap bg1="lt1" tx1="dk1" bg2="lt2" tx2="dk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 id="2147484872" r:id="rId12"/>
    <p:sldLayoutId id="2147484867" r:id="rId13"/>
    <p:sldLayoutId id="2147484868" r:id="rId14"/>
    <p:sldLayoutId id="2147484869" r:id="rId15"/>
    <p:sldLayoutId id="2147484870" r:id="rId16"/>
    <p:sldLayoutId id="2147484871" r:id="rId17"/>
    <p:sldLayoutId id="2147484873" r:id="rId18"/>
    <p:sldLayoutId id="2147484875" r:id="rId19"/>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891" algn="ctr" rtl="0" fontAlgn="base">
        <a:spcBef>
          <a:spcPct val="0"/>
        </a:spcBef>
        <a:spcAft>
          <a:spcPct val="0"/>
        </a:spcAft>
        <a:defRPr sz="3300">
          <a:solidFill>
            <a:schemeClr val="tx1"/>
          </a:solidFill>
          <a:latin typeface="Calibri" panose="020F0502020204030204" pitchFamily="34" charset="0"/>
        </a:defRPr>
      </a:lvl6pPr>
      <a:lvl7pPr marL="685783" algn="ctr" rtl="0" fontAlgn="base">
        <a:spcBef>
          <a:spcPct val="0"/>
        </a:spcBef>
        <a:spcAft>
          <a:spcPct val="0"/>
        </a:spcAft>
        <a:defRPr sz="3300">
          <a:solidFill>
            <a:schemeClr val="tx1"/>
          </a:solidFill>
          <a:latin typeface="Calibri" panose="020F0502020204030204" pitchFamily="34" charset="0"/>
        </a:defRPr>
      </a:lvl7pPr>
      <a:lvl8pPr marL="1028674" algn="ctr" rtl="0" fontAlgn="base">
        <a:spcBef>
          <a:spcPct val="0"/>
        </a:spcBef>
        <a:spcAft>
          <a:spcPct val="0"/>
        </a:spcAft>
        <a:defRPr sz="3300">
          <a:solidFill>
            <a:schemeClr val="tx1"/>
          </a:solidFill>
          <a:latin typeface="Calibri" panose="020F0502020204030204" pitchFamily="34" charset="0"/>
        </a:defRPr>
      </a:lvl8pPr>
      <a:lvl9pPr marL="1371566" algn="ctr" rtl="0" fontAlgn="base">
        <a:spcBef>
          <a:spcPct val="0"/>
        </a:spcBef>
        <a:spcAft>
          <a:spcPct val="0"/>
        </a:spcAft>
        <a:defRPr sz="3300">
          <a:solidFill>
            <a:schemeClr val="tx1"/>
          </a:solidFill>
          <a:latin typeface="Calibri" panose="020F0502020204030204" pitchFamily="34" charset="0"/>
        </a:defRPr>
      </a:lvl9pPr>
    </p:titleStyle>
    <p:bodyStyle>
      <a:lvl1pPr marL="257168" indent="-257168"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9" indent="-171446" algn="l" rtl="0" fontAlgn="base">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1" indent="-171446"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emf"/><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wmf"/><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NGS.SPCS@noaa.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ninjaworldamouthfulofmanythings.blogspot.com/2012/01/big-deals-and-great-discounts.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5.JPG"/></Relationships>
</file>

<file path=ppt/slides/_rels/slide48.xml.rels><?xml version="1.0" encoding="UTF-8" standalone="yes"?>
<Relationships xmlns="http://schemas.openxmlformats.org/package/2006/relationships"><Relationship Id="rId3" Type="http://schemas.openxmlformats.org/officeDocument/2006/relationships/hyperlink" Target="https://geodesy.noaa.gov/PUBS_LIB/FedRegister/FRdoc59-5442.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NGS.Feedback@noaa.gov" TargetMode="External"/><Relationship Id="rId7"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ninjaworldamouthfulofmanythings.blogspot.com/2012/01/big-deals-and-great-discounts.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hyperlink" Target="http://ninjaworldamouthfulofmanythings.blogspot.com/2012/01/big-deals-and-great-discounts.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ninjaworldamouthfulofmanythings.blogspot.com/2012/01/big-deals-and-great-discounts.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000"/>
                <a:lumOff val="9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itle 16"/>
          <p:cNvSpPr txBox="1">
            <a:spLocks/>
          </p:cNvSpPr>
          <p:nvPr/>
        </p:nvSpPr>
        <p:spPr>
          <a:xfrm>
            <a:off x="502180" y="426210"/>
            <a:ext cx="8317655" cy="616887"/>
          </a:xfrm>
          <a:prstGeom prst="rect">
            <a:avLst/>
          </a:prstGeom>
        </p:spPr>
        <p:txBody>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r>
              <a:rPr lang="en-US" sz="3000" b="1" dirty="0"/>
              <a:t>Modernizing the National Spatial Reference System</a:t>
            </a:r>
            <a:endParaRPr lang="en-US" sz="2200" b="1" i="1" dirty="0"/>
          </a:p>
        </p:txBody>
      </p:sp>
      <p:pic>
        <p:nvPicPr>
          <p:cNvPr id="11" name="Picture 2"/>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117083" y="3190243"/>
            <a:ext cx="3114303" cy="187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6522171" y="1253313"/>
            <a:ext cx="2493139" cy="1603745"/>
          </a:xfrm>
          <a:prstGeom prst="rect">
            <a:avLst/>
          </a:prstGeom>
        </p:spPr>
      </p:pic>
      <p:sp>
        <p:nvSpPr>
          <p:cNvPr id="3" name="TextBox 2"/>
          <p:cNvSpPr txBox="1"/>
          <p:nvPr/>
        </p:nvSpPr>
        <p:spPr>
          <a:xfrm>
            <a:off x="4298011" y="4234476"/>
            <a:ext cx="2138987" cy="646331"/>
          </a:xfrm>
          <a:prstGeom prst="rect">
            <a:avLst/>
          </a:prstGeom>
          <a:noFill/>
        </p:spPr>
        <p:txBody>
          <a:bodyPr wrap="square" rtlCol="0">
            <a:spAutoFit/>
          </a:bodyPr>
          <a:lstStyle/>
          <a:p>
            <a:r>
              <a:rPr lang="en-US" b="1" dirty="0">
                <a:latin typeface="+mn-lt"/>
              </a:rPr>
              <a:t> </a:t>
            </a:r>
            <a:r>
              <a:rPr lang="en-US" b="1" dirty="0" smtClean="0">
                <a:latin typeface="+mn-lt"/>
              </a:rPr>
              <a:t>                    November 13, 2019</a:t>
            </a:r>
            <a:endParaRPr lang="en-US" b="1" dirty="0">
              <a:latin typeface="+mn-lt"/>
            </a:endParaRPr>
          </a:p>
        </p:txBody>
      </p:sp>
      <p:sp>
        <p:nvSpPr>
          <p:cNvPr id="10" name="Text Box 16"/>
          <p:cNvSpPr txBox="1">
            <a:spLocks noChangeArrowheads="1"/>
          </p:cNvSpPr>
          <p:nvPr/>
        </p:nvSpPr>
        <p:spPr bwMode="auto">
          <a:xfrm>
            <a:off x="3575612" y="3311143"/>
            <a:ext cx="33752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i="1" dirty="0"/>
              <a:t>Edward E. Carlson</a:t>
            </a:r>
          </a:p>
          <a:p>
            <a:pPr algn="ctr">
              <a:spcBef>
                <a:spcPct val="0"/>
              </a:spcBef>
              <a:buFontTx/>
              <a:buNone/>
            </a:pPr>
            <a:r>
              <a:rPr lang="en-US" altLang="en-US" sz="1800" b="1" i="1" dirty="0"/>
              <a:t>NOAA’s </a:t>
            </a:r>
            <a:r>
              <a:rPr lang="en-US" altLang="en-US" sz="1800" b="1" i="1" dirty="0">
                <a:latin typeface="+mn-lt"/>
              </a:rPr>
              <a:t>National</a:t>
            </a:r>
            <a:r>
              <a:rPr lang="en-US" altLang="en-US" sz="1800" b="1" i="1" dirty="0"/>
              <a:t> Geodetic Survey</a:t>
            </a:r>
          </a:p>
          <a:p>
            <a:pPr algn="ctr">
              <a:spcBef>
                <a:spcPct val="0"/>
              </a:spcBef>
              <a:buFontTx/>
              <a:buNone/>
            </a:pPr>
            <a:r>
              <a:rPr lang="en-US" altLang="en-US" sz="1800" b="1" i="1" dirty="0"/>
              <a:t> Pacific Region Geodetic Advisor</a:t>
            </a:r>
          </a:p>
        </p:txBody>
      </p:sp>
      <p:graphicFrame>
        <p:nvGraphicFramePr>
          <p:cNvPr id="13" name="Object 1"/>
          <p:cNvGraphicFramePr>
            <a:graphicFrameLocks noChangeAspect="1"/>
          </p:cNvGraphicFramePr>
          <p:nvPr>
            <p:extLst>
              <p:ext uri="{D42A27DB-BD31-4B8C-83A1-F6EECF244321}">
                <p14:modId xmlns:p14="http://schemas.microsoft.com/office/powerpoint/2010/main" val="583396826"/>
              </p:ext>
            </p:extLst>
          </p:nvPr>
        </p:nvGraphicFramePr>
        <p:xfrm>
          <a:off x="245103" y="1101692"/>
          <a:ext cx="1621192" cy="1523244"/>
        </p:xfrm>
        <a:graphic>
          <a:graphicData uri="http://schemas.openxmlformats.org/presentationml/2006/ole">
            <mc:AlternateContent xmlns:mc="http://schemas.openxmlformats.org/markup-compatibility/2006">
              <mc:Choice xmlns:v="urn:schemas-microsoft-com:vml" Requires="v">
                <p:oleObj spid="_x0000_s3138" name="Clip" r:id="rId7" imgW="4579545" imgH="2531952" progId="MS_ClipArt_Gallery.2">
                  <p:embed/>
                </p:oleObj>
              </mc:Choice>
              <mc:Fallback>
                <p:oleObj name="Clip" r:id="rId7" imgW="4579545" imgH="2531952" progId="MS_ClipArt_Gallery.2">
                  <p:embed/>
                  <p:pic>
                    <p:nvPicPr>
                      <p:cNvPr id="7" name="Object 1"/>
                      <p:cNvPicPr>
                        <a:picLocks noChangeAspect="1" noChangeArrowheads="1"/>
                      </p:cNvPicPr>
                      <p:nvPr/>
                    </p:nvPicPr>
                    <p:blipFill>
                      <a:blip r:embed="rId8">
                        <a:extLst>
                          <a:ext uri="{28A0092B-C50C-407E-A947-70E740481C1C}">
                            <a14:useLocalDpi xmlns:a14="http://schemas.microsoft.com/office/drawing/2010/main" val="0"/>
                          </a:ext>
                        </a:extLst>
                      </a:blip>
                      <a:srcRect l="41176"/>
                      <a:stretch>
                        <a:fillRect/>
                      </a:stretch>
                    </p:blipFill>
                    <p:spPr bwMode="auto">
                      <a:xfrm>
                        <a:off x="245103" y="1101692"/>
                        <a:ext cx="1621192" cy="1523244"/>
                      </a:xfrm>
                      <a:prstGeom prst="rect">
                        <a:avLst/>
                      </a:prstGeom>
                      <a:noFill/>
                      <a:ln>
                        <a:noFill/>
                      </a:ln>
                      <a:effectLst/>
                    </p:spPr>
                  </p:pic>
                </p:oleObj>
              </mc:Fallback>
            </mc:AlternateContent>
          </a:graphicData>
        </a:graphic>
      </p:graphicFrame>
      <p:sp>
        <p:nvSpPr>
          <p:cNvPr id="4" name="TextBox 3"/>
          <p:cNvSpPr txBox="1"/>
          <p:nvPr/>
        </p:nvSpPr>
        <p:spPr>
          <a:xfrm>
            <a:off x="2005112" y="1207704"/>
            <a:ext cx="4506939" cy="1292662"/>
          </a:xfrm>
          <a:prstGeom prst="rect">
            <a:avLst/>
          </a:prstGeom>
          <a:noFill/>
        </p:spPr>
        <p:txBody>
          <a:bodyPr wrap="none" rtlCol="0">
            <a:spAutoFit/>
          </a:bodyPr>
          <a:lstStyle/>
          <a:p>
            <a:pPr algn="ctr"/>
            <a:r>
              <a:rPr lang="en-US" sz="2600" b="1" i="1" dirty="0">
                <a:solidFill>
                  <a:schemeClr val="accent2"/>
                </a:solidFill>
                <a:latin typeface="+mj-lt"/>
              </a:rPr>
              <a:t>Overview</a:t>
            </a:r>
          </a:p>
          <a:p>
            <a:pPr algn="ctr"/>
            <a:r>
              <a:rPr lang="en-US" sz="2600" b="1" i="1" dirty="0">
                <a:solidFill>
                  <a:schemeClr val="accent2"/>
                </a:solidFill>
                <a:latin typeface="+mj-lt"/>
              </a:rPr>
              <a:t> &amp;</a:t>
            </a:r>
          </a:p>
          <a:p>
            <a:pPr algn="ctr"/>
            <a:r>
              <a:rPr lang="en-US" sz="2600" b="1" i="1" dirty="0">
                <a:solidFill>
                  <a:schemeClr val="accent2"/>
                </a:solidFill>
                <a:latin typeface="+mj-lt"/>
              </a:rPr>
              <a:t> Burning Questions - Answered </a:t>
            </a:r>
          </a:p>
        </p:txBody>
      </p:sp>
    </p:spTree>
    <p:extLst>
      <p:ext uri="{BB962C8B-B14F-4D97-AF65-F5344CB8AC3E}">
        <p14:creationId xmlns:p14="http://schemas.microsoft.com/office/powerpoint/2010/main" val="3923120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1643" y="41009"/>
            <a:ext cx="6458859" cy="1091804"/>
          </a:xfrm>
          <a:prstGeom prst="rect">
            <a:avLst/>
          </a:prstGeom>
        </p:spPr>
        <p:txBody>
          <a:bodyPr/>
          <a:lstStyle/>
          <a:p>
            <a:r>
              <a:rPr lang="en-US" b="1" dirty="0" smtClean="0">
                <a:cs typeface="Arial Black"/>
              </a:rPr>
              <a:t>2022 Datum Tectonic </a:t>
            </a:r>
            <a:r>
              <a:rPr lang="en-US" b="1" dirty="0">
                <a:cs typeface="Arial Black"/>
              </a:rPr>
              <a:t>Plates </a:t>
            </a:r>
          </a:p>
        </p:txBody>
      </p:sp>
      <p:sp>
        <p:nvSpPr>
          <p:cNvPr id="4" name="Content Placeholder 3"/>
          <p:cNvSpPr>
            <a:spLocks noGrp="1"/>
          </p:cNvSpPr>
          <p:nvPr>
            <p:ph sz="half" idx="4294967295"/>
          </p:nvPr>
        </p:nvSpPr>
        <p:spPr>
          <a:xfrm>
            <a:off x="797570" y="2286320"/>
            <a:ext cx="2874651" cy="2763441"/>
          </a:xfrm>
          <a:prstGeom prst="rect">
            <a:avLst/>
          </a:prstGeom>
        </p:spPr>
        <p:txBody>
          <a:bodyPr>
            <a:noAutofit/>
          </a:bodyPr>
          <a:lstStyle/>
          <a:p>
            <a:pPr lvl="1">
              <a:buFont typeface="Wingdings" panose="05000000000000000000" pitchFamily="2" charset="2"/>
              <a:buChar char="ü"/>
            </a:pPr>
            <a:r>
              <a:rPr lang="en-US" sz="1351" dirty="0">
                <a:solidFill>
                  <a:srgbClr val="1F497D"/>
                </a:solidFill>
                <a:latin typeface="Arial"/>
                <a:cs typeface="Arial"/>
              </a:rPr>
              <a:t>North American Terrestrial Reference Frame of 2022 </a:t>
            </a:r>
            <a:r>
              <a:rPr lang="en-US" sz="1351" dirty="0">
                <a:solidFill>
                  <a:srgbClr val="C00000"/>
                </a:solidFill>
                <a:latin typeface="Arial Black"/>
                <a:cs typeface="Arial Black"/>
              </a:rPr>
              <a:t>(NATRF2022)</a:t>
            </a:r>
          </a:p>
          <a:p>
            <a:pPr lvl="1">
              <a:buFont typeface="Wingdings" panose="05000000000000000000" pitchFamily="2" charset="2"/>
              <a:buChar char="ü"/>
            </a:pPr>
            <a:r>
              <a:rPr lang="en-US" sz="1351" dirty="0">
                <a:solidFill>
                  <a:srgbClr val="1F497D"/>
                </a:solidFill>
                <a:latin typeface="Arial"/>
                <a:cs typeface="Arial"/>
              </a:rPr>
              <a:t>Pacific Terrestrial Reference Frame of 2022  </a:t>
            </a:r>
            <a:r>
              <a:rPr lang="en-US" sz="1351" dirty="0">
                <a:solidFill>
                  <a:srgbClr val="C00000"/>
                </a:solidFill>
                <a:latin typeface="Arial Black"/>
                <a:cs typeface="Arial Black"/>
              </a:rPr>
              <a:t>(PATRF2022)</a:t>
            </a:r>
          </a:p>
          <a:p>
            <a:pPr lvl="1">
              <a:buFont typeface="Wingdings" panose="05000000000000000000" pitchFamily="2" charset="2"/>
              <a:buChar char="ü"/>
            </a:pPr>
            <a:r>
              <a:rPr lang="en-US" sz="1351" dirty="0">
                <a:solidFill>
                  <a:srgbClr val="1F497D"/>
                </a:solidFill>
                <a:latin typeface="Arial"/>
                <a:cs typeface="Arial"/>
              </a:rPr>
              <a:t>Mariana Terrestrial Reference Frame of  </a:t>
            </a:r>
            <a:r>
              <a:rPr lang="en-US" sz="1351" dirty="0">
                <a:solidFill>
                  <a:srgbClr val="C00000"/>
                </a:solidFill>
                <a:latin typeface="Arial Black"/>
                <a:cs typeface="Arial Black"/>
              </a:rPr>
              <a:t>(MATRF2022)</a:t>
            </a:r>
          </a:p>
          <a:p>
            <a:pPr lvl="1">
              <a:buFont typeface="Wingdings" panose="05000000000000000000" pitchFamily="2" charset="2"/>
              <a:buChar char="ü"/>
            </a:pPr>
            <a:r>
              <a:rPr lang="en-US" sz="1351" dirty="0">
                <a:solidFill>
                  <a:srgbClr val="1F497D"/>
                </a:solidFill>
                <a:latin typeface="Arial"/>
                <a:cs typeface="Arial"/>
              </a:rPr>
              <a:t>Caribbean Terrestrial Reference Frame of 2022  </a:t>
            </a:r>
            <a:r>
              <a:rPr lang="en-US" sz="1351" dirty="0">
                <a:solidFill>
                  <a:srgbClr val="C00000"/>
                </a:solidFill>
                <a:latin typeface="Arial Black"/>
                <a:cs typeface="Arial Black"/>
              </a:rPr>
              <a:t>(CATRF2022)</a:t>
            </a:r>
          </a:p>
          <a:p>
            <a:pPr lvl="1">
              <a:buFont typeface="Wingdings" panose="05000000000000000000" pitchFamily="2" charset="2"/>
              <a:buChar char="ü"/>
            </a:pPr>
            <a:endParaRPr lang="en-US" sz="1351" dirty="0">
              <a:solidFill>
                <a:srgbClr val="C00000"/>
              </a:solidFill>
              <a:latin typeface="Arial Black"/>
              <a:cs typeface="Arial Black"/>
            </a:endParaRPr>
          </a:p>
          <a:p>
            <a:endParaRPr lang="en-US" sz="1351" dirty="0">
              <a:solidFill>
                <a:srgbClr val="1F497D"/>
              </a:solidFill>
              <a:latin typeface="Arial"/>
              <a:cs typeface="Arial"/>
            </a:endParaRPr>
          </a:p>
        </p:txBody>
      </p:sp>
      <p:pic>
        <p:nvPicPr>
          <p:cNvPr id="7" name="Picture 6"/>
          <p:cNvPicPr/>
          <p:nvPr/>
        </p:nvPicPr>
        <p:blipFill>
          <a:blip r:embed="rId3"/>
          <a:stretch>
            <a:fillRect/>
          </a:stretch>
        </p:blipFill>
        <p:spPr>
          <a:xfrm>
            <a:off x="4752531" y="909297"/>
            <a:ext cx="3965643" cy="38561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4"/>
          <p:cNvSpPr/>
          <p:nvPr/>
        </p:nvSpPr>
        <p:spPr>
          <a:xfrm>
            <a:off x="1051251" y="1101601"/>
            <a:ext cx="3965249" cy="1200329"/>
          </a:xfrm>
          <a:prstGeom prst="rect">
            <a:avLst/>
          </a:prstGeom>
        </p:spPr>
        <p:txBody>
          <a:bodyPr wrap="square">
            <a:spAutoFit/>
          </a:bodyPr>
          <a:lstStyle/>
          <a:p>
            <a:r>
              <a:rPr lang="en-US" b="1" dirty="0" smtClean="0">
                <a:solidFill>
                  <a:srgbClr val="1F497D"/>
                </a:solidFill>
                <a:latin typeface="Arial"/>
                <a:cs typeface="Arial"/>
              </a:rPr>
              <a:t>In 2022, the entire National Spatial Reference System (NSRS) will be modernized and will contain </a:t>
            </a:r>
            <a:r>
              <a:rPr lang="en-US" b="1" dirty="0" smtClean="0">
                <a:solidFill>
                  <a:srgbClr val="C00000"/>
                </a:solidFill>
                <a:latin typeface="Arial Black"/>
                <a:cs typeface="Arial Black"/>
              </a:rPr>
              <a:t>four new reference frames</a:t>
            </a:r>
            <a:r>
              <a:rPr lang="en-US" b="1" dirty="0" smtClean="0">
                <a:solidFill>
                  <a:srgbClr val="1F497D"/>
                </a:solidFill>
                <a:latin typeface="Arial"/>
                <a:cs typeface="Arial"/>
              </a:rPr>
              <a:t>:</a:t>
            </a:r>
          </a:p>
        </p:txBody>
      </p:sp>
    </p:spTree>
    <p:extLst>
      <p:ext uri="{BB962C8B-B14F-4D97-AF65-F5344CB8AC3E}">
        <p14:creationId xmlns:p14="http://schemas.microsoft.com/office/powerpoint/2010/main" val="312349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6303" y="428373"/>
            <a:ext cx="5617592" cy="1169551"/>
          </a:xfrm>
          <a:prstGeom prst="rect">
            <a:avLst/>
          </a:prstGeom>
          <a:noFill/>
        </p:spPr>
        <p:txBody>
          <a:bodyPr wrap="square" rtlCol="0">
            <a:spAutoFit/>
          </a:bodyPr>
          <a:lstStyle/>
          <a:p>
            <a:pPr algn="ctr"/>
            <a:r>
              <a:rPr lang="en-US" sz="3500" b="1" dirty="0">
                <a:latin typeface="+mj-lt"/>
              </a:rPr>
              <a:t>All coordinates and heights “Will change”!!!</a:t>
            </a:r>
          </a:p>
        </p:txBody>
      </p:sp>
      <p:pic>
        <p:nvPicPr>
          <p:cNvPr id="6" name="Picture 2" descr="Layson2"/>
          <p:cNvPicPr>
            <a:picLocks noChangeAspect="1" noChangeArrowheads="1"/>
          </p:cNvPicPr>
          <p:nvPr/>
        </p:nvPicPr>
        <p:blipFill rotWithShape="1">
          <a:blip r:embed="rId3">
            <a:extLst>
              <a:ext uri="{28A0092B-C50C-407E-A947-70E740481C1C}">
                <a14:useLocalDpi xmlns:a14="http://schemas.microsoft.com/office/drawing/2010/main" val="0"/>
              </a:ext>
            </a:extLst>
          </a:blip>
          <a:srcRect t="18741"/>
          <a:stretch/>
        </p:blipFill>
        <p:spPr bwMode="auto">
          <a:xfrm>
            <a:off x="4162454" y="1995623"/>
            <a:ext cx="4405817" cy="28768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Bench marks subsid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2" y="2443025"/>
            <a:ext cx="3650827" cy="242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660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5634" name="Picture 2" descr="D:\GIS\NGS\Datum_trans\HTDP\MapDoc_v325\Export\NAD832011_2010_to_IGS08_slide_globe_6000km_10N_200W.png"/>
          <p:cNvPicPr>
            <a:picLocks noChangeAspect="1" noChangeArrowheads="1"/>
          </p:cNvPicPr>
          <p:nvPr/>
        </p:nvPicPr>
        <p:blipFill>
          <a:blip r:embed="rId3" cstate="print"/>
          <a:srcRect l="4400" t="4400" r="4400" b="4400"/>
          <a:stretch>
            <a:fillRect/>
          </a:stretch>
        </p:blipFill>
        <p:spPr bwMode="auto">
          <a:xfrm>
            <a:off x="3331906" y="548641"/>
            <a:ext cx="4457700" cy="4457700"/>
          </a:xfrm>
          <a:prstGeom prst="rect">
            <a:avLst/>
          </a:prstGeom>
          <a:noFill/>
          <a:effectLst>
            <a:outerShdw blurRad="63500" sx="102000" sy="102000" algn="ctr" rotWithShape="0">
              <a:prstClr val="black">
                <a:alpha val="40000"/>
              </a:prstClr>
            </a:outerShdw>
          </a:effectLst>
        </p:spPr>
      </p:pic>
      <p:sp>
        <p:nvSpPr>
          <p:cNvPr id="8" name="Oval 7"/>
          <p:cNvSpPr>
            <a:spLocks noChangeAspect="1"/>
          </p:cNvSpPr>
          <p:nvPr/>
        </p:nvSpPr>
        <p:spPr>
          <a:xfrm>
            <a:off x="3331906" y="548641"/>
            <a:ext cx="4457700" cy="44577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b="1">
              <a:solidFill>
                <a:srgbClr val="FFFFFF"/>
              </a:solidFill>
              <a:latin typeface="Calibri"/>
            </a:endParaRPr>
          </a:p>
        </p:txBody>
      </p:sp>
      <p:sp>
        <p:nvSpPr>
          <p:cNvPr id="5" name="TextBox 4"/>
          <p:cNvSpPr txBox="1"/>
          <p:nvPr/>
        </p:nvSpPr>
        <p:spPr>
          <a:xfrm>
            <a:off x="6092792" y="2627452"/>
            <a:ext cx="1158096" cy="323165"/>
          </a:xfrm>
          <a:prstGeom prst="rect">
            <a:avLst/>
          </a:prstGeom>
          <a:noFill/>
        </p:spPr>
        <p:txBody>
          <a:bodyPr wrap="square" rtlCol="0">
            <a:spAutoFit/>
          </a:bodyPr>
          <a:lstStyle/>
          <a:p>
            <a:pPr algn="ctr" defTabSz="685783" fontAlgn="auto">
              <a:spcBef>
                <a:spcPts val="0"/>
              </a:spcBef>
              <a:spcAft>
                <a:spcPts val="0"/>
              </a:spcAft>
              <a:defRPr/>
            </a:pPr>
            <a:r>
              <a:rPr lang="en-US" sz="1500" b="1" i="1" dirty="0">
                <a:solidFill>
                  <a:srgbClr val="FFFF00"/>
                </a:solidFill>
                <a:effectLst>
                  <a:outerShdw blurRad="38100" dist="38100" dir="2700000" algn="tl">
                    <a:srgbClr val="000000">
                      <a:alpha val="43137"/>
                    </a:srgbClr>
                  </a:outerShdw>
                </a:effectLst>
                <a:latin typeface="Calibri"/>
                <a:cs typeface="+mn-cs"/>
              </a:rPr>
              <a:t>PATRF2022</a:t>
            </a:r>
          </a:p>
        </p:txBody>
      </p:sp>
      <p:sp>
        <p:nvSpPr>
          <p:cNvPr id="6" name="TextBox 5"/>
          <p:cNvSpPr txBox="1"/>
          <p:nvPr/>
        </p:nvSpPr>
        <p:spPr>
          <a:xfrm>
            <a:off x="4050859" y="2184449"/>
            <a:ext cx="1158096" cy="323165"/>
          </a:xfrm>
          <a:prstGeom prst="rect">
            <a:avLst/>
          </a:prstGeom>
          <a:noFill/>
        </p:spPr>
        <p:txBody>
          <a:bodyPr wrap="square" rtlCol="0">
            <a:spAutoFit/>
          </a:bodyPr>
          <a:lstStyle/>
          <a:p>
            <a:pPr algn="ctr" defTabSz="685783" fontAlgn="auto">
              <a:spcBef>
                <a:spcPts val="0"/>
              </a:spcBef>
              <a:spcAft>
                <a:spcPts val="0"/>
              </a:spcAft>
              <a:defRPr/>
            </a:pPr>
            <a:r>
              <a:rPr lang="en-US" sz="1500" b="1" i="1" dirty="0">
                <a:solidFill>
                  <a:srgbClr val="FFFF00"/>
                </a:solidFill>
                <a:effectLst>
                  <a:outerShdw blurRad="38100" dist="38100" dir="2700000" algn="tl">
                    <a:srgbClr val="000000">
                      <a:alpha val="43137"/>
                    </a:srgbClr>
                  </a:outerShdw>
                </a:effectLst>
                <a:latin typeface="Calibri"/>
                <a:cs typeface="+mn-cs"/>
              </a:rPr>
              <a:t>MATRF2022</a:t>
            </a:r>
          </a:p>
        </p:txBody>
      </p:sp>
      <p:sp>
        <p:nvSpPr>
          <p:cNvPr id="13" name="TextBox 12">
            <a:extLst>
              <a:ext uri="{FF2B5EF4-FFF2-40B4-BE49-F238E27FC236}">
                <a16:creationId xmlns:a16="http://schemas.microsoft.com/office/drawing/2014/main" id="{98519802-F356-451D-91E6-0860E6CF6CF0}"/>
              </a:ext>
            </a:extLst>
          </p:cNvPr>
          <p:cNvSpPr txBox="1"/>
          <p:nvPr/>
        </p:nvSpPr>
        <p:spPr>
          <a:xfrm>
            <a:off x="1269111" y="248197"/>
            <a:ext cx="3062511" cy="1200329"/>
          </a:xfrm>
          <a:prstGeom prst="rect">
            <a:avLst/>
          </a:prstGeom>
          <a:noFill/>
        </p:spPr>
        <p:txBody>
          <a:bodyPr wrap="square" rtlCol="0">
            <a:spAutoFit/>
          </a:bodyPr>
          <a:lstStyle/>
          <a:p>
            <a:pPr defTabSz="685783">
              <a:defRPr/>
            </a:pPr>
            <a:r>
              <a:rPr lang="en-US" b="1" dirty="0">
                <a:solidFill>
                  <a:prstClr val="black"/>
                </a:solidFill>
                <a:latin typeface="Arial" pitchFamily="34" charset="0"/>
                <a:cs typeface="Arial" pitchFamily="34" charset="0"/>
              </a:rPr>
              <a:t>NAD 83 (2011/PA11/MA11) epoch 2010.00 </a:t>
            </a:r>
            <a:r>
              <a:rPr lang="en-US" b="1" dirty="0">
                <a:solidFill>
                  <a:prstClr val="black"/>
                </a:solidFill>
                <a:latin typeface="Arial" pitchFamily="34" charset="0"/>
                <a:cs typeface="Arial" pitchFamily="34" charset="0"/>
                <a:sym typeface="Wingdings" pitchFamily="2" charset="2"/>
              </a:rPr>
              <a:t></a:t>
            </a:r>
            <a:r>
              <a:rPr lang="en-US" b="1" dirty="0">
                <a:solidFill>
                  <a:prstClr val="black"/>
                </a:solidFill>
                <a:latin typeface="Arial" pitchFamily="34" charset="0"/>
                <a:cs typeface="Arial" pitchFamily="34" charset="0"/>
              </a:rPr>
              <a:t> </a:t>
            </a:r>
          </a:p>
          <a:p>
            <a:pPr defTabSz="685783">
              <a:defRPr/>
            </a:pPr>
            <a:r>
              <a:rPr lang="en-US" b="1" dirty="0">
                <a:solidFill>
                  <a:prstClr val="black"/>
                </a:solidFill>
                <a:latin typeface="Arial" pitchFamily="34" charset="0"/>
                <a:cs typeface="Arial" pitchFamily="34" charset="0"/>
              </a:rPr>
              <a:t>2022 Terrestrial </a:t>
            </a:r>
          </a:p>
          <a:p>
            <a:pPr defTabSz="685783">
              <a:defRPr/>
            </a:pPr>
            <a:r>
              <a:rPr lang="en-US" b="1" dirty="0">
                <a:solidFill>
                  <a:prstClr val="black"/>
                </a:solidFill>
                <a:latin typeface="Arial" pitchFamily="34" charset="0"/>
                <a:cs typeface="Arial" pitchFamily="34" charset="0"/>
              </a:rPr>
              <a:t>Reference Frames</a:t>
            </a:r>
          </a:p>
        </p:txBody>
      </p:sp>
      <p:sp>
        <p:nvSpPr>
          <p:cNvPr id="14" name="TextBox 13">
            <a:extLst>
              <a:ext uri="{FF2B5EF4-FFF2-40B4-BE49-F238E27FC236}">
                <a16:creationId xmlns:a16="http://schemas.microsoft.com/office/drawing/2014/main" id="{4E6FF750-1B97-4C1E-A9BD-1C241DA6586C}"/>
              </a:ext>
            </a:extLst>
          </p:cNvPr>
          <p:cNvSpPr txBox="1"/>
          <p:nvPr/>
        </p:nvSpPr>
        <p:spPr>
          <a:xfrm>
            <a:off x="1269107" y="1356074"/>
            <a:ext cx="2171676" cy="877163"/>
          </a:xfrm>
          <a:prstGeom prst="rect">
            <a:avLst/>
          </a:prstGeom>
          <a:noFill/>
        </p:spPr>
        <p:txBody>
          <a:bodyPr wrap="square" rtlCol="0">
            <a:spAutoFit/>
          </a:bodyPr>
          <a:lstStyle/>
          <a:p>
            <a:pPr defTabSz="685783" fontAlgn="auto">
              <a:spcBef>
                <a:spcPts val="0"/>
              </a:spcBef>
              <a:spcAft>
                <a:spcPts val="0"/>
              </a:spcAft>
              <a:defRPr/>
            </a:pPr>
            <a:r>
              <a:rPr lang="en-US" b="1" i="1" dirty="0">
                <a:solidFill>
                  <a:prstClr val="black"/>
                </a:solidFill>
                <a:latin typeface="Calibri"/>
                <a:cs typeface="+mn-cs"/>
              </a:rPr>
              <a:t>Horizontal change at epoch 2022.00</a:t>
            </a:r>
          </a:p>
          <a:p>
            <a:pPr defTabSz="685783" fontAlgn="auto">
              <a:spcBef>
                <a:spcPts val="0"/>
              </a:spcBef>
              <a:spcAft>
                <a:spcPts val="0"/>
              </a:spcAft>
              <a:defRPr/>
            </a:pPr>
            <a:r>
              <a:rPr lang="en-US" sz="1500" b="1" i="1" dirty="0">
                <a:solidFill>
                  <a:prstClr val="black"/>
                </a:solidFill>
                <a:latin typeface="Calibri"/>
                <a:cs typeface="+mn-cs"/>
              </a:rPr>
              <a:t>(contours in meters)</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158" t="12444" r="73352" b="27738"/>
          <a:stretch/>
        </p:blipFill>
        <p:spPr>
          <a:xfrm>
            <a:off x="937454" y="2177253"/>
            <a:ext cx="1506071" cy="2873913"/>
          </a:xfrm>
          <a:prstGeom prst="rect">
            <a:avLst/>
          </a:prstGeom>
          <a:noFill/>
        </p:spPr>
      </p:pic>
    </p:spTree>
    <p:extLst>
      <p:ext uri="{BB962C8B-B14F-4D97-AF65-F5344CB8AC3E}">
        <p14:creationId xmlns:p14="http://schemas.microsoft.com/office/powerpoint/2010/main" val="191307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6658" name="Picture 2" descr="D:\GIS\NGS\Datum_trans\HTDP\MapDoc_v325\Export\NAD83_to_IGS08_2022_vert_slide_globe_15000km_30N_140W.png"/>
          <p:cNvPicPr>
            <a:picLocks noChangeAspect="1" noChangeArrowheads="1"/>
          </p:cNvPicPr>
          <p:nvPr/>
        </p:nvPicPr>
        <p:blipFill>
          <a:blip r:embed="rId3" cstate="print"/>
          <a:srcRect l="4400" t="4400" r="4400" b="4400"/>
          <a:stretch>
            <a:fillRect/>
          </a:stretch>
        </p:blipFill>
        <p:spPr bwMode="auto">
          <a:xfrm>
            <a:off x="3338975" y="548641"/>
            <a:ext cx="4457700" cy="4457700"/>
          </a:xfrm>
          <a:prstGeom prst="rect">
            <a:avLst/>
          </a:prstGeom>
          <a:noFill/>
        </p:spPr>
      </p:pic>
      <p:sp>
        <p:nvSpPr>
          <p:cNvPr id="8" name="Oval 7"/>
          <p:cNvSpPr>
            <a:spLocks noChangeAspect="1"/>
          </p:cNvSpPr>
          <p:nvPr/>
        </p:nvSpPr>
        <p:spPr>
          <a:xfrm>
            <a:off x="3361647" y="548641"/>
            <a:ext cx="4457700" cy="44577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b="1">
              <a:solidFill>
                <a:srgbClr val="FFFFFF"/>
              </a:solidFill>
              <a:latin typeface="Calibri"/>
            </a:endParaRPr>
          </a:p>
        </p:txBody>
      </p:sp>
      <p:sp>
        <p:nvSpPr>
          <p:cNvPr id="9" name="TextBox 8">
            <a:extLst>
              <a:ext uri="{FF2B5EF4-FFF2-40B4-BE49-F238E27FC236}">
                <a16:creationId xmlns:a16="http://schemas.microsoft.com/office/drawing/2014/main" id="{8DE47E1B-5DD0-4283-9217-D9E5721C764B}"/>
              </a:ext>
            </a:extLst>
          </p:cNvPr>
          <p:cNvSpPr txBox="1"/>
          <p:nvPr/>
        </p:nvSpPr>
        <p:spPr>
          <a:xfrm>
            <a:off x="989500" y="255881"/>
            <a:ext cx="3062511" cy="1200329"/>
          </a:xfrm>
          <a:prstGeom prst="rect">
            <a:avLst/>
          </a:prstGeom>
          <a:noFill/>
        </p:spPr>
        <p:txBody>
          <a:bodyPr wrap="square" rtlCol="0">
            <a:spAutoFit/>
          </a:bodyPr>
          <a:lstStyle/>
          <a:p>
            <a:pPr defTabSz="685783">
              <a:defRPr/>
            </a:pPr>
            <a:r>
              <a:rPr lang="en-US" b="1" dirty="0">
                <a:solidFill>
                  <a:prstClr val="black"/>
                </a:solidFill>
                <a:latin typeface="Arial" pitchFamily="34" charset="0"/>
                <a:cs typeface="Arial" pitchFamily="34" charset="0"/>
              </a:rPr>
              <a:t>NAD 83 (2011/PA11/MA11) epoch 2010.00 </a:t>
            </a:r>
            <a:r>
              <a:rPr lang="en-US" b="1" dirty="0">
                <a:solidFill>
                  <a:prstClr val="black"/>
                </a:solidFill>
                <a:latin typeface="Arial" pitchFamily="34" charset="0"/>
                <a:cs typeface="Arial" pitchFamily="34" charset="0"/>
                <a:sym typeface="Wingdings" pitchFamily="2" charset="2"/>
              </a:rPr>
              <a:t></a:t>
            </a:r>
            <a:r>
              <a:rPr lang="en-US" b="1" dirty="0">
                <a:solidFill>
                  <a:prstClr val="black"/>
                </a:solidFill>
                <a:latin typeface="Arial" pitchFamily="34" charset="0"/>
                <a:cs typeface="Arial" pitchFamily="34" charset="0"/>
              </a:rPr>
              <a:t> </a:t>
            </a:r>
          </a:p>
          <a:p>
            <a:pPr defTabSz="685783">
              <a:defRPr/>
            </a:pPr>
            <a:r>
              <a:rPr lang="en-US" b="1" dirty="0">
                <a:solidFill>
                  <a:prstClr val="black"/>
                </a:solidFill>
                <a:latin typeface="Arial" pitchFamily="34" charset="0"/>
                <a:cs typeface="Arial" pitchFamily="34" charset="0"/>
              </a:rPr>
              <a:t>2022 Terrestrial </a:t>
            </a:r>
          </a:p>
          <a:p>
            <a:pPr defTabSz="685783">
              <a:defRPr/>
            </a:pPr>
            <a:r>
              <a:rPr lang="en-US" b="1" dirty="0">
                <a:solidFill>
                  <a:prstClr val="black"/>
                </a:solidFill>
                <a:latin typeface="Arial" pitchFamily="34" charset="0"/>
                <a:cs typeface="Arial" pitchFamily="34" charset="0"/>
              </a:rPr>
              <a:t>Reference Frames</a:t>
            </a:r>
          </a:p>
        </p:txBody>
      </p:sp>
      <p:sp>
        <p:nvSpPr>
          <p:cNvPr id="10" name="TextBox 9">
            <a:extLst>
              <a:ext uri="{FF2B5EF4-FFF2-40B4-BE49-F238E27FC236}">
                <a16:creationId xmlns:a16="http://schemas.microsoft.com/office/drawing/2014/main" id="{5B34A607-448F-4EEA-892C-ED94C7AEBAAA}"/>
              </a:ext>
            </a:extLst>
          </p:cNvPr>
          <p:cNvSpPr txBox="1"/>
          <p:nvPr/>
        </p:nvSpPr>
        <p:spPr>
          <a:xfrm>
            <a:off x="1018711" y="1408208"/>
            <a:ext cx="2171676" cy="1154162"/>
          </a:xfrm>
          <a:prstGeom prst="rect">
            <a:avLst/>
          </a:prstGeom>
          <a:noFill/>
        </p:spPr>
        <p:txBody>
          <a:bodyPr wrap="square" rtlCol="0">
            <a:spAutoFit/>
          </a:bodyPr>
          <a:lstStyle/>
          <a:p>
            <a:pPr defTabSz="685783" fontAlgn="auto">
              <a:spcBef>
                <a:spcPts val="0"/>
              </a:spcBef>
              <a:spcAft>
                <a:spcPts val="0"/>
              </a:spcAft>
              <a:defRPr/>
            </a:pPr>
            <a:r>
              <a:rPr lang="en-US" b="1" i="1" dirty="0">
                <a:solidFill>
                  <a:prstClr val="black"/>
                </a:solidFill>
                <a:latin typeface="Calibri"/>
                <a:cs typeface="+mn-cs"/>
              </a:rPr>
              <a:t>Change in ellipsoid heights at epoch 2022.00</a:t>
            </a:r>
          </a:p>
          <a:p>
            <a:pPr defTabSz="685783" fontAlgn="auto">
              <a:spcBef>
                <a:spcPts val="0"/>
              </a:spcBef>
              <a:spcAft>
                <a:spcPts val="0"/>
              </a:spcAft>
              <a:defRPr/>
            </a:pPr>
            <a:r>
              <a:rPr lang="en-US" sz="1500" b="1" i="1" dirty="0">
                <a:solidFill>
                  <a:prstClr val="black"/>
                </a:solidFill>
                <a:latin typeface="Calibri"/>
                <a:cs typeface="+mn-cs"/>
              </a:rPr>
              <a:t>(contours in meters)</a:t>
            </a:r>
          </a:p>
        </p:txBody>
      </p:sp>
      <p:pic>
        <p:nvPicPr>
          <p:cNvPr id="6" name="Picture 2" descr="C:\NGS\Presentations\2013\PSLS_2013\Images\Elpsd ht chan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0" t="53236" r="73859" b="3970"/>
          <a:stretch/>
        </p:blipFill>
        <p:spPr bwMode="auto">
          <a:xfrm>
            <a:off x="1020199" y="2737996"/>
            <a:ext cx="1498628" cy="190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12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14426" y="335759"/>
            <a:ext cx="6800851" cy="857251"/>
          </a:xfrm>
        </p:spPr>
        <p:txBody>
          <a:bodyPr/>
          <a:lstStyle/>
          <a:p>
            <a:r>
              <a:rPr lang="en-US" altLang="en-US" b="1" dirty="0"/>
              <a:t>ELLIPSOID - GEOID RELATIONSHIP</a:t>
            </a:r>
          </a:p>
        </p:txBody>
      </p:sp>
      <p:sp>
        <p:nvSpPr>
          <p:cNvPr id="18435" name="Rectangle 3"/>
          <p:cNvSpPr>
            <a:spLocks noGrp="1" noChangeArrowheads="1"/>
          </p:cNvSpPr>
          <p:nvPr>
            <p:ph type="body" idx="1"/>
          </p:nvPr>
        </p:nvSpPr>
        <p:spPr/>
        <p:txBody>
          <a:bodyPr/>
          <a:lstStyle/>
          <a:p>
            <a:pPr algn="ctr"/>
            <a:endParaRPr lang="en-US" altLang="en-US" sz="1351" dirty="0">
              <a:solidFill>
                <a:srgbClr val="003300"/>
              </a:solidFill>
            </a:endParaRPr>
          </a:p>
          <a:p>
            <a:pPr algn="ctr">
              <a:buFontTx/>
              <a:buChar char=" "/>
            </a:pPr>
            <a:endParaRPr lang="en-US" altLang="en-US" sz="1575" dirty="0">
              <a:solidFill>
                <a:srgbClr val="003300"/>
              </a:solidFill>
            </a:endParaRPr>
          </a:p>
        </p:txBody>
      </p:sp>
      <p:sp>
        <p:nvSpPr>
          <p:cNvPr id="648197" name="Arc 5"/>
          <p:cNvSpPr>
            <a:spLocks/>
          </p:cNvSpPr>
          <p:nvPr/>
        </p:nvSpPr>
        <p:spPr bwMode="auto">
          <a:xfrm rot="-2646215">
            <a:off x="2171703" y="2800352"/>
            <a:ext cx="4363641" cy="3885011"/>
          </a:xfrm>
          <a:custGeom>
            <a:avLst/>
            <a:gdLst>
              <a:gd name="T0" fmla="*/ 2147483647 w 21579"/>
              <a:gd name="T1" fmla="*/ 0 h 21102"/>
              <a:gd name="T2" fmla="*/ 2147483647 w 21579"/>
              <a:gd name="T3" fmla="*/ 2147483647 h 21102"/>
              <a:gd name="T4" fmla="*/ 0 w 21579"/>
              <a:gd name="T5" fmla="*/ 2147483647 h 21102"/>
              <a:gd name="T6" fmla="*/ 0 60000 65536"/>
              <a:gd name="T7" fmla="*/ 0 60000 65536"/>
              <a:gd name="T8" fmla="*/ 0 60000 65536"/>
            </a:gdLst>
            <a:ahLst/>
            <a:cxnLst>
              <a:cxn ang="T6">
                <a:pos x="T0" y="T1"/>
              </a:cxn>
              <a:cxn ang="T7">
                <a:pos x="T2" y="T3"/>
              </a:cxn>
              <a:cxn ang="T8">
                <a:pos x="T4" y="T5"/>
              </a:cxn>
            </a:cxnLst>
            <a:rect l="0" t="0" r="r" b="b"/>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lnTo>
                  <a:pt x="4611" y="-1"/>
                </a:lnTo>
                <a:close/>
              </a:path>
            </a:pathLst>
          </a:custGeom>
          <a:noFill/>
          <a:ln w="9525">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198" name="Freeform 6"/>
          <p:cNvSpPr>
            <a:spLocks/>
          </p:cNvSpPr>
          <p:nvPr/>
        </p:nvSpPr>
        <p:spPr bwMode="auto">
          <a:xfrm>
            <a:off x="1243012" y="3714753"/>
            <a:ext cx="1614488" cy="198835"/>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199" name="Freeform 7"/>
          <p:cNvSpPr>
            <a:spLocks/>
          </p:cNvSpPr>
          <p:nvPr/>
        </p:nvSpPr>
        <p:spPr bwMode="auto">
          <a:xfrm>
            <a:off x="2783679" y="2736057"/>
            <a:ext cx="4743451" cy="1485900"/>
          </a:xfrm>
          <a:custGeom>
            <a:avLst/>
            <a:gdLst>
              <a:gd name="T0" fmla="*/ 0 w 4011"/>
              <a:gd name="T1" fmla="*/ 2147483647 h 1277"/>
              <a:gd name="T2" fmla="*/ 2147483647 w 4011"/>
              <a:gd name="T3" fmla="*/ 2147483647 h 1277"/>
              <a:gd name="T4" fmla="*/ 2147483647 w 4011"/>
              <a:gd name="T5" fmla="*/ 2147483647 h 1277"/>
              <a:gd name="T6" fmla="*/ 2147483647 w 4011"/>
              <a:gd name="T7" fmla="*/ 2147483647 h 1277"/>
              <a:gd name="T8" fmla="*/ 2147483647 w 4011"/>
              <a:gd name="T9" fmla="*/ 2147483647 h 1277"/>
              <a:gd name="T10" fmla="*/ 2147483647 w 4011"/>
              <a:gd name="T11" fmla="*/ 2147483647 h 1277"/>
              <a:gd name="T12" fmla="*/ 2147483647 w 4011"/>
              <a:gd name="T13" fmla="*/ 2147483647 h 1277"/>
              <a:gd name="T14" fmla="*/ 2147483647 w 4011"/>
              <a:gd name="T15" fmla="*/ 2147483647 h 1277"/>
              <a:gd name="T16" fmla="*/ 2147483647 w 4011"/>
              <a:gd name="T17" fmla="*/ 2147483647 h 1277"/>
              <a:gd name="T18" fmla="*/ 2147483647 w 4011"/>
              <a:gd name="T19" fmla="*/ 2147483647 h 1277"/>
              <a:gd name="T20" fmla="*/ 2147483647 w 4011"/>
              <a:gd name="T21" fmla="*/ 2147483647 h 1277"/>
              <a:gd name="T22" fmla="*/ 2147483647 w 4011"/>
              <a:gd name="T23" fmla="*/ 2147483647 h 1277"/>
              <a:gd name="T24" fmla="*/ 2147483647 w 4011"/>
              <a:gd name="T25" fmla="*/ 2147483647 h 1277"/>
              <a:gd name="T26" fmla="*/ 2147483647 w 4011"/>
              <a:gd name="T27" fmla="*/ 0 h 1277"/>
              <a:gd name="T28" fmla="*/ 2147483647 w 4011"/>
              <a:gd name="T29" fmla="*/ 2147483647 h 1277"/>
              <a:gd name="T30" fmla="*/ 2147483647 w 4011"/>
              <a:gd name="T31" fmla="*/ 2147483647 h 1277"/>
              <a:gd name="T32" fmla="*/ 2147483647 w 4011"/>
              <a:gd name="T33" fmla="*/ 2147483647 h 1277"/>
              <a:gd name="T34" fmla="*/ 2147483647 w 4011"/>
              <a:gd name="T35" fmla="*/ 2147483647 h 1277"/>
              <a:gd name="T36" fmla="*/ 2147483647 w 4011"/>
              <a:gd name="T37" fmla="*/ 2147483647 h 1277"/>
              <a:gd name="T38" fmla="*/ 2147483647 w 4011"/>
              <a:gd name="T39" fmla="*/ 2147483647 h 1277"/>
              <a:gd name="T40" fmla="*/ 2147483647 w 4011"/>
              <a:gd name="T41" fmla="*/ 2147483647 h 1277"/>
              <a:gd name="T42" fmla="*/ 2147483647 w 4011"/>
              <a:gd name="T43" fmla="*/ 2147483647 h 1277"/>
              <a:gd name="T44" fmla="*/ 2147483647 w 4011"/>
              <a:gd name="T45" fmla="*/ 2147483647 h 1277"/>
              <a:gd name="T46" fmla="*/ 2147483647 w 4011"/>
              <a:gd name="T47" fmla="*/ 2147483647 h 1277"/>
              <a:gd name="T48" fmla="*/ 2147483647 w 4011"/>
              <a:gd name="T49" fmla="*/ 2147483647 h 1277"/>
              <a:gd name="T50" fmla="*/ 2147483647 w 4011"/>
              <a:gd name="T51" fmla="*/ 2147483647 h 1277"/>
              <a:gd name="T52" fmla="*/ 2147483647 w 4011"/>
              <a:gd name="T53" fmla="*/ 2147483647 h 1277"/>
              <a:gd name="T54" fmla="*/ 2147483647 w 4011"/>
              <a:gd name="T55" fmla="*/ 2147483647 h 1277"/>
              <a:gd name="T56" fmla="*/ 2147483647 w 4011"/>
              <a:gd name="T57" fmla="*/ 2147483647 h 1277"/>
              <a:gd name="T58" fmla="*/ 2147483647 w 4011"/>
              <a:gd name="T59" fmla="*/ 2147483647 h 1277"/>
              <a:gd name="T60" fmla="*/ 2147483647 w 4011"/>
              <a:gd name="T61" fmla="*/ 2147483647 h 1277"/>
              <a:gd name="T62" fmla="*/ 2147483647 w 4011"/>
              <a:gd name="T63" fmla="*/ 2147483647 h 1277"/>
              <a:gd name="T64" fmla="*/ 2147483647 w 4011"/>
              <a:gd name="T65" fmla="*/ 2147483647 h 1277"/>
              <a:gd name="T66" fmla="*/ 2147483647 w 4011"/>
              <a:gd name="T67" fmla="*/ 2147483647 h 1277"/>
              <a:gd name="T68" fmla="*/ 2147483647 w 4011"/>
              <a:gd name="T69" fmla="*/ 2147483647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0" name="Line 8"/>
          <p:cNvSpPr>
            <a:spLocks noChangeShapeType="1"/>
          </p:cNvSpPr>
          <p:nvPr/>
        </p:nvSpPr>
        <p:spPr bwMode="auto">
          <a:xfrm flipH="1">
            <a:off x="4514851" y="2743201"/>
            <a:ext cx="0" cy="1028700"/>
          </a:xfrm>
          <a:prstGeom prst="line">
            <a:avLst/>
          </a:prstGeom>
          <a:noFill/>
          <a:ln w="9525">
            <a:solidFill>
              <a:srgbClr val="00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1" name="Line 9"/>
          <p:cNvSpPr>
            <a:spLocks noChangeShapeType="1"/>
          </p:cNvSpPr>
          <p:nvPr/>
        </p:nvSpPr>
        <p:spPr bwMode="auto">
          <a:xfrm flipV="1">
            <a:off x="4629151" y="2743202"/>
            <a:ext cx="0" cy="742951"/>
          </a:xfrm>
          <a:prstGeom prst="line">
            <a:avLst/>
          </a:prstGeom>
          <a:noFill/>
          <a:ln w="9525">
            <a:solidFill>
              <a:srgbClr val="3333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2" name="Text Box 10"/>
          <p:cNvSpPr txBox="1">
            <a:spLocks noChangeArrowheads="1"/>
          </p:cNvSpPr>
          <p:nvPr/>
        </p:nvSpPr>
        <p:spPr bwMode="auto">
          <a:xfrm>
            <a:off x="4274344" y="283011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b="1" dirty="0">
                <a:solidFill>
                  <a:srgbClr val="003300"/>
                </a:solidFill>
                <a:latin typeface="Arial" panose="020B0604020202020204" pitchFamily="34" charset="0"/>
              </a:rPr>
              <a:t>H</a:t>
            </a:r>
            <a:endParaRPr lang="en-US" altLang="en-US" sz="1800" dirty="0">
              <a:latin typeface="Arial" panose="020B0604020202020204" pitchFamily="34" charset="0"/>
            </a:endParaRPr>
          </a:p>
        </p:txBody>
      </p:sp>
      <p:sp>
        <p:nvSpPr>
          <p:cNvPr id="648203" name="Text Box 11"/>
          <p:cNvSpPr txBox="1">
            <a:spLocks noChangeArrowheads="1"/>
          </p:cNvSpPr>
          <p:nvPr/>
        </p:nvSpPr>
        <p:spPr bwMode="auto">
          <a:xfrm>
            <a:off x="4617244" y="294441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b="1" dirty="0">
                <a:solidFill>
                  <a:srgbClr val="3366FF"/>
                </a:solidFill>
                <a:latin typeface="Arial" panose="020B0604020202020204" pitchFamily="34" charset="0"/>
              </a:rPr>
              <a:t>h</a:t>
            </a:r>
            <a:endParaRPr lang="en-US" altLang="en-US" sz="1800" dirty="0">
              <a:solidFill>
                <a:srgbClr val="003300"/>
              </a:solidFill>
              <a:latin typeface="Arial" panose="020B0604020202020204" pitchFamily="34" charset="0"/>
            </a:endParaRPr>
          </a:p>
        </p:txBody>
      </p:sp>
      <p:sp>
        <p:nvSpPr>
          <p:cNvPr id="648204" name="Text Box 12"/>
          <p:cNvSpPr txBox="1">
            <a:spLocks noChangeArrowheads="1"/>
          </p:cNvSpPr>
          <p:nvPr/>
        </p:nvSpPr>
        <p:spPr bwMode="auto">
          <a:xfrm>
            <a:off x="1143000" y="3943353"/>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a:solidFill>
                  <a:srgbClr val="003300"/>
                </a:solidFill>
                <a:latin typeface="Arial" panose="020B0604020202020204" pitchFamily="34" charset="0"/>
              </a:rPr>
              <a:t>Ellipsoid</a:t>
            </a:r>
          </a:p>
          <a:p>
            <a:pPr eaLnBrk="1" hangingPunct="1">
              <a:spcBef>
                <a:spcPct val="0"/>
              </a:spcBef>
              <a:buFontTx/>
              <a:buNone/>
            </a:pPr>
            <a:r>
              <a:rPr lang="en-US" altLang="en-US" sz="1800">
                <a:solidFill>
                  <a:srgbClr val="FF0000"/>
                </a:solidFill>
                <a:latin typeface="Arial" panose="020B0604020202020204" pitchFamily="34" charset="0"/>
              </a:rPr>
              <a:t>GRS80</a:t>
            </a:r>
            <a:endParaRPr lang="en-US" altLang="en-US" sz="1800">
              <a:solidFill>
                <a:srgbClr val="003300"/>
              </a:solidFill>
              <a:latin typeface="Arial" panose="020B0604020202020204" pitchFamily="34" charset="0"/>
            </a:endParaRPr>
          </a:p>
        </p:txBody>
      </p:sp>
      <p:sp>
        <p:nvSpPr>
          <p:cNvPr id="18444" name="Text Box 13"/>
          <p:cNvSpPr txBox="1">
            <a:spLocks noChangeArrowheads="1"/>
          </p:cNvSpPr>
          <p:nvPr/>
        </p:nvSpPr>
        <p:spPr bwMode="auto">
          <a:xfrm>
            <a:off x="4388648" y="37457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solidFill>
                <a:srgbClr val="003300"/>
              </a:solidFill>
              <a:latin typeface="Arial" panose="020B0604020202020204" pitchFamily="34" charset="0"/>
            </a:endParaRPr>
          </a:p>
        </p:txBody>
      </p:sp>
      <p:sp>
        <p:nvSpPr>
          <p:cNvPr id="648206" name="Text Box 14"/>
          <p:cNvSpPr txBox="1">
            <a:spLocks noChangeArrowheads="1"/>
          </p:cNvSpPr>
          <p:nvPr/>
        </p:nvSpPr>
        <p:spPr bwMode="auto">
          <a:xfrm>
            <a:off x="1200152" y="1130433"/>
            <a:ext cx="58977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b="1" dirty="0">
                <a:solidFill>
                  <a:srgbClr val="003300"/>
                </a:solidFill>
                <a:latin typeface="Arial" panose="020B0604020202020204" pitchFamily="34" charset="0"/>
              </a:rPr>
              <a:t>H = </a:t>
            </a:r>
            <a:r>
              <a:rPr lang="en-US" altLang="en-US" sz="1800" b="1" dirty="0" err="1">
                <a:solidFill>
                  <a:srgbClr val="003300"/>
                </a:solidFill>
                <a:latin typeface="Arial" panose="020B0604020202020204" pitchFamily="34" charset="0"/>
              </a:rPr>
              <a:t>Orthometric</a:t>
            </a:r>
            <a:r>
              <a:rPr lang="en-US" altLang="en-US" sz="1800" b="1" dirty="0">
                <a:solidFill>
                  <a:srgbClr val="003300"/>
                </a:solidFill>
                <a:latin typeface="Arial" panose="020B0604020202020204" pitchFamily="34" charset="0"/>
              </a:rPr>
              <a:t> Height</a:t>
            </a:r>
            <a:r>
              <a:rPr lang="en-US" altLang="en-US" sz="1800" dirty="0">
                <a:solidFill>
                  <a:srgbClr val="003300"/>
                </a:solidFill>
                <a:latin typeface="Arial" panose="020B0604020202020204" pitchFamily="34" charset="0"/>
              </a:rPr>
              <a:t>  </a:t>
            </a:r>
            <a:r>
              <a:rPr lang="en-US" altLang="en-US" sz="1800" b="1" dirty="0">
                <a:solidFill>
                  <a:srgbClr val="003300"/>
                </a:solidFill>
                <a:latin typeface="Arial" panose="020B0604020202020204" pitchFamily="34" charset="0"/>
              </a:rPr>
              <a:t>(Local Mean Sea Level)</a:t>
            </a:r>
            <a:r>
              <a:rPr lang="en-US" altLang="en-US" sz="1800" dirty="0">
                <a:solidFill>
                  <a:srgbClr val="003300"/>
                </a:solidFill>
                <a:latin typeface="Arial" panose="020B0604020202020204" pitchFamily="34" charset="0"/>
              </a:rPr>
              <a:t>        </a:t>
            </a:r>
          </a:p>
        </p:txBody>
      </p:sp>
      <p:sp>
        <p:nvSpPr>
          <p:cNvPr id="18446" name="Rectangle 15"/>
          <p:cNvSpPr>
            <a:spLocks noChangeArrowheads="1"/>
          </p:cNvSpPr>
          <p:nvPr/>
        </p:nvSpPr>
        <p:spPr bwMode="auto">
          <a:xfrm>
            <a:off x="5823352" y="42029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en-US" altLang="en-US" sz="1800">
              <a:solidFill>
                <a:srgbClr val="FF0000"/>
              </a:solidFill>
              <a:latin typeface="Arial" panose="020B0604020202020204" pitchFamily="34" charset="0"/>
            </a:endParaRPr>
          </a:p>
        </p:txBody>
      </p:sp>
      <p:sp>
        <p:nvSpPr>
          <p:cNvPr id="648208" name="Freeform 16"/>
          <p:cNvSpPr>
            <a:spLocks/>
          </p:cNvSpPr>
          <p:nvPr/>
        </p:nvSpPr>
        <p:spPr bwMode="auto">
          <a:xfrm>
            <a:off x="2800351" y="3558781"/>
            <a:ext cx="4922044" cy="1348979"/>
          </a:xfrm>
          <a:custGeom>
            <a:avLst/>
            <a:gdLst>
              <a:gd name="T0" fmla="*/ 0 w 4134"/>
              <a:gd name="T1" fmla="*/ 2147483647 h 1133"/>
              <a:gd name="T2" fmla="*/ 2147483647 w 4134"/>
              <a:gd name="T3" fmla="*/ 2147483647 h 1133"/>
              <a:gd name="T4" fmla="*/ 2147483647 w 4134"/>
              <a:gd name="T5" fmla="*/ 2147483647 h 1133"/>
              <a:gd name="T6" fmla="*/ 2147483647 w 4134"/>
              <a:gd name="T7" fmla="*/ 2147483647 h 1133"/>
              <a:gd name="T8" fmla="*/ 2147483647 w 4134"/>
              <a:gd name="T9" fmla="*/ 2147483647 h 1133"/>
              <a:gd name="T10" fmla="*/ 2147483647 w 4134"/>
              <a:gd name="T11" fmla="*/ 2147483647 h 1133"/>
              <a:gd name="T12" fmla="*/ 2147483647 w 4134"/>
              <a:gd name="T13" fmla="*/ 2147483647 h 1133"/>
              <a:gd name="T14" fmla="*/ 2147483647 w 4134"/>
              <a:gd name="T15" fmla="*/ 2147483647 h 1133"/>
              <a:gd name="T16" fmla="*/ 2147483647 w 4134"/>
              <a:gd name="T17" fmla="*/ 2147483647 h 1133"/>
              <a:gd name="T18" fmla="*/ 2147483647 w 4134"/>
              <a:gd name="T19" fmla="*/ 2147483647 h 1133"/>
              <a:gd name="T20" fmla="*/ 2147483647 w 4134"/>
              <a:gd name="T21" fmla="*/ 2147483647 h 1133"/>
              <a:gd name="T22" fmla="*/ 2147483647 w 4134"/>
              <a:gd name="T23" fmla="*/ 2147483647 h 1133"/>
              <a:gd name="T24" fmla="*/ 2147483647 w 4134"/>
              <a:gd name="T25" fmla="*/ 2147483647 h 1133"/>
              <a:gd name="T26" fmla="*/ 2147483647 w 4134"/>
              <a:gd name="T27" fmla="*/ 2147483647 h 1133"/>
              <a:gd name="T28" fmla="*/ 2147483647 w 4134"/>
              <a:gd name="T29" fmla="*/ 2147483647 h 1133"/>
              <a:gd name="T30" fmla="*/ 2147483647 w 4134"/>
              <a:gd name="T31" fmla="*/ 2147483647 h 1133"/>
              <a:gd name="T32" fmla="*/ 2147483647 w 4134"/>
              <a:gd name="T33" fmla="*/ 2147483647 h 1133"/>
              <a:gd name="T34" fmla="*/ 2147483647 w 4134"/>
              <a:gd name="T35" fmla="*/ 2147483647 h 1133"/>
              <a:gd name="T36" fmla="*/ 2147483647 w 4134"/>
              <a:gd name="T37" fmla="*/ 2147483647 h 1133"/>
              <a:gd name="T38" fmla="*/ 2147483647 w 4134"/>
              <a:gd name="T39" fmla="*/ 2147483647 h 1133"/>
              <a:gd name="T40" fmla="*/ 2147483647 w 4134"/>
              <a:gd name="T41" fmla="*/ 2147483647 h 1133"/>
              <a:gd name="T42" fmla="*/ 2147483647 w 4134"/>
              <a:gd name="T43" fmla="*/ 2147483647 h 1133"/>
              <a:gd name="T44" fmla="*/ 2147483647 w 4134"/>
              <a:gd name="T45" fmla="*/ 2147483647 h 1133"/>
              <a:gd name="T46" fmla="*/ 2147483647 w 4134"/>
              <a:gd name="T47" fmla="*/ 2147483647 h 1133"/>
              <a:gd name="T48" fmla="*/ 2147483647 w 4134"/>
              <a:gd name="T49" fmla="*/ 2147483647 h 1133"/>
              <a:gd name="T50" fmla="*/ 2147483647 w 4134"/>
              <a:gd name="T51" fmla="*/ 2147483647 h 1133"/>
              <a:gd name="T52" fmla="*/ 2147483647 w 4134"/>
              <a:gd name="T53" fmla="*/ 2147483647 h 1133"/>
              <a:gd name="T54" fmla="*/ 2147483647 w 4134"/>
              <a:gd name="T55" fmla="*/ 2147483647 h 1133"/>
              <a:gd name="T56" fmla="*/ 2147483647 w 4134"/>
              <a:gd name="T57" fmla="*/ 2147483647 h 1133"/>
              <a:gd name="T58" fmla="*/ 2147483647 w 4134"/>
              <a:gd name="T59" fmla="*/ 2147483647 h 1133"/>
              <a:gd name="T60" fmla="*/ 2147483647 w 4134"/>
              <a:gd name="T61" fmla="*/ 2147483647 h 1133"/>
              <a:gd name="T62" fmla="*/ 2147483647 w 4134"/>
              <a:gd name="T63" fmla="*/ 2147483647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9" name="Line 17"/>
          <p:cNvSpPr>
            <a:spLocks noChangeShapeType="1"/>
          </p:cNvSpPr>
          <p:nvPr/>
        </p:nvSpPr>
        <p:spPr bwMode="auto">
          <a:xfrm>
            <a:off x="4629151" y="3486153"/>
            <a:ext cx="0" cy="285751"/>
          </a:xfrm>
          <a:prstGeom prst="line">
            <a:avLst/>
          </a:prstGeom>
          <a:noFill/>
          <a:ln w="95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0" name="Text Box 18"/>
          <p:cNvSpPr txBox="1">
            <a:spLocks noChangeArrowheads="1"/>
          </p:cNvSpPr>
          <p:nvPr/>
        </p:nvSpPr>
        <p:spPr bwMode="auto">
          <a:xfrm>
            <a:off x="4686302" y="3486153"/>
            <a:ext cx="303611" cy="34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651" b="1" dirty="0">
                <a:solidFill>
                  <a:srgbClr val="FF00FF"/>
                </a:solidFill>
                <a:latin typeface="Arial" panose="020B0604020202020204" pitchFamily="34" charset="0"/>
              </a:rPr>
              <a:t>N</a:t>
            </a:r>
            <a:endParaRPr lang="en-US" altLang="en-US" sz="1800" dirty="0">
              <a:solidFill>
                <a:srgbClr val="003300"/>
              </a:solidFill>
              <a:latin typeface="Arial" panose="020B0604020202020204" pitchFamily="34" charset="0"/>
            </a:endParaRPr>
          </a:p>
        </p:txBody>
      </p:sp>
      <p:sp>
        <p:nvSpPr>
          <p:cNvPr id="648211" name="Rectangle 19"/>
          <p:cNvSpPr>
            <a:spLocks noChangeArrowheads="1"/>
          </p:cNvSpPr>
          <p:nvPr/>
        </p:nvSpPr>
        <p:spPr bwMode="auto">
          <a:xfrm>
            <a:off x="2407446" y="3943350"/>
            <a:ext cx="1078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dirty="0">
                <a:solidFill>
                  <a:srgbClr val="003300"/>
                </a:solidFill>
                <a:latin typeface="Arial" panose="020B0604020202020204" pitchFamily="34" charset="0"/>
              </a:rPr>
              <a:t>Geoid</a:t>
            </a:r>
            <a:endParaRPr lang="en-US" altLang="en-US" sz="1800" dirty="0">
              <a:solidFill>
                <a:srgbClr val="FF0000"/>
              </a:solidFill>
              <a:latin typeface="Arial" panose="020B0604020202020204" pitchFamily="34" charset="0"/>
            </a:endParaRPr>
          </a:p>
        </p:txBody>
      </p:sp>
      <p:sp>
        <p:nvSpPr>
          <p:cNvPr id="18451" name="Text Box 20"/>
          <p:cNvSpPr txBox="1">
            <a:spLocks noChangeArrowheads="1"/>
          </p:cNvSpPr>
          <p:nvPr/>
        </p:nvSpPr>
        <p:spPr bwMode="auto">
          <a:xfrm flipH="1" flipV="1">
            <a:off x="5314952" y="2240757"/>
            <a:ext cx="14287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2100">
                <a:solidFill>
                  <a:srgbClr val="003300"/>
                </a:solidFill>
                <a:latin typeface="Arial" panose="020B0604020202020204" pitchFamily="34" charset="0"/>
              </a:rPr>
              <a:t> </a:t>
            </a:r>
            <a:endParaRPr lang="en-US" altLang="en-US" sz="1800">
              <a:solidFill>
                <a:srgbClr val="003300"/>
              </a:solidFill>
              <a:latin typeface="Arial" panose="020B0604020202020204" pitchFamily="34" charset="0"/>
            </a:endParaRPr>
          </a:p>
        </p:txBody>
      </p:sp>
      <p:sp>
        <p:nvSpPr>
          <p:cNvPr id="648213" name="Text Box 21"/>
          <p:cNvSpPr txBox="1">
            <a:spLocks noChangeArrowheads="1"/>
          </p:cNvSpPr>
          <p:nvPr/>
        </p:nvSpPr>
        <p:spPr bwMode="auto">
          <a:xfrm>
            <a:off x="5829303" y="1965726"/>
            <a:ext cx="1885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2400" b="1" dirty="0">
                <a:solidFill>
                  <a:srgbClr val="003300"/>
                </a:solidFill>
                <a:latin typeface="Arial" panose="020B0604020202020204" pitchFamily="34" charset="0"/>
              </a:rPr>
              <a:t>H = </a:t>
            </a:r>
            <a:r>
              <a:rPr lang="en-US" altLang="en-US" sz="2400" b="1" dirty="0">
                <a:solidFill>
                  <a:srgbClr val="3366FF"/>
                </a:solidFill>
                <a:latin typeface="Arial" panose="020B0604020202020204" pitchFamily="34" charset="0"/>
              </a:rPr>
              <a:t>h</a:t>
            </a:r>
            <a:r>
              <a:rPr lang="en-US" altLang="en-US" sz="2400" b="1" dirty="0">
                <a:solidFill>
                  <a:srgbClr val="003300"/>
                </a:solidFill>
                <a:latin typeface="Arial" panose="020B0604020202020204" pitchFamily="34" charset="0"/>
              </a:rPr>
              <a:t> - </a:t>
            </a:r>
            <a:r>
              <a:rPr lang="en-US" altLang="en-US" sz="2400" b="1" dirty="0">
                <a:solidFill>
                  <a:srgbClr val="FF00FF"/>
                </a:solidFill>
                <a:latin typeface="Arial" panose="020B0604020202020204" pitchFamily="34" charset="0"/>
              </a:rPr>
              <a:t>N</a:t>
            </a:r>
            <a:endParaRPr lang="en-US" altLang="en-US" sz="2400" dirty="0">
              <a:solidFill>
                <a:srgbClr val="003300"/>
              </a:solidFill>
              <a:latin typeface="Arial" panose="020B0604020202020204" pitchFamily="34" charset="0"/>
            </a:endParaRPr>
          </a:p>
        </p:txBody>
      </p:sp>
      <p:sp>
        <p:nvSpPr>
          <p:cNvPr id="648214" name="Text Box 22"/>
          <p:cNvSpPr txBox="1">
            <a:spLocks noChangeArrowheads="1"/>
          </p:cNvSpPr>
          <p:nvPr/>
        </p:nvSpPr>
        <p:spPr bwMode="auto">
          <a:xfrm>
            <a:off x="6103147" y="2865836"/>
            <a:ext cx="1859805"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051" dirty="0">
                <a:solidFill>
                  <a:srgbClr val="003300"/>
                </a:solidFill>
                <a:latin typeface="Arial" panose="020B0604020202020204" pitchFamily="34" charset="0"/>
              </a:rPr>
              <a:t>TOPOGRAPHIC SURFACE</a:t>
            </a:r>
          </a:p>
        </p:txBody>
      </p:sp>
      <p:sp>
        <p:nvSpPr>
          <p:cNvPr id="648215" name="Line 23"/>
          <p:cNvSpPr>
            <a:spLocks noChangeShapeType="1"/>
          </p:cNvSpPr>
          <p:nvPr/>
        </p:nvSpPr>
        <p:spPr bwMode="auto">
          <a:xfrm flipH="1">
            <a:off x="5543551" y="2971801"/>
            <a:ext cx="571500" cy="1143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5" name="Line 24"/>
          <p:cNvSpPr>
            <a:spLocks noChangeShapeType="1"/>
          </p:cNvSpPr>
          <p:nvPr/>
        </p:nvSpPr>
        <p:spPr bwMode="auto">
          <a:xfrm>
            <a:off x="4514851" y="2514601"/>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7" name="Text Box 25"/>
          <p:cNvSpPr txBox="1">
            <a:spLocks noChangeArrowheads="1"/>
          </p:cNvSpPr>
          <p:nvPr/>
        </p:nvSpPr>
        <p:spPr bwMode="auto">
          <a:xfrm>
            <a:off x="1200151" y="1440664"/>
            <a:ext cx="3543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b="1" dirty="0">
                <a:solidFill>
                  <a:srgbClr val="3366FF"/>
                </a:solidFill>
                <a:latin typeface="Arial" panose="020B0604020202020204" pitchFamily="34" charset="0"/>
              </a:rPr>
              <a:t>h = Ellipsoidal Height (NAD 83)</a:t>
            </a:r>
            <a:endParaRPr lang="en-US" altLang="en-US" sz="1800" dirty="0">
              <a:solidFill>
                <a:srgbClr val="003300"/>
              </a:solidFill>
              <a:latin typeface="Arial" panose="020B0604020202020204" pitchFamily="34" charset="0"/>
            </a:endParaRPr>
          </a:p>
        </p:txBody>
      </p:sp>
      <p:sp>
        <p:nvSpPr>
          <p:cNvPr id="648218" name="Text Box 26"/>
          <p:cNvSpPr txBox="1">
            <a:spLocks noChangeArrowheads="1"/>
          </p:cNvSpPr>
          <p:nvPr/>
        </p:nvSpPr>
        <p:spPr bwMode="auto">
          <a:xfrm>
            <a:off x="1200151" y="1772927"/>
            <a:ext cx="44505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b="1" dirty="0">
                <a:solidFill>
                  <a:srgbClr val="FF00FF"/>
                </a:solidFill>
                <a:latin typeface="Arial" panose="020B0604020202020204" pitchFamily="34" charset="0"/>
              </a:rPr>
              <a:t>N = Geoid Height (GEOID12A, EGM08)</a:t>
            </a:r>
            <a:endParaRPr lang="en-US" altLang="en-US" sz="1800" dirty="0">
              <a:solidFill>
                <a:srgbClr val="003300"/>
              </a:solidFill>
              <a:latin typeface="Arial" panose="020B0604020202020204" pitchFamily="34" charset="0"/>
            </a:endParaRPr>
          </a:p>
        </p:txBody>
      </p:sp>
      <p:sp>
        <p:nvSpPr>
          <p:cNvPr id="648219" name="Line 27"/>
          <p:cNvSpPr>
            <a:spLocks noChangeShapeType="1"/>
          </p:cNvSpPr>
          <p:nvPr/>
        </p:nvSpPr>
        <p:spPr bwMode="auto">
          <a:xfrm flipV="1">
            <a:off x="2971801" y="3806429"/>
            <a:ext cx="114300" cy="19407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20" name="Text Box 28"/>
          <p:cNvSpPr txBox="1">
            <a:spLocks noChangeArrowheads="1"/>
          </p:cNvSpPr>
          <p:nvPr/>
        </p:nvSpPr>
        <p:spPr bwMode="auto">
          <a:xfrm>
            <a:off x="5086353" y="3744515"/>
            <a:ext cx="21210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800" dirty="0">
                <a:solidFill>
                  <a:srgbClr val="FF0000"/>
                </a:solidFill>
                <a:latin typeface="Arial" panose="020B0604020202020204" pitchFamily="34" charset="0"/>
              </a:rPr>
              <a:t>Geoid12A, EGM08</a:t>
            </a:r>
          </a:p>
        </p:txBody>
      </p:sp>
      <p:cxnSp>
        <p:nvCxnSpPr>
          <p:cNvPr id="648221" name="AutoShape 29"/>
          <p:cNvCxnSpPr>
            <a:cxnSpLocks noChangeShapeType="1"/>
          </p:cNvCxnSpPr>
          <p:nvPr/>
        </p:nvCxnSpPr>
        <p:spPr bwMode="auto">
          <a:xfrm>
            <a:off x="4914903" y="3646885"/>
            <a:ext cx="255985" cy="270272"/>
          </a:xfrm>
          <a:prstGeom prst="bentConnector3">
            <a:avLst>
              <a:gd name="adj1" fmla="val 49769"/>
            </a:avLst>
          </a:prstGeom>
          <a:noFill/>
          <a:ln w="9525">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1926811" y="4449037"/>
            <a:ext cx="5553707" cy="584775"/>
          </a:xfrm>
          <a:prstGeom prst="rect">
            <a:avLst/>
          </a:prstGeom>
        </p:spPr>
        <p:txBody>
          <a:bodyPr wrap="square">
            <a:spAutoFit/>
          </a:bodyPr>
          <a:lstStyle/>
          <a:p>
            <a:r>
              <a:rPr lang="en-US" altLang="en-US" sz="1600" dirty="0">
                <a:solidFill>
                  <a:srgbClr val="361B00"/>
                </a:solidFill>
                <a:latin typeface="Arial" panose="020B0604020202020204" pitchFamily="34" charset="0"/>
                <a:cs typeface="Arial" panose="020B0604020202020204" pitchFamily="34" charset="0"/>
              </a:rPr>
              <a:t>Geoid = </a:t>
            </a:r>
            <a:r>
              <a:rPr lang="en-US" sz="1600" dirty="0">
                <a:latin typeface="Arial" panose="020B0604020202020204" pitchFamily="34" charset="0"/>
                <a:cs typeface="Arial" panose="020B0604020202020204" pitchFamily="34" charset="0"/>
              </a:rPr>
              <a:t> Equipotential (level) surface, which defines best, in a least-square sense, the global mean sea level.</a:t>
            </a:r>
            <a:endParaRPr lang="en-US" altLang="en-US" sz="1600" dirty="0">
              <a:solidFill>
                <a:srgbClr val="361B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892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81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82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8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82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82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820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82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82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82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82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82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82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82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82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8218">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82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par>
                          <p:cTn id="45" fill="hold">
                            <p:stCondLst>
                              <p:cond delay="0"/>
                            </p:stCondLst>
                            <p:childTnLst>
                              <p:par>
                                <p:cTn id="46" presetID="2" presetClass="entr" presetSubtype="4" fill="hold" nodeType="afterEffect">
                                  <p:stCondLst>
                                    <p:cond delay="500"/>
                                  </p:stCondLst>
                                  <p:childTnLst>
                                    <p:set>
                                      <p:cBhvr>
                                        <p:cTn id="47" dur="1" fill="hold">
                                          <p:stCondLst>
                                            <p:cond delay="0"/>
                                          </p:stCondLst>
                                        </p:cTn>
                                        <p:tgtEl>
                                          <p:spTgt spid="648213">
                                            <p:txEl>
                                              <p:pRg st="0" end="0"/>
                                            </p:txEl>
                                          </p:spTgt>
                                        </p:tgtEl>
                                        <p:attrNameLst>
                                          <p:attrName>style.visibility</p:attrName>
                                        </p:attrNameLst>
                                      </p:cBhvr>
                                      <p:to>
                                        <p:strVal val="visible"/>
                                      </p:to>
                                    </p:set>
                                    <p:anim calcmode="lin" valueType="num">
                                      <p:cBhvr additive="base">
                                        <p:cTn id="48" dur="250" fill="hold"/>
                                        <p:tgtEl>
                                          <p:spTgt spid="648213">
                                            <p:txEl>
                                              <p:pRg st="0" end="0"/>
                                            </p:txEl>
                                          </p:spTgt>
                                        </p:tgtEl>
                                        <p:attrNameLst>
                                          <p:attrName>ppt_x</p:attrName>
                                        </p:attrNameLst>
                                      </p:cBhvr>
                                      <p:tavLst>
                                        <p:tav tm="0">
                                          <p:val>
                                            <p:strVal val="#ppt_x"/>
                                          </p:val>
                                        </p:tav>
                                        <p:tav tm="100000">
                                          <p:val>
                                            <p:strVal val="#ppt_x"/>
                                          </p:val>
                                        </p:tav>
                                      </p:tavLst>
                                    </p:anim>
                                    <p:anim calcmode="lin" valueType="num">
                                      <p:cBhvr additive="base">
                                        <p:cTn id="49" dur="250" fill="hold"/>
                                        <p:tgtEl>
                                          <p:spTgt spid="6482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9" grpId="0" animBg="1"/>
      <p:bldP spid="648200" grpId="0" animBg="1"/>
      <p:bldP spid="648201" grpId="0" animBg="1"/>
      <p:bldP spid="648202" grpId="0"/>
      <p:bldP spid="648203" grpId="0"/>
      <p:bldP spid="648209" grpId="0" animBg="1"/>
      <p:bldP spid="648210" grpId="0"/>
      <p:bldP spid="648211" grpId="0"/>
      <p:bldP spid="648214" grpId="0"/>
      <p:bldP spid="648215" grpId="0" animBg="1"/>
      <p:bldP spid="648219" grpId="0" animBg="1"/>
      <p:bldP spid="64822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4"/>
          <p:cNvSpPr>
            <a:spLocks/>
          </p:cNvSpPr>
          <p:nvPr/>
        </p:nvSpPr>
        <p:spPr bwMode="auto">
          <a:xfrm>
            <a:off x="2109789" y="3222937"/>
            <a:ext cx="5493544" cy="381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p:spPr>
        <p:txBody>
          <a:bodyPr/>
          <a:lstStyle/>
          <a:p>
            <a:endParaRPr lang="en-US"/>
          </a:p>
        </p:txBody>
      </p:sp>
      <p:sp>
        <p:nvSpPr>
          <p:cNvPr id="19459" name="Freeform 5"/>
          <p:cNvSpPr>
            <a:spLocks/>
          </p:cNvSpPr>
          <p:nvPr/>
        </p:nvSpPr>
        <p:spPr bwMode="auto">
          <a:xfrm>
            <a:off x="2174086" y="1454865"/>
            <a:ext cx="5422107" cy="878681"/>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p:spPr>
        <p:txBody>
          <a:bodyPr/>
          <a:lstStyle/>
          <a:p>
            <a:endParaRPr lang="en-US"/>
          </a:p>
        </p:txBody>
      </p:sp>
      <p:sp>
        <p:nvSpPr>
          <p:cNvPr id="19460" name="Freeform 6"/>
          <p:cNvSpPr>
            <a:spLocks/>
          </p:cNvSpPr>
          <p:nvPr/>
        </p:nvSpPr>
        <p:spPr bwMode="auto">
          <a:xfrm>
            <a:off x="4411267" y="1801338"/>
            <a:ext cx="266700" cy="1621631"/>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p:spPr>
        <p:txBody>
          <a:bodyPr/>
          <a:lstStyle/>
          <a:p>
            <a:endParaRPr lang="en-US"/>
          </a:p>
        </p:txBody>
      </p:sp>
      <p:sp>
        <p:nvSpPr>
          <p:cNvPr id="19461" name="Text Box 7"/>
          <p:cNvSpPr txBox="1">
            <a:spLocks noChangeArrowheads="1"/>
          </p:cNvSpPr>
          <p:nvPr/>
        </p:nvSpPr>
        <p:spPr bwMode="auto">
          <a:xfrm>
            <a:off x="4713686" y="2525230"/>
            <a:ext cx="1479892" cy="369332"/>
          </a:xfrm>
          <a:prstGeom prst="rect">
            <a:avLst/>
          </a:prstGeom>
          <a:noFill/>
          <a:ln w="9525">
            <a:noFill/>
            <a:miter lim="800000"/>
            <a:headEnd/>
            <a:tailEnd/>
          </a:ln>
        </p:spPr>
        <p:txBody>
          <a:bodyPr wrap="none">
            <a:spAutoFit/>
          </a:bodyPr>
          <a:lstStyle/>
          <a:p>
            <a:r>
              <a:rPr lang="en-US" dirty="0" smtClean="0"/>
              <a:t>H (GPS-OH)</a:t>
            </a:r>
            <a:endParaRPr lang="en-US" dirty="0"/>
          </a:p>
        </p:txBody>
      </p:sp>
      <p:sp>
        <p:nvSpPr>
          <p:cNvPr id="19462" name="Oval 8"/>
          <p:cNvSpPr>
            <a:spLocks noChangeArrowheads="1"/>
          </p:cNvSpPr>
          <p:nvPr/>
        </p:nvSpPr>
        <p:spPr bwMode="auto">
          <a:xfrm>
            <a:off x="4552955" y="1762043"/>
            <a:ext cx="66675" cy="6667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3" name="Text Box 9"/>
          <p:cNvSpPr txBox="1">
            <a:spLocks noChangeArrowheads="1"/>
          </p:cNvSpPr>
          <p:nvPr/>
        </p:nvSpPr>
        <p:spPr bwMode="auto">
          <a:xfrm>
            <a:off x="1490671" y="2115662"/>
            <a:ext cx="979755" cy="646331"/>
          </a:xfrm>
          <a:prstGeom prst="rect">
            <a:avLst/>
          </a:prstGeom>
          <a:noFill/>
          <a:ln w="9525">
            <a:noFill/>
            <a:miter lim="800000"/>
            <a:headEnd/>
            <a:tailEnd/>
          </a:ln>
        </p:spPr>
        <p:txBody>
          <a:bodyPr wrap="none">
            <a:spAutoFit/>
          </a:bodyPr>
          <a:lstStyle/>
          <a:p>
            <a:r>
              <a:rPr lang="en-US"/>
              <a:t>Earth’s</a:t>
            </a:r>
          </a:p>
          <a:p>
            <a:r>
              <a:rPr lang="en-US"/>
              <a:t>Surface</a:t>
            </a:r>
          </a:p>
        </p:txBody>
      </p:sp>
      <p:sp>
        <p:nvSpPr>
          <p:cNvPr id="19464" name="Text Box 10"/>
          <p:cNvSpPr txBox="1">
            <a:spLocks noChangeArrowheads="1"/>
          </p:cNvSpPr>
          <p:nvPr/>
        </p:nvSpPr>
        <p:spPr bwMode="auto">
          <a:xfrm>
            <a:off x="1348980" y="3563455"/>
            <a:ext cx="1095172" cy="369332"/>
          </a:xfrm>
          <a:prstGeom prst="rect">
            <a:avLst/>
          </a:prstGeom>
          <a:noFill/>
          <a:ln w="9525">
            <a:noFill/>
            <a:miter lim="800000"/>
            <a:headEnd/>
            <a:tailEnd/>
          </a:ln>
        </p:spPr>
        <p:txBody>
          <a:bodyPr wrap="none">
            <a:spAutoFit/>
          </a:bodyPr>
          <a:lstStyle/>
          <a:p>
            <a:r>
              <a:rPr lang="en-US" dirty="0" smtClean="0"/>
              <a:t>GPS-OH</a:t>
            </a:r>
            <a:endParaRPr lang="en-US" dirty="0"/>
          </a:p>
        </p:txBody>
      </p:sp>
      <p:sp>
        <p:nvSpPr>
          <p:cNvPr id="165899" name="Freeform 11"/>
          <p:cNvSpPr>
            <a:spLocks/>
          </p:cNvSpPr>
          <p:nvPr/>
        </p:nvSpPr>
        <p:spPr bwMode="auto">
          <a:xfrm>
            <a:off x="1922861" y="2875281"/>
            <a:ext cx="5493544" cy="195263"/>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p:spPr>
        <p:txBody>
          <a:bodyPr/>
          <a:lstStyle/>
          <a:p>
            <a:endParaRPr lang="en-US"/>
          </a:p>
        </p:txBody>
      </p:sp>
      <p:sp>
        <p:nvSpPr>
          <p:cNvPr id="165900" name="Text Box 12"/>
          <p:cNvSpPr txBox="1">
            <a:spLocks noChangeArrowheads="1"/>
          </p:cNvSpPr>
          <p:nvPr/>
        </p:nvSpPr>
        <p:spPr bwMode="auto">
          <a:xfrm rot="-395121">
            <a:off x="5497430" y="2579881"/>
            <a:ext cx="2569934" cy="369332"/>
          </a:xfrm>
          <a:prstGeom prst="rect">
            <a:avLst/>
          </a:prstGeom>
          <a:noFill/>
          <a:ln w="9525">
            <a:noFill/>
            <a:miter lim="800000"/>
            <a:headEnd/>
            <a:tailEnd/>
          </a:ln>
        </p:spPr>
        <p:txBody>
          <a:bodyPr wrap="none">
            <a:spAutoFit/>
          </a:bodyPr>
          <a:lstStyle/>
          <a:p>
            <a:r>
              <a:rPr lang="en-US" dirty="0" smtClean="0">
                <a:solidFill>
                  <a:srgbClr val="3333CC"/>
                </a:solidFill>
              </a:rPr>
              <a:t>Leveled reference </a:t>
            </a:r>
            <a:r>
              <a:rPr lang="en-US" dirty="0">
                <a:solidFill>
                  <a:srgbClr val="3333CC"/>
                </a:solidFill>
              </a:rPr>
              <a:t>level</a:t>
            </a:r>
          </a:p>
        </p:txBody>
      </p:sp>
      <p:sp>
        <p:nvSpPr>
          <p:cNvPr id="165901" name="Freeform 13"/>
          <p:cNvSpPr>
            <a:spLocks/>
          </p:cNvSpPr>
          <p:nvPr/>
        </p:nvSpPr>
        <p:spPr bwMode="auto">
          <a:xfrm>
            <a:off x="4544091" y="1807285"/>
            <a:ext cx="38100" cy="1212056"/>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p:spPr>
        <p:txBody>
          <a:bodyPr/>
          <a:lstStyle/>
          <a:p>
            <a:endParaRPr lang="en-US"/>
          </a:p>
        </p:txBody>
      </p:sp>
      <p:sp>
        <p:nvSpPr>
          <p:cNvPr id="165902" name="Text Box 14"/>
          <p:cNvSpPr txBox="1">
            <a:spLocks noChangeArrowheads="1"/>
          </p:cNvSpPr>
          <p:nvPr/>
        </p:nvSpPr>
        <p:spPr bwMode="auto">
          <a:xfrm>
            <a:off x="3483122" y="2306155"/>
            <a:ext cx="1172116" cy="369332"/>
          </a:xfrm>
          <a:prstGeom prst="rect">
            <a:avLst/>
          </a:prstGeom>
          <a:noFill/>
          <a:ln w="9525">
            <a:noFill/>
            <a:miter lim="800000"/>
            <a:headEnd/>
            <a:tailEnd/>
          </a:ln>
        </p:spPr>
        <p:txBody>
          <a:bodyPr wrap="none">
            <a:spAutoFit/>
          </a:bodyPr>
          <a:lstStyle/>
          <a:p>
            <a:r>
              <a:rPr lang="en-US" dirty="0" smtClean="0">
                <a:solidFill>
                  <a:srgbClr val="3333CC"/>
                </a:solidFill>
              </a:rPr>
              <a:t>H (LMSL)</a:t>
            </a:r>
            <a:endParaRPr lang="en-US" dirty="0">
              <a:solidFill>
                <a:srgbClr val="3333CC"/>
              </a:solidFill>
            </a:endParaRPr>
          </a:p>
        </p:txBody>
      </p:sp>
      <p:sp>
        <p:nvSpPr>
          <p:cNvPr id="165903" name="Line 15"/>
          <p:cNvSpPr>
            <a:spLocks noChangeShapeType="1"/>
          </p:cNvSpPr>
          <p:nvPr/>
        </p:nvSpPr>
        <p:spPr bwMode="auto">
          <a:xfrm>
            <a:off x="2366967" y="2922905"/>
            <a:ext cx="102395" cy="435769"/>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5" name="Line 17"/>
          <p:cNvSpPr>
            <a:spLocks noChangeShapeType="1"/>
          </p:cNvSpPr>
          <p:nvPr/>
        </p:nvSpPr>
        <p:spPr bwMode="auto">
          <a:xfrm flipH="1">
            <a:off x="5017302" y="3041965"/>
            <a:ext cx="96441" cy="475059"/>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6" name="Line 18"/>
          <p:cNvSpPr>
            <a:spLocks noChangeShapeType="1"/>
          </p:cNvSpPr>
          <p:nvPr/>
        </p:nvSpPr>
        <p:spPr bwMode="auto">
          <a:xfrm flipH="1">
            <a:off x="3908827" y="2951480"/>
            <a:ext cx="32147" cy="364331"/>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7" name="Line 19"/>
          <p:cNvSpPr>
            <a:spLocks noChangeShapeType="1"/>
          </p:cNvSpPr>
          <p:nvPr/>
        </p:nvSpPr>
        <p:spPr bwMode="auto">
          <a:xfrm>
            <a:off x="2901560" y="2899092"/>
            <a:ext cx="44053" cy="352425"/>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8" name="Line 20"/>
          <p:cNvSpPr>
            <a:spLocks noChangeShapeType="1"/>
          </p:cNvSpPr>
          <p:nvPr/>
        </p:nvSpPr>
        <p:spPr bwMode="auto">
          <a:xfrm>
            <a:off x="5957893" y="3058634"/>
            <a:ext cx="19051" cy="494109"/>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09" name="Line 21"/>
          <p:cNvSpPr>
            <a:spLocks noChangeShapeType="1"/>
          </p:cNvSpPr>
          <p:nvPr/>
        </p:nvSpPr>
        <p:spPr bwMode="auto">
          <a:xfrm>
            <a:off x="7167569" y="2930049"/>
            <a:ext cx="51197" cy="448865"/>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165910" name="Freeform 22"/>
          <p:cNvSpPr>
            <a:spLocks/>
          </p:cNvSpPr>
          <p:nvPr/>
        </p:nvSpPr>
        <p:spPr bwMode="auto">
          <a:xfrm>
            <a:off x="2437211" y="3191985"/>
            <a:ext cx="1627584" cy="981075"/>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p:spPr>
        <p:txBody>
          <a:bodyPr/>
          <a:lstStyle/>
          <a:p>
            <a:endParaRPr lang="en-US"/>
          </a:p>
        </p:txBody>
      </p:sp>
      <p:sp>
        <p:nvSpPr>
          <p:cNvPr id="165911" name="Text Box 23"/>
          <p:cNvSpPr txBox="1">
            <a:spLocks noChangeArrowheads="1"/>
          </p:cNvSpPr>
          <p:nvPr/>
        </p:nvSpPr>
        <p:spPr bwMode="auto">
          <a:xfrm>
            <a:off x="2973762" y="4164059"/>
            <a:ext cx="4743451" cy="900888"/>
          </a:xfrm>
          <a:prstGeom prst="rect">
            <a:avLst/>
          </a:prstGeom>
          <a:noFill/>
          <a:ln w="9525">
            <a:noFill/>
            <a:miter lim="800000"/>
            <a:headEnd/>
            <a:tailEnd/>
          </a:ln>
        </p:spPr>
        <p:txBody>
          <a:bodyPr>
            <a:spAutoFit/>
          </a:bodyPr>
          <a:lstStyle/>
          <a:p>
            <a:r>
              <a:rPr lang="en-US" sz="1051" b="1" dirty="0"/>
              <a:t>                    Errors  </a:t>
            </a:r>
            <a:r>
              <a:rPr lang="en-US" sz="825" b="1" dirty="0"/>
              <a:t>:  </a:t>
            </a:r>
            <a:r>
              <a:rPr lang="en-US" sz="1051" b="1" dirty="0"/>
              <a:t>~50 cm average, </a:t>
            </a:r>
          </a:p>
          <a:p>
            <a:r>
              <a:rPr lang="en-US" sz="1051" b="1" dirty="0"/>
              <a:t>                                  100 cm CONUS tilt, </a:t>
            </a:r>
          </a:p>
          <a:p>
            <a:r>
              <a:rPr lang="en-US" sz="1051" b="1" dirty="0"/>
              <a:t>                                   50/70 cm in Hawaii</a:t>
            </a:r>
          </a:p>
          <a:p>
            <a:r>
              <a:rPr lang="en-US" sz="1051" b="1" dirty="0"/>
              <a:t>                                  1-2 meters average in Alaska                                                                   </a:t>
            </a:r>
          </a:p>
          <a:p>
            <a:r>
              <a:rPr lang="en-US" sz="1051" b="1" dirty="0"/>
              <a:t> </a:t>
            </a:r>
          </a:p>
        </p:txBody>
      </p:sp>
      <p:sp>
        <p:nvSpPr>
          <p:cNvPr id="165912" name="Freeform 24"/>
          <p:cNvSpPr>
            <a:spLocks/>
          </p:cNvSpPr>
          <p:nvPr/>
        </p:nvSpPr>
        <p:spPr bwMode="auto">
          <a:xfrm>
            <a:off x="2878934" y="2999105"/>
            <a:ext cx="1250156" cy="1128713"/>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p:spPr>
        <p:txBody>
          <a:bodyPr/>
          <a:lstStyle/>
          <a:p>
            <a:endParaRPr lang="en-US"/>
          </a:p>
        </p:txBody>
      </p:sp>
      <p:sp>
        <p:nvSpPr>
          <p:cNvPr id="165913" name="Freeform 25"/>
          <p:cNvSpPr>
            <a:spLocks/>
          </p:cNvSpPr>
          <p:nvPr/>
        </p:nvSpPr>
        <p:spPr bwMode="auto">
          <a:xfrm>
            <a:off x="3894535" y="3143168"/>
            <a:ext cx="304800" cy="926307"/>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p:spPr>
        <p:txBody>
          <a:bodyPr/>
          <a:lstStyle/>
          <a:p>
            <a:endParaRPr lang="en-US"/>
          </a:p>
        </p:txBody>
      </p:sp>
      <p:sp>
        <p:nvSpPr>
          <p:cNvPr id="165915" name="Freeform 27"/>
          <p:cNvSpPr>
            <a:spLocks/>
          </p:cNvSpPr>
          <p:nvPr/>
        </p:nvSpPr>
        <p:spPr bwMode="auto">
          <a:xfrm>
            <a:off x="4577962" y="3263425"/>
            <a:ext cx="996553" cy="851297"/>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p:spPr>
        <p:txBody>
          <a:bodyPr/>
          <a:lstStyle/>
          <a:p>
            <a:endParaRPr lang="en-US"/>
          </a:p>
        </p:txBody>
      </p:sp>
      <p:sp>
        <p:nvSpPr>
          <p:cNvPr id="165917" name="Freeform 29"/>
          <p:cNvSpPr>
            <a:spLocks/>
          </p:cNvSpPr>
          <p:nvPr/>
        </p:nvSpPr>
        <p:spPr bwMode="auto">
          <a:xfrm>
            <a:off x="4974435" y="3276517"/>
            <a:ext cx="1004891" cy="806201"/>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p:spPr>
        <p:txBody>
          <a:bodyPr/>
          <a:lstStyle/>
          <a:p>
            <a:endParaRPr lang="en-US"/>
          </a:p>
        </p:txBody>
      </p:sp>
      <p:sp>
        <p:nvSpPr>
          <p:cNvPr id="165918" name="Freeform 30"/>
          <p:cNvSpPr>
            <a:spLocks/>
          </p:cNvSpPr>
          <p:nvPr/>
        </p:nvSpPr>
        <p:spPr bwMode="auto">
          <a:xfrm>
            <a:off x="5162553" y="3159838"/>
            <a:ext cx="2030019" cy="1013223"/>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p:spPr>
        <p:txBody>
          <a:bodyPr/>
          <a:lstStyle/>
          <a:p>
            <a:endParaRPr lang="en-US"/>
          </a:p>
        </p:txBody>
      </p:sp>
      <p:sp>
        <p:nvSpPr>
          <p:cNvPr id="30" name="Title 1"/>
          <p:cNvSpPr txBox="1">
            <a:spLocks/>
          </p:cNvSpPr>
          <p:nvPr/>
        </p:nvSpPr>
        <p:spPr bwMode="auto">
          <a:xfrm>
            <a:off x="1143003" y="395203"/>
            <a:ext cx="6858001" cy="857251"/>
          </a:xfrm>
          <a:prstGeom prst="rect">
            <a:avLst/>
          </a:prstGeom>
          <a:noFill/>
          <a:ln w="9525">
            <a:noFill/>
            <a:miter lim="800000"/>
            <a:headEnd/>
            <a:tailEnd/>
          </a:ln>
        </p:spPr>
        <p:txBody>
          <a:bodyPr anchor="ctr"/>
          <a:lstStyle/>
          <a:p>
            <a:pPr algn="ctr">
              <a:defRPr/>
            </a:pPr>
            <a:r>
              <a:rPr lang="en-US" sz="3300" b="1" kern="0" dirty="0">
                <a:latin typeface="+mj-lt"/>
                <a:ea typeface="+mj-ea"/>
                <a:cs typeface="Times New Roman" pitchFamily="18" charset="0"/>
              </a:rPr>
              <a:t>Problems in Different Vertical </a:t>
            </a:r>
            <a:r>
              <a:rPr lang="en-US" sz="3300" b="1" kern="0" dirty="0" err="1">
                <a:latin typeface="+mj-lt"/>
                <a:ea typeface="+mj-ea"/>
                <a:cs typeface="Times New Roman" pitchFamily="18" charset="0"/>
              </a:rPr>
              <a:t>Datums</a:t>
            </a:r>
            <a:r>
              <a:rPr lang="en-US" sz="3300" b="1" kern="0" dirty="0">
                <a:latin typeface="+mj-lt"/>
                <a:ea typeface="+mj-ea"/>
                <a:cs typeface="Times New Roman" pitchFamily="18" charset="0"/>
              </a:rPr>
              <a:t> </a:t>
            </a:r>
          </a:p>
        </p:txBody>
      </p:sp>
      <p:sp>
        <p:nvSpPr>
          <p:cNvPr id="27" name="TextBox 36"/>
          <p:cNvSpPr txBox="1">
            <a:spLocks noChangeArrowheads="1"/>
          </p:cNvSpPr>
          <p:nvPr/>
        </p:nvSpPr>
        <p:spPr bwMode="auto">
          <a:xfrm>
            <a:off x="6225180" y="4015189"/>
            <a:ext cx="2201693" cy="1015663"/>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2000">
                <a:solidFill>
                  <a:schemeClr val="tx1"/>
                </a:solidFill>
                <a:latin typeface="Verdana" panose="020B0604030504040204" pitchFamily="34" charset="0"/>
              </a:defRPr>
            </a:lvl1pPr>
            <a:lvl2pPr marL="742950" indent="-285750" eaLnBrk="0" hangingPunct="0">
              <a:spcBef>
                <a:spcPct val="20000"/>
              </a:spcBef>
              <a:buChar char="–"/>
              <a:defRPr sz="2000">
                <a:solidFill>
                  <a:schemeClr val="tx1"/>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sz="2000">
                <a:solidFill>
                  <a:schemeClr val="tx1"/>
                </a:solidFill>
                <a:latin typeface="Verdana" panose="020B0604030504040204" pitchFamily="34" charset="0"/>
              </a:defRPr>
            </a:lvl4pPr>
            <a:lvl5pPr marL="2057400" indent="-228600" eaLnBrk="0" hangingPunct="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en-US" altLang="en-US" sz="1200" dirty="0">
                <a:latin typeface="Arial" panose="020B0604020202020204" pitchFamily="34" charset="0"/>
                <a:cs typeface="Arial" panose="020B0604020202020204" pitchFamily="34" charset="0"/>
              </a:rPr>
              <a:t>HNL BEN</a:t>
            </a:r>
          </a:p>
          <a:p>
            <a:pPr eaLnBrk="1" hangingPunct="1">
              <a:spcBef>
                <a:spcPct val="0"/>
              </a:spcBef>
              <a:buFontTx/>
              <a:buNone/>
            </a:pPr>
            <a:r>
              <a:rPr lang="en-US" altLang="en-US" sz="1200" dirty="0">
                <a:latin typeface="Arial" panose="020B0604020202020204" pitchFamily="34" charset="0"/>
                <a:cs typeface="Arial" panose="020B0604020202020204" pitchFamily="34" charset="0"/>
              </a:rPr>
              <a:t>Geoid12A</a:t>
            </a:r>
          </a:p>
          <a:p>
            <a:pPr eaLnBrk="1" hangingPunct="1">
              <a:spcBef>
                <a:spcPct val="0"/>
              </a:spcBef>
              <a:buFontTx/>
              <a:buNone/>
            </a:pPr>
            <a:r>
              <a:rPr lang="en-US" altLang="en-US" sz="1200" dirty="0">
                <a:latin typeface="Arial" panose="020B0604020202020204" pitchFamily="34" charset="0"/>
                <a:cs typeface="Arial" panose="020B0604020202020204" pitchFamily="34" charset="0"/>
              </a:rPr>
              <a:t>5.894 ~ 21.090 – (+15.196)m </a:t>
            </a:r>
          </a:p>
          <a:p>
            <a:pPr eaLnBrk="1" hangingPunct="1">
              <a:spcBef>
                <a:spcPct val="0"/>
              </a:spcBef>
              <a:buFontTx/>
              <a:buNone/>
            </a:pPr>
            <a:r>
              <a:rPr lang="en-US" altLang="en-US" sz="1200" dirty="0">
                <a:latin typeface="Arial" panose="020B0604020202020204" pitchFamily="34" charset="0"/>
                <a:cs typeface="Arial" panose="020B0604020202020204" pitchFamily="34" charset="0"/>
              </a:rPr>
              <a:t>5.894 ~ 5.320m (LMSL)</a:t>
            </a:r>
          </a:p>
          <a:p>
            <a:pPr eaLnBrk="1" hangingPunct="1">
              <a:spcBef>
                <a:spcPct val="0"/>
              </a:spcBef>
              <a:buFontTx/>
              <a:buNone/>
            </a:pPr>
            <a:r>
              <a:rPr lang="en-US" altLang="en-US" sz="1200" dirty="0">
                <a:latin typeface="Arial" panose="020B0604020202020204" pitchFamily="34" charset="0"/>
                <a:cs typeface="Arial" panose="020B0604020202020204" pitchFamily="34" charset="0"/>
              </a:rPr>
              <a:t>Difference ~ 0.574m or 1.87ft</a:t>
            </a:r>
          </a:p>
        </p:txBody>
      </p:sp>
    </p:spTree>
    <p:extLst>
      <p:ext uri="{BB962C8B-B14F-4D97-AF65-F5344CB8AC3E}">
        <p14:creationId xmlns:p14="http://schemas.microsoft.com/office/powerpoint/2010/main" val="6091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i="1" dirty="0"/>
              <a:t>“Vertical”: </a:t>
            </a:r>
            <a:r>
              <a:rPr lang="en-US" altLang="en-US" b="1" dirty="0"/>
              <a:t>Out with the old, in with the new</a:t>
            </a:r>
          </a:p>
        </p:txBody>
      </p:sp>
      <p:sp>
        <p:nvSpPr>
          <p:cNvPr id="23556" name="Content Placeholder 2"/>
          <p:cNvSpPr txBox="1">
            <a:spLocks/>
          </p:cNvSpPr>
          <p:nvPr/>
        </p:nvSpPr>
        <p:spPr bwMode="auto">
          <a:xfrm>
            <a:off x="2295528" y="1042991"/>
            <a:ext cx="1769269" cy="365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891" lvl="1" indent="0">
              <a:buNone/>
            </a:pPr>
            <a:r>
              <a:rPr lang="en-US" altLang="en-US" sz="1800" b="1" i="1" dirty="0">
                <a:cs typeface="Times New Roman" panose="02020603050405020304" pitchFamily="18" charset="0"/>
              </a:rPr>
              <a:t>The Old:</a:t>
            </a:r>
          </a:p>
          <a:p>
            <a:pPr marL="342891" lvl="1" indent="0">
              <a:buNone/>
            </a:pPr>
            <a:r>
              <a:rPr lang="en-US" altLang="en-US" sz="1800" dirty="0">
                <a:cs typeface="Times New Roman" panose="02020603050405020304" pitchFamily="18" charset="0"/>
              </a:rPr>
              <a:t>NAVD 88</a:t>
            </a:r>
          </a:p>
          <a:p>
            <a:pPr marL="342891" lvl="1" indent="0">
              <a:buNone/>
            </a:pPr>
            <a:r>
              <a:rPr lang="en-US" altLang="en-US" sz="1800" dirty="0">
                <a:cs typeface="Times New Roman" panose="02020603050405020304" pitchFamily="18" charset="0"/>
              </a:rPr>
              <a:t>PRVD 02</a:t>
            </a:r>
          </a:p>
          <a:p>
            <a:pPr marL="342891" lvl="1" indent="0">
              <a:buNone/>
            </a:pPr>
            <a:r>
              <a:rPr lang="en-US" altLang="en-US" sz="1800" dirty="0">
                <a:cs typeface="Times New Roman" panose="02020603050405020304" pitchFamily="18" charset="0"/>
              </a:rPr>
              <a:t>VIVD09</a:t>
            </a:r>
          </a:p>
          <a:p>
            <a:pPr marL="342891" lvl="1" indent="0">
              <a:buNone/>
            </a:pPr>
            <a:r>
              <a:rPr lang="en-US" altLang="en-US" sz="1800" dirty="0">
                <a:cs typeface="Times New Roman" panose="02020603050405020304" pitchFamily="18" charset="0"/>
              </a:rPr>
              <a:t>ASVD02</a:t>
            </a:r>
          </a:p>
          <a:p>
            <a:pPr marL="342891" lvl="1" indent="0">
              <a:buNone/>
            </a:pPr>
            <a:r>
              <a:rPr lang="en-US" altLang="en-US" sz="1800" dirty="0">
                <a:cs typeface="Times New Roman" panose="02020603050405020304" pitchFamily="18" charset="0"/>
              </a:rPr>
              <a:t>NMVD03</a:t>
            </a:r>
          </a:p>
          <a:p>
            <a:pPr marL="342891" lvl="1" indent="0">
              <a:buNone/>
            </a:pPr>
            <a:r>
              <a:rPr lang="en-US" altLang="en-US" sz="1800" dirty="0">
                <a:cs typeface="Times New Roman" panose="02020603050405020304" pitchFamily="18" charset="0"/>
              </a:rPr>
              <a:t>GUVD04</a:t>
            </a:r>
          </a:p>
          <a:p>
            <a:pPr marL="342891" lvl="1" indent="0">
              <a:buNone/>
            </a:pPr>
            <a:r>
              <a:rPr lang="en-US" altLang="en-US" sz="1800" dirty="0">
                <a:cs typeface="Times New Roman" panose="02020603050405020304" pitchFamily="18" charset="0"/>
              </a:rPr>
              <a:t>IGLD 85</a:t>
            </a:r>
          </a:p>
          <a:p>
            <a:pPr marL="342891" lvl="1" indent="0">
              <a:buNone/>
            </a:pPr>
            <a:r>
              <a:rPr lang="en-US" altLang="en-US" sz="1800" dirty="0">
                <a:cs typeface="Times New Roman" panose="02020603050405020304" pitchFamily="18" charset="0"/>
              </a:rPr>
              <a:t>IGSN71</a:t>
            </a:r>
          </a:p>
          <a:p>
            <a:pPr marL="342891" lvl="1" indent="0">
              <a:buNone/>
            </a:pPr>
            <a:r>
              <a:rPr lang="en-US" altLang="en-US" sz="1800" dirty="0">
                <a:cs typeface="Times New Roman" panose="02020603050405020304" pitchFamily="18" charset="0"/>
              </a:rPr>
              <a:t>GEOID12B</a:t>
            </a:r>
          </a:p>
          <a:p>
            <a:pPr marL="342891" lvl="1" indent="0">
              <a:buNone/>
            </a:pPr>
            <a:r>
              <a:rPr lang="en-US" altLang="en-US" sz="1800" dirty="0">
                <a:cs typeface="Times New Roman" panose="02020603050405020304" pitchFamily="18" charset="0"/>
              </a:rPr>
              <a:t>DEFLEC12B</a:t>
            </a:r>
          </a:p>
          <a:p>
            <a:pPr marL="342891"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4473954" y="1314165"/>
            <a:ext cx="3050381" cy="306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214308" lvl="1">
              <a:buNone/>
            </a:pPr>
            <a:r>
              <a:rPr lang="en-US" altLang="en-US" sz="1800" b="1" i="1" dirty="0">
                <a:solidFill>
                  <a:srgbClr val="FF0000"/>
                </a:solidFill>
                <a:cs typeface="Times New Roman" panose="02020603050405020304" pitchFamily="18" charset="0"/>
              </a:rPr>
              <a:t>The New:</a:t>
            </a:r>
          </a:p>
          <a:p>
            <a:pPr marL="0" lvl="1" indent="0">
              <a:buNone/>
              <a:tabLst>
                <a:tab pos="0" algn="l"/>
              </a:tabLst>
            </a:pPr>
            <a:r>
              <a:rPr lang="en-US" altLang="en-US" sz="1800" dirty="0">
                <a:solidFill>
                  <a:srgbClr val="FF0000"/>
                </a:solidFill>
                <a:cs typeface="Times New Roman" panose="02020603050405020304" pitchFamily="18" charset="0"/>
              </a:rPr>
              <a:t>The North American-Pacific Geopotential Datum of 2022 (</a:t>
            </a:r>
            <a:r>
              <a:rPr lang="en-US" altLang="en-US" sz="1800" b="1" dirty="0">
                <a:solidFill>
                  <a:srgbClr val="FF0000"/>
                </a:solidFill>
                <a:cs typeface="Times New Roman" panose="02020603050405020304" pitchFamily="18" charset="0"/>
              </a:rPr>
              <a:t>NAPGD2022</a:t>
            </a:r>
            <a:r>
              <a:rPr lang="en-US" altLang="en-US" sz="1800" dirty="0">
                <a:solidFill>
                  <a:srgbClr val="FF0000"/>
                </a:solidFill>
                <a:cs typeface="Times New Roman" panose="02020603050405020304" pitchFamily="18" charset="0"/>
              </a:rPr>
              <a:t>)</a:t>
            </a:r>
          </a:p>
          <a:p>
            <a:pPr marL="214308" lvl="1">
              <a:buFont typeface="Arial" panose="020B0604020202020204" pitchFamily="34" charset="0"/>
              <a:buChar char="•"/>
            </a:pPr>
            <a:r>
              <a:rPr lang="en-US" altLang="en-US" sz="1800" dirty="0">
                <a:solidFill>
                  <a:srgbClr val="FF0000"/>
                </a:solidFill>
                <a:cs typeface="Times New Roman" panose="02020603050405020304" pitchFamily="18" charset="0"/>
              </a:rPr>
              <a:t>Will include	</a:t>
            </a:r>
            <a:r>
              <a:rPr lang="en-US" altLang="en-US" sz="1800" b="1" i="1" dirty="0">
                <a:solidFill>
                  <a:srgbClr val="FF0000"/>
                </a:solidFill>
                <a:cs typeface="Times New Roman" panose="02020603050405020304" pitchFamily="18" charset="0"/>
              </a:rPr>
              <a:t>GEOID2022</a:t>
            </a:r>
            <a:br>
              <a:rPr lang="en-US" altLang="en-US" sz="1800" b="1" i="1" dirty="0">
                <a:solidFill>
                  <a:srgbClr val="FF0000"/>
                </a:solidFill>
                <a:cs typeface="Times New Roman" panose="02020603050405020304" pitchFamily="18" charset="0"/>
              </a:rPr>
            </a:br>
            <a:r>
              <a:rPr lang="en-US" altLang="en-US" sz="1800" b="1" i="1" dirty="0">
                <a:solidFill>
                  <a:srgbClr val="FF0000"/>
                </a:solidFill>
                <a:cs typeface="Times New Roman" panose="02020603050405020304" pitchFamily="18" charset="0"/>
              </a:rPr>
              <a:t>		DEFLEC2022</a:t>
            </a:r>
            <a:br>
              <a:rPr lang="en-US" altLang="en-US" sz="1800" b="1" i="1" dirty="0">
                <a:solidFill>
                  <a:srgbClr val="FF0000"/>
                </a:solidFill>
                <a:cs typeface="Times New Roman" panose="02020603050405020304" pitchFamily="18" charset="0"/>
              </a:rPr>
            </a:br>
            <a:r>
              <a:rPr lang="en-US" altLang="en-US" sz="1800" b="1" i="1" dirty="0">
                <a:solidFill>
                  <a:srgbClr val="FF0000"/>
                </a:solidFill>
                <a:cs typeface="Times New Roman" panose="02020603050405020304" pitchFamily="18" charset="0"/>
              </a:rPr>
              <a:t>		SGRAV2022</a:t>
            </a:r>
          </a:p>
          <a:p>
            <a:pPr marL="342891" lvl="1" indent="0">
              <a:buNone/>
            </a:pPr>
            <a:endParaRPr lang="en-US" altLang="en-US" sz="1800" dirty="0">
              <a:cs typeface="Times New Roman" panose="02020603050405020304" pitchFamily="18" charset="0"/>
            </a:endParaRPr>
          </a:p>
          <a:p>
            <a:pPr marL="342891" lvl="1" indent="0">
              <a:buNone/>
            </a:pPr>
            <a:r>
              <a:rPr lang="en-US" altLang="en-US" sz="1800" dirty="0">
                <a:cs typeface="Times New Roman" panose="02020603050405020304" pitchFamily="18" charset="0"/>
              </a:rPr>
              <a:t>	</a:t>
            </a:r>
          </a:p>
          <a:p>
            <a:pPr marL="342891" lvl="1" indent="0">
              <a:buNone/>
            </a:pPr>
            <a:endParaRPr lang="en-US" altLang="en-US" sz="1800" dirty="0">
              <a:cs typeface="Times New Roman" panose="02020603050405020304" pitchFamily="18" charset="0"/>
            </a:endParaRPr>
          </a:p>
          <a:p>
            <a:pPr marL="342891"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50209" y="1393034"/>
            <a:ext cx="790601" cy="346249"/>
          </a:xfrm>
          <a:prstGeom prst="rect">
            <a:avLst/>
          </a:prstGeom>
          <a:noFill/>
        </p:spPr>
        <p:txBody>
          <a:bodyPr wrap="none" rtlCol="0">
            <a:spAutoFit/>
          </a:bodyPr>
          <a:lstStyle/>
          <a:p>
            <a:r>
              <a:rPr lang="en-US" sz="825" b="1" dirty="0">
                <a:solidFill>
                  <a:srgbClr val="FF0000"/>
                </a:solidFill>
              </a:rPr>
              <a:t>Orthometric</a:t>
            </a:r>
          </a:p>
          <a:p>
            <a:r>
              <a:rPr lang="en-US" sz="825" b="1" dirty="0">
                <a:solidFill>
                  <a:srgbClr val="FF0000"/>
                </a:solidFill>
              </a:rPr>
              <a:t>Heights</a:t>
            </a:r>
          </a:p>
        </p:txBody>
      </p:sp>
      <p:sp>
        <p:nvSpPr>
          <p:cNvPr id="8" name="TextBox 7"/>
          <p:cNvSpPr txBox="1"/>
          <p:nvPr/>
        </p:nvSpPr>
        <p:spPr>
          <a:xfrm>
            <a:off x="1650209" y="2328829"/>
            <a:ext cx="790601" cy="473206"/>
          </a:xfrm>
          <a:prstGeom prst="rect">
            <a:avLst/>
          </a:prstGeom>
          <a:noFill/>
        </p:spPr>
        <p:txBody>
          <a:bodyPr wrap="none" rtlCol="0">
            <a:spAutoFit/>
          </a:bodyPr>
          <a:lstStyle/>
          <a:p>
            <a:r>
              <a:rPr lang="en-US" sz="825" b="1" dirty="0">
                <a:solidFill>
                  <a:srgbClr val="FF0000"/>
                </a:solidFill>
              </a:rPr>
              <a:t>Normal</a:t>
            </a:r>
          </a:p>
          <a:p>
            <a:r>
              <a:rPr lang="en-US" sz="825" b="1" dirty="0">
                <a:solidFill>
                  <a:srgbClr val="FF0000"/>
                </a:solidFill>
              </a:rPr>
              <a:t>Orthometric</a:t>
            </a:r>
          </a:p>
          <a:p>
            <a:r>
              <a:rPr lang="en-US" sz="825" b="1" dirty="0">
                <a:solidFill>
                  <a:srgbClr val="FF0000"/>
                </a:solidFill>
              </a:rPr>
              <a:t>Heights</a:t>
            </a:r>
          </a:p>
        </p:txBody>
      </p:sp>
      <p:sp>
        <p:nvSpPr>
          <p:cNvPr id="5" name="Left Brace 4"/>
          <p:cNvSpPr/>
          <p:nvPr/>
        </p:nvSpPr>
        <p:spPr>
          <a:xfrm>
            <a:off x="2392239" y="1785939"/>
            <a:ext cx="193803" cy="153590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622096" y="3351562"/>
            <a:ext cx="627095" cy="346249"/>
          </a:xfrm>
          <a:prstGeom prst="rect">
            <a:avLst/>
          </a:prstGeom>
          <a:noFill/>
        </p:spPr>
        <p:txBody>
          <a:bodyPr wrap="none" rtlCol="0">
            <a:spAutoFit/>
          </a:bodyPr>
          <a:lstStyle/>
          <a:p>
            <a:r>
              <a:rPr lang="en-US" sz="825" b="1" dirty="0">
                <a:solidFill>
                  <a:srgbClr val="FF0000"/>
                </a:solidFill>
              </a:rPr>
              <a:t>Dynamic</a:t>
            </a:r>
          </a:p>
          <a:p>
            <a:r>
              <a:rPr lang="en-US" sz="825" b="1" dirty="0">
                <a:solidFill>
                  <a:srgbClr val="FF0000"/>
                </a:solidFill>
              </a:rPr>
              <a:t>Heights</a:t>
            </a:r>
          </a:p>
        </p:txBody>
      </p:sp>
      <p:sp>
        <p:nvSpPr>
          <p:cNvPr id="11" name="TextBox 10"/>
          <p:cNvSpPr txBox="1"/>
          <p:nvPr/>
        </p:nvSpPr>
        <p:spPr>
          <a:xfrm>
            <a:off x="1617332" y="3764825"/>
            <a:ext cx="550151" cy="219291"/>
          </a:xfrm>
          <a:prstGeom prst="rect">
            <a:avLst/>
          </a:prstGeom>
          <a:noFill/>
        </p:spPr>
        <p:txBody>
          <a:bodyPr wrap="none" rtlCol="0">
            <a:spAutoFit/>
          </a:bodyPr>
          <a:lstStyle/>
          <a:p>
            <a:r>
              <a:rPr lang="en-US" sz="825" b="1" dirty="0">
                <a:solidFill>
                  <a:srgbClr val="FF0000"/>
                </a:solidFill>
              </a:rPr>
              <a:t>Gravity</a:t>
            </a:r>
          </a:p>
        </p:txBody>
      </p:sp>
      <p:sp>
        <p:nvSpPr>
          <p:cNvPr id="13" name="TextBox 12"/>
          <p:cNvSpPr txBox="1"/>
          <p:nvPr/>
        </p:nvSpPr>
        <p:spPr>
          <a:xfrm>
            <a:off x="1617332" y="4051127"/>
            <a:ext cx="899605" cy="219291"/>
          </a:xfrm>
          <a:prstGeom prst="rect">
            <a:avLst/>
          </a:prstGeom>
          <a:noFill/>
        </p:spPr>
        <p:txBody>
          <a:bodyPr wrap="none" rtlCol="0">
            <a:spAutoFit/>
          </a:bodyPr>
          <a:lstStyle/>
          <a:p>
            <a:r>
              <a:rPr lang="en-US" sz="825" b="1" dirty="0">
                <a:solidFill>
                  <a:srgbClr val="FF0000"/>
                </a:solidFill>
              </a:rPr>
              <a:t>Geoid Heights</a:t>
            </a:r>
          </a:p>
        </p:txBody>
      </p:sp>
      <p:sp>
        <p:nvSpPr>
          <p:cNvPr id="14" name="TextBox 13"/>
          <p:cNvSpPr txBox="1"/>
          <p:nvPr/>
        </p:nvSpPr>
        <p:spPr>
          <a:xfrm>
            <a:off x="1641793" y="4374292"/>
            <a:ext cx="883575" cy="346249"/>
          </a:xfrm>
          <a:prstGeom prst="rect">
            <a:avLst/>
          </a:prstGeom>
          <a:noFill/>
        </p:spPr>
        <p:txBody>
          <a:bodyPr wrap="none" rtlCol="0">
            <a:spAutoFit/>
          </a:bodyPr>
          <a:lstStyle/>
          <a:p>
            <a:r>
              <a:rPr lang="en-US" sz="825" b="1" dirty="0">
                <a:solidFill>
                  <a:srgbClr val="FF0000"/>
                </a:solidFill>
              </a:rPr>
              <a:t>Deflections of</a:t>
            </a:r>
          </a:p>
          <a:p>
            <a:r>
              <a:rPr lang="en-US" sz="825" b="1" dirty="0">
                <a:solidFill>
                  <a:srgbClr val="FF0000"/>
                </a:solidFill>
              </a:rPr>
              <a:t>the Vertical</a:t>
            </a:r>
          </a:p>
        </p:txBody>
      </p:sp>
      <p:sp>
        <p:nvSpPr>
          <p:cNvPr id="15" name="TextBox 14">
            <a:extLst>
              <a:ext uri="{FF2B5EF4-FFF2-40B4-BE49-F238E27FC236}">
                <a16:creationId xmlns:a16="http://schemas.microsoft.com/office/drawing/2014/main" id="{62332443-45A6-46A7-A85B-D3424A78D2A6}"/>
              </a:ext>
            </a:extLst>
          </p:cNvPr>
          <p:cNvSpPr txBox="1"/>
          <p:nvPr/>
        </p:nvSpPr>
        <p:spPr>
          <a:xfrm rot="19319665">
            <a:off x="1838228" y="1549463"/>
            <a:ext cx="5080479" cy="2123915"/>
          </a:xfrm>
          <a:prstGeom prst="rect">
            <a:avLst/>
          </a:prstGeom>
          <a:solidFill>
            <a:schemeClr val="accent3">
              <a:lumMod val="20000"/>
              <a:lumOff val="80000"/>
              <a:alpha val="90000"/>
            </a:schemeClr>
          </a:solidFill>
        </p:spPr>
        <p:txBody>
          <a:bodyPr wrap="square" rtlCol="0">
            <a:spAutoFit/>
          </a:bodyPr>
          <a:lstStyle/>
          <a:p>
            <a:r>
              <a:rPr lang="en-US" sz="4951" b="1" dirty="0">
                <a:solidFill>
                  <a:schemeClr val="accent3">
                    <a:lumMod val="75000"/>
                  </a:schemeClr>
                </a:solidFill>
              </a:rPr>
              <a:t>one vertical datum</a:t>
            </a:r>
          </a:p>
          <a:p>
            <a:pPr algn="ctr"/>
            <a:r>
              <a:rPr lang="en-US" sz="3300" b="1" dirty="0">
                <a:solidFill>
                  <a:schemeClr val="accent3">
                    <a:lumMod val="75000"/>
                  </a:schemeClr>
                </a:solidFill>
              </a:rPr>
              <a:t>pole-to-equator</a:t>
            </a:r>
          </a:p>
        </p:txBody>
      </p:sp>
    </p:spTree>
    <p:extLst>
      <p:ext uri="{BB962C8B-B14F-4D97-AF65-F5344CB8AC3E}">
        <p14:creationId xmlns:p14="http://schemas.microsoft.com/office/powerpoint/2010/main" val="71540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299238" y="370381"/>
            <a:ext cx="8482027" cy="614363"/>
          </a:xfrm>
        </p:spPr>
        <p:txBody>
          <a:bodyPr/>
          <a:lstStyle/>
          <a:p>
            <a:r>
              <a:rPr lang="en-US" sz="3000" b="1" dirty="0"/>
              <a:t>Replacing NAVD88, ASVD02, NMVD03, GUVD04</a:t>
            </a:r>
          </a:p>
        </p:txBody>
      </p:sp>
      <p:sp>
        <p:nvSpPr>
          <p:cNvPr id="11" name="Content Placeholder 10"/>
          <p:cNvSpPr>
            <a:spLocks noGrp="1"/>
          </p:cNvSpPr>
          <p:nvPr>
            <p:ph sz="half" idx="4294967295"/>
          </p:nvPr>
        </p:nvSpPr>
        <p:spPr>
          <a:xfrm>
            <a:off x="348421" y="1261414"/>
            <a:ext cx="8001000" cy="3460751"/>
          </a:xfrm>
        </p:spPr>
        <p:txBody>
          <a:bodyPr>
            <a:normAutofit lnSpcReduction="10000"/>
          </a:bodyPr>
          <a:lstStyle/>
          <a:p>
            <a:r>
              <a:rPr lang="en-US" dirty="0"/>
              <a:t>Changing from a </a:t>
            </a:r>
            <a:r>
              <a:rPr lang="en-US" u="sng" dirty="0"/>
              <a:t>leveling-based</a:t>
            </a:r>
            <a:r>
              <a:rPr lang="en-US" dirty="0"/>
              <a:t> to a </a:t>
            </a:r>
            <a:r>
              <a:rPr lang="en-US" u="sng" dirty="0" smtClean="0"/>
              <a:t>geoid/GNSS-based</a:t>
            </a:r>
            <a:r>
              <a:rPr lang="en-US" dirty="0" smtClean="0"/>
              <a:t> (gravimetric) vertical </a:t>
            </a:r>
            <a:r>
              <a:rPr lang="en-US" dirty="0"/>
              <a:t>datum</a:t>
            </a:r>
          </a:p>
          <a:p>
            <a:pPr marL="0" indent="0">
              <a:buNone/>
            </a:pPr>
            <a:r>
              <a:rPr lang="en-US" dirty="0"/>
              <a:t> </a:t>
            </a:r>
            <a:r>
              <a:rPr lang="en-US" dirty="0" smtClean="0"/>
              <a:t>    </a:t>
            </a:r>
            <a:endParaRPr lang="en-US" dirty="0"/>
          </a:p>
          <a:p>
            <a:r>
              <a:rPr lang="en-US" dirty="0"/>
              <a:t>Biggest requirement:  An updated, </a:t>
            </a:r>
            <a:endParaRPr lang="en-US" dirty="0" smtClean="0"/>
          </a:p>
          <a:p>
            <a:pPr marL="0" indent="0">
              <a:buNone/>
            </a:pPr>
            <a:r>
              <a:rPr lang="en-US" dirty="0"/>
              <a:t>	</a:t>
            </a:r>
            <a:r>
              <a:rPr lang="en-US" dirty="0" smtClean="0"/>
              <a:t>accurate</a:t>
            </a:r>
            <a:r>
              <a:rPr lang="en-US" dirty="0"/>
              <a:t>, nationwide gravity survey</a:t>
            </a:r>
          </a:p>
          <a:p>
            <a:pPr lvl="1"/>
            <a:r>
              <a:rPr lang="en-US" dirty="0"/>
              <a:t>Airborne</a:t>
            </a:r>
          </a:p>
          <a:p>
            <a:pPr lvl="1"/>
            <a:r>
              <a:rPr lang="en-US" dirty="0"/>
              <a:t>GRAV-D</a:t>
            </a:r>
            <a:r>
              <a:rPr lang="en-US" dirty="0" smtClean="0"/>
              <a:t>!</a:t>
            </a:r>
          </a:p>
          <a:p>
            <a:pPr lvl="2"/>
            <a:r>
              <a:rPr lang="en-US" b="1" dirty="0" smtClean="0">
                <a:solidFill>
                  <a:srgbClr val="FF0000"/>
                </a:solidFill>
              </a:rPr>
              <a:t>G</a:t>
            </a:r>
            <a:r>
              <a:rPr lang="en-US" dirty="0" smtClean="0"/>
              <a:t>ravity for the </a:t>
            </a:r>
            <a:r>
              <a:rPr lang="en-US" b="1" dirty="0" smtClean="0">
                <a:solidFill>
                  <a:srgbClr val="FF0000"/>
                </a:solidFill>
              </a:rPr>
              <a:t>R</a:t>
            </a:r>
            <a:r>
              <a:rPr lang="en-US" dirty="0" smtClean="0"/>
              <a:t>edefinition of the </a:t>
            </a:r>
          </a:p>
          <a:p>
            <a:pPr marL="914377" lvl="2" indent="0">
              <a:buNone/>
            </a:pPr>
            <a:r>
              <a:rPr lang="en-US" dirty="0"/>
              <a:t>	</a:t>
            </a:r>
            <a:r>
              <a:rPr lang="en-US" b="1" dirty="0" smtClean="0">
                <a:solidFill>
                  <a:srgbClr val="FF0000"/>
                </a:solidFill>
              </a:rPr>
              <a:t>A</a:t>
            </a:r>
            <a:r>
              <a:rPr lang="en-US" dirty="0" smtClean="0"/>
              <a:t>merican </a:t>
            </a:r>
            <a:r>
              <a:rPr lang="en-US" b="1" dirty="0" smtClean="0">
                <a:solidFill>
                  <a:srgbClr val="FF0000"/>
                </a:solidFill>
              </a:rPr>
              <a:t>V</a:t>
            </a:r>
            <a:r>
              <a:rPr lang="en-US" dirty="0" smtClean="0"/>
              <a:t>ertical </a:t>
            </a:r>
            <a:r>
              <a:rPr lang="en-US" b="1" dirty="0" smtClean="0">
                <a:solidFill>
                  <a:srgbClr val="FF0000"/>
                </a:solidFill>
              </a:rPr>
              <a:t>D</a:t>
            </a:r>
            <a:r>
              <a:rPr lang="en-US" dirty="0" smtClean="0"/>
              <a:t>atum</a:t>
            </a:r>
            <a:endParaRPr lang="en-US" dirty="0"/>
          </a:p>
        </p:txBody>
      </p:sp>
      <p:pic>
        <p:nvPicPr>
          <p:cNvPr id="4" name="Picture 4"/>
          <p:cNvPicPr>
            <a:picLocks noChangeAspect="1" noChangeArrowheads="1"/>
          </p:cNvPicPr>
          <p:nvPr/>
        </p:nvPicPr>
        <p:blipFill>
          <a:blip r:embed="rId3" cstate="print"/>
          <a:srcRect/>
          <a:stretch>
            <a:fillRect/>
          </a:stretch>
        </p:blipFill>
        <p:spPr bwMode="auto">
          <a:xfrm>
            <a:off x="6466420" y="1756021"/>
            <a:ext cx="2445911" cy="3202519"/>
          </a:xfrm>
          <a:prstGeom prst="rect">
            <a:avLst/>
          </a:prstGeom>
          <a:noFill/>
          <a:ln w="9525">
            <a:noFill/>
            <a:miter lim="800000"/>
            <a:headEnd/>
            <a:tailEnd/>
          </a:ln>
        </p:spPr>
      </p:pic>
    </p:spTree>
    <p:extLst>
      <p:ext uri="{BB962C8B-B14F-4D97-AF65-F5344CB8AC3E}">
        <p14:creationId xmlns:p14="http://schemas.microsoft.com/office/powerpoint/2010/main" val="254272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6">
            <a:extLst>
              <a:ext uri="{FF2B5EF4-FFF2-40B4-BE49-F238E27FC236}">
                <a16:creationId xmlns:a16="http://schemas.microsoft.com/office/drawing/2014/main" id="{BC98B81A-22CA-4CF2-8E8B-5685A61FDC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0169" y="959127"/>
            <a:ext cx="4267200" cy="41290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Box 7">
            <a:extLst>
              <a:ext uri="{FF2B5EF4-FFF2-40B4-BE49-F238E27FC236}">
                <a16:creationId xmlns:a16="http://schemas.microsoft.com/office/drawing/2014/main" id="{3AEC3E27-11B3-44C5-8D57-2605D3209BE9}"/>
              </a:ext>
            </a:extLst>
          </p:cNvPr>
          <p:cNvSpPr txBox="1">
            <a:spLocks noChangeArrowheads="1"/>
          </p:cNvSpPr>
          <p:nvPr/>
        </p:nvSpPr>
        <p:spPr bwMode="auto">
          <a:xfrm>
            <a:off x="1143003" y="197084"/>
            <a:ext cx="7449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dirty="0">
                <a:latin typeface="+mj-lt"/>
                <a:cs typeface="Arial" panose="020B0604020202020204" pitchFamily="34" charset="0"/>
              </a:rPr>
              <a:t>Extent of </a:t>
            </a:r>
            <a:r>
              <a:rPr lang="en-US" altLang="en-US" sz="2800" b="1" dirty="0">
                <a:latin typeface="+mj-lt"/>
                <a:cs typeface="Arial" panose="020B0604020202020204" pitchFamily="34" charset="0"/>
              </a:rPr>
              <a:t>NAPGD2022</a:t>
            </a:r>
            <a:r>
              <a:rPr lang="en-US" altLang="en-US" sz="2800" dirty="0">
                <a:latin typeface="+mj-lt"/>
                <a:cs typeface="Arial" panose="020B0604020202020204" pitchFamily="34" charset="0"/>
              </a:rPr>
              <a:t> gravimetric geoid model</a:t>
            </a:r>
          </a:p>
        </p:txBody>
      </p:sp>
      <p:pic>
        <p:nvPicPr>
          <p:cNvPr id="7" name="Picture 6">
            <a:extLst>
              <a:ext uri="{FF2B5EF4-FFF2-40B4-BE49-F238E27FC236}">
                <a16:creationId xmlns:a16="http://schemas.microsoft.com/office/drawing/2014/main" id="{3AAFFAE9-9DB0-4234-8478-04C26EFE2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818" y="3388633"/>
            <a:ext cx="1988820" cy="168416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633556-855C-428A-8832-B1D63AF84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455" y="909692"/>
            <a:ext cx="1303020" cy="205408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E72FCFC-340A-4832-93B8-5FF57FFB263B}"/>
              </a:ext>
            </a:extLst>
          </p:cNvPr>
          <p:cNvSpPr txBox="1"/>
          <p:nvPr/>
        </p:nvSpPr>
        <p:spPr>
          <a:xfrm>
            <a:off x="1111537" y="3052049"/>
            <a:ext cx="1558440" cy="307777"/>
          </a:xfrm>
          <a:prstGeom prst="rect">
            <a:avLst/>
          </a:prstGeom>
          <a:noFill/>
        </p:spPr>
        <p:txBody>
          <a:bodyPr wrap="none" rtlCol="0">
            <a:spAutoFit/>
          </a:bodyPr>
          <a:lstStyle/>
          <a:p>
            <a:r>
              <a:rPr lang="en-US" sz="1400" dirty="0"/>
              <a:t>American Samoa</a:t>
            </a:r>
          </a:p>
        </p:txBody>
      </p:sp>
      <p:sp>
        <p:nvSpPr>
          <p:cNvPr id="10" name="TextBox 9">
            <a:extLst>
              <a:ext uri="{FF2B5EF4-FFF2-40B4-BE49-F238E27FC236}">
                <a16:creationId xmlns:a16="http://schemas.microsoft.com/office/drawing/2014/main" id="{50C865D5-030C-4B18-A1BD-F0C143122679}"/>
              </a:ext>
            </a:extLst>
          </p:cNvPr>
          <p:cNvSpPr txBox="1"/>
          <p:nvPr/>
        </p:nvSpPr>
        <p:spPr>
          <a:xfrm>
            <a:off x="228594" y="665159"/>
            <a:ext cx="3707099" cy="307777"/>
          </a:xfrm>
          <a:prstGeom prst="rect">
            <a:avLst/>
          </a:prstGeom>
          <a:noFill/>
        </p:spPr>
        <p:txBody>
          <a:bodyPr wrap="square" rtlCol="0">
            <a:spAutoFit/>
          </a:bodyPr>
          <a:lstStyle/>
          <a:p>
            <a:r>
              <a:rPr lang="en-US" sz="1400" dirty="0"/>
              <a:t>Guam and Northern Marianas Islands</a:t>
            </a:r>
          </a:p>
        </p:txBody>
      </p:sp>
      <p:cxnSp>
        <p:nvCxnSpPr>
          <p:cNvPr id="6" name="Straight Connector 5">
            <a:extLst>
              <a:ext uri="{FF2B5EF4-FFF2-40B4-BE49-F238E27FC236}">
                <a16:creationId xmlns:a16="http://schemas.microsoft.com/office/drawing/2014/main" id="{5C193A57-49DC-41F0-9604-2A075C20A864}"/>
              </a:ext>
            </a:extLst>
          </p:cNvPr>
          <p:cNvCxnSpPr>
            <a:cxnSpLocks/>
          </p:cNvCxnSpPr>
          <p:nvPr/>
        </p:nvCxnSpPr>
        <p:spPr>
          <a:xfrm flipV="1">
            <a:off x="3228230" y="3766744"/>
            <a:ext cx="707465" cy="13060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E4FEA51-A27B-4597-8671-AB8B77EA8F91}"/>
              </a:ext>
            </a:extLst>
          </p:cNvPr>
          <p:cNvCxnSpPr>
            <a:cxnSpLocks/>
          </p:cNvCxnSpPr>
          <p:nvPr/>
        </p:nvCxnSpPr>
        <p:spPr>
          <a:xfrm>
            <a:off x="3198464" y="3388635"/>
            <a:ext cx="737231" cy="3478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A271795-08BC-4831-A459-268786F435ED}"/>
              </a:ext>
            </a:extLst>
          </p:cNvPr>
          <p:cNvCxnSpPr>
            <a:cxnSpLocks/>
          </p:cNvCxnSpPr>
          <p:nvPr/>
        </p:nvCxnSpPr>
        <p:spPr>
          <a:xfrm>
            <a:off x="2693477" y="928851"/>
            <a:ext cx="1130611" cy="16870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BC72EDF-5BC7-4C05-AF3D-D03561B704B9}"/>
              </a:ext>
            </a:extLst>
          </p:cNvPr>
          <p:cNvCxnSpPr>
            <a:cxnSpLocks/>
          </p:cNvCxnSpPr>
          <p:nvPr/>
        </p:nvCxnSpPr>
        <p:spPr>
          <a:xfrm flipV="1">
            <a:off x="2708561" y="2641997"/>
            <a:ext cx="1115527" cy="3217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66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anim calcmode="lin" valueType="num">
                                      <p:cBhvr>
                                        <p:cTn id="10" dur="750" fill="hold"/>
                                        <p:tgtEl>
                                          <p:spTgt spid="10"/>
                                        </p:tgtEl>
                                        <p:attrNameLst>
                                          <p:attrName>ppt_x</p:attrName>
                                        </p:attrNameLst>
                                      </p:cBhvr>
                                      <p:tavLst>
                                        <p:tav tm="0">
                                          <p:val>
                                            <p:fltVal val="0.5"/>
                                          </p:val>
                                        </p:tav>
                                        <p:tav tm="100000">
                                          <p:val>
                                            <p:strVal val="#ppt_x"/>
                                          </p:val>
                                        </p:tav>
                                      </p:tavLst>
                                    </p:anim>
                                    <p:anim calcmode="lin" valueType="num">
                                      <p:cBhvr>
                                        <p:cTn id="11" dur="750" fill="hold"/>
                                        <p:tgtEl>
                                          <p:spTgt spid="10"/>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750" fill="hold"/>
                                        <p:tgtEl>
                                          <p:spTgt spid="8"/>
                                        </p:tgtEl>
                                        <p:attrNameLst>
                                          <p:attrName>ppt_w</p:attrName>
                                        </p:attrNameLst>
                                      </p:cBhvr>
                                      <p:tavLst>
                                        <p:tav tm="0">
                                          <p:val>
                                            <p:fltVal val="0"/>
                                          </p:val>
                                        </p:tav>
                                        <p:tav tm="100000">
                                          <p:val>
                                            <p:strVal val="#ppt_w"/>
                                          </p:val>
                                        </p:tav>
                                      </p:tavLst>
                                    </p:anim>
                                    <p:anim calcmode="lin" valueType="num">
                                      <p:cBhvr>
                                        <p:cTn id="15" dur="750" fill="hold"/>
                                        <p:tgtEl>
                                          <p:spTgt spid="8"/>
                                        </p:tgtEl>
                                        <p:attrNameLst>
                                          <p:attrName>ppt_h</p:attrName>
                                        </p:attrNameLst>
                                      </p:cBhvr>
                                      <p:tavLst>
                                        <p:tav tm="0">
                                          <p:val>
                                            <p:fltVal val="0"/>
                                          </p:val>
                                        </p:tav>
                                        <p:tav tm="100000">
                                          <p:val>
                                            <p:strVal val="#ppt_h"/>
                                          </p:val>
                                        </p:tav>
                                      </p:tavLst>
                                    </p:anim>
                                    <p:animEffect transition="in" filter="fade">
                                      <p:cBhvr>
                                        <p:cTn id="16" dur="750"/>
                                        <p:tgtEl>
                                          <p:spTgt spid="8"/>
                                        </p:tgtEl>
                                      </p:cBhvr>
                                    </p:animEffect>
                                    <p:anim calcmode="lin" valueType="num">
                                      <p:cBhvr>
                                        <p:cTn id="17" dur="750" fill="hold"/>
                                        <p:tgtEl>
                                          <p:spTgt spid="8"/>
                                        </p:tgtEl>
                                        <p:attrNameLst>
                                          <p:attrName>ppt_x</p:attrName>
                                        </p:attrNameLst>
                                      </p:cBhvr>
                                      <p:tavLst>
                                        <p:tav tm="0">
                                          <p:val>
                                            <p:fltVal val="0.5"/>
                                          </p:val>
                                        </p:tav>
                                        <p:tav tm="100000">
                                          <p:val>
                                            <p:strVal val="#ppt_x"/>
                                          </p:val>
                                        </p:tav>
                                      </p:tavLst>
                                    </p:anim>
                                    <p:anim calcmode="lin" valueType="num">
                                      <p:cBhvr>
                                        <p:cTn id="18" dur="75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750" fill="hold"/>
                                        <p:tgtEl>
                                          <p:spTgt spid="24"/>
                                        </p:tgtEl>
                                        <p:attrNameLst>
                                          <p:attrName>ppt_w</p:attrName>
                                        </p:attrNameLst>
                                      </p:cBhvr>
                                      <p:tavLst>
                                        <p:tav tm="0">
                                          <p:val>
                                            <p:fltVal val="0"/>
                                          </p:val>
                                        </p:tav>
                                        <p:tav tm="100000">
                                          <p:val>
                                            <p:strVal val="#ppt_w"/>
                                          </p:val>
                                        </p:tav>
                                      </p:tavLst>
                                    </p:anim>
                                    <p:anim calcmode="lin" valueType="num">
                                      <p:cBhvr>
                                        <p:cTn id="22" dur="750" fill="hold"/>
                                        <p:tgtEl>
                                          <p:spTgt spid="24"/>
                                        </p:tgtEl>
                                        <p:attrNameLst>
                                          <p:attrName>ppt_h</p:attrName>
                                        </p:attrNameLst>
                                      </p:cBhvr>
                                      <p:tavLst>
                                        <p:tav tm="0">
                                          <p:val>
                                            <p:fltVal val="0"/>
                                          </p:val>
                                        </p:tav>
                                        <p:tav tm="100000">
                                          <p:val>
                                            <p:strVal val="#ppt_h"/>
                                          </p:val>
                                        </p:tav>
                                      </p:tavLst>
                                    </p:anim>
                                    <p:animEffect transition="in" filter="fade">
                                      <p:cBhvr>
                                        <p:cTn id="23" dur="750"/>
                                        <p:tgtEl>
                                          <p:spTgt spid="24"/>
                                        </p:tgtEl>
                                      </p:cBhvr>
                                    </p:animEffect>
                                    <p:anim calcmode="lin" valueType="num">
                                      <p:cBhvr>
                                        <p:cTn id="24" dur="750" fill="hold"/>
                                        <p:tgtEl>
                                          <p:spTgt spid="24"/>
                                        </p:tgtEl>
                                        <p:attrNameLst>
                                          <p:attrName>ppt_x</p:attrName>
                                        </p:attrNameLst>
                                      </p:cBhvr>
                                      <p:tavLst>
                                        <p:tav tm="0">
                                          <p:val>
                                            <p:fltVal val="0.5"/>
                                          </p:val>
                                        </p:tav>
                                        <p:tav tm="100000">
                                          <p:val>
                                            <p:strVal val="#ppt_x"/>
                                          </p:val>
                                        </p:tav>
                                      </p:tavLst>
                                    </p:anim>
                                    <p:anim calcmode="lin" valueType="num">
                                      <p:cBhvr>
                                        <p:cTn id="25" dur="750" fill="hold"/>
                                        <p:tgtEl>
                                          <p:spTgt spid="2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750" fill="hold"/>
                                        <p:tgtEl>
                                          <p:spTgt spid="26"/>
                                        </p:tgtEl>
                                        <p:attrNameLst>
                                          <p:attrName>ppt_w</p:attrName>
                                        </p:attrNameLst>
                                      </p:cBhvr>
                                      <p:tavLst>
                                        <p:tav tm="0">
                                          <p:val>
                                            <p:fltVal val="0"/>
                                          </p:val>
                                        </p:tav>
                                        <p:tav tm="100000">
                                          <p:val>
                                            <p:strVal val="#ppt_w"/>
                                          </p:val>
                                        </p:tav>
                                      </p:tavLst>
                                    </p:anim>
                                    <p:anim calcmode="lin" valueType="num">
                                      <p:cBhvr>
                                        <p:cTn id="29" dur="750" fill="hold"/>
                                        <p:tgtEl>
                                          <p:spTgt spid="26"/>
                                        </p:tgtEl>
                                        <p:attrNameLst>
                                          <p:attrName>ppt_h</p:attrName>
                                        </p:attrNameLst>
                                      </p:cBhvr>
                                      <p:tavLst>
                                        <p:tav tm="0">
                                          <p:val>
                                            <p:fltVal val="0"/>
                                          </p:val>
                                        </p:tav>
                                        <p:tav tm="100000">
                                          <p:val>
                                            <p:strVal val="#ppt_h"/>
                                          </p:val>
                                        </p:tav>
                                      </p:tavLst>
                                    </p:anim>
                                    <p:animEffect transition="in" filter="fade">
                                      <p:cBhvr>
                                        <p:cTn id="30" dur="750"/>
                                        <p:tgtEl>
                                          <p:spTgt spid="26"/>
                                        </p:tgtEl>
                                      </p:cBhvr>
                                    </p:animEffect>
                                    <p:anim calcmode="lin" valueType="num">
                                      <p:cBhvr>
                                        <p:cTn id="31" dur="750" fill="hold"/>
                                        <p:tgtEl>
                                          <p:spTgt spid="26"/>
                                        </p:tgtEl>
                                        <p:attrNameLst>
                                          <p:attrName>ppt_x</p:attrName>
                                        </p:attrNameLst>
                                      </p:cBhvr>
                                      <p:tavLst>
                                        <p:tav tm="0">
                                          <p:val>
                                            <p:fltVal val="0.5"/>
                                          </p:val>
                                        </p:tav>
                                        <p:tav tm="100000">
                                          <p:val>
                                            <p:strVal val="#ppt_x"/>
                                          </p:val>
                                        </p:tav>
                                      </p:tavLst>
                                    </p:anim>
                                    <p:anim calcmode="lin" valueType="num">
                                      <p:cBhvr>
                                        <p:cTn id="32" dur="750" fill="hold"/>
                                        <p:tgtEl>
                                          <p:spTgt spid="26"/>
                                        </p:tgtEl>
                                        <p:attrNameLst>
                                          <p:attrName>ppt_y</p:attrName>
                                        </p:attrNameLst>
                                      </p:cBhvr>
                                      <p:tavLst>
                                        <p:tav tm="0">
                                          <p:val>
                                            <p:fltVal val="0.5"/>
                                          </p:val>
                                        </p:tav>
                                        <p:tav tm="100000">
                                          <p:val>
                                            <p:strVal val="#ppt_y"/>
                                          </p:val>
                                        </p:tav>
                                      </p:tavLst>
                                    </p:anim>
                                  </p:childTnLst>
                                </p:cTn>
                              </p:par>
                            </p:childTnLst>
                          </p:cTn>
                        </p:par>
                        <p:par>
                          <p:cTn id="33" fill="hold">
                            <p:stCondLst>
                              <p:cond delay="750"/>
                            </p:stCondLst>
                            <p:childTnLst>
                              <p:par>
                                <p:cTn id="34" presetID="53" presetClass="entr" presetSubtype="52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750" fill="hold"/>
                                        <p:tgtEl>
                                          <p:spTgt spid="9"/>
                                        </p:tgtEl>
                                        <p:attrNameLst>
                                          <p:attrName>ppt_w</p:attrName>
                                        </p:attrNameLst>
                                      </p:cBhvr>
                                      <p:tavLst>
                                        <p:tav tm="0">
                                          <p:val>
                                            <p:fltVal val="0"/>
                                          </p:val>
                                        </p:tav>
                                        <p:tav tm="100000">
                                          <p:val>
                                            <p:strVal val="#ppt_w"/>
                                          </p:val>
                                        </p:tav>
                                      </p:tavLst>
                                    </p:anim>
                                    <p:anim calcmode="lin" valueType="num">
                                      <p:cBhvr>
                                        <p:cTn id="37" dur="750" fill="hold"/>
                                        <p:tgtEl>
                                          <p:spTgt spid="9"/>
                                        </p:tgtEl>
                                        <p:attrNameLst>
                                          <p:attrName>ppt_h</p:attrName>
                                        </p:attrNameLst>
                                      </p:cBhvr>
                                      <p:tavLst>
                                        <p:tav tm="0">
                                          <p:val>
                                            <p:fltVal val="0"/>
                                          </p:val>
                                        </p:tav>
                                        <p:tav tm="100000">
                                          <p:val>
                                            <p:strVal val="#ppt_h"/>
                                          </p:val>
                                        </p:tav>
                                      </p:tavLst>
                                    </p:anim>
                                    <p:animEffect transition="in" filter="fade">
                                      <p:cBhvr>
                                        <p:cTn id="38" dur="750"/>
                                        <p:tgtEl>
                                          <p:spTgt spid="9"/>
                                        </p:tgtEl>
                                      </p:cBhvr>
                                    </p:animEffect>
                                    <p:anim calcmode="lin" valueType="num">
                                      <p:cBhvr>
                                        <p:cTn id="39" dur="750" fill="hold"/>
                                        <p:tgtEl>
                                          <p:spTgt spid="9"/>
                                        </p:tgtEl>
                                        <p:attrNameLst>
                                          <p:attrName>ppt_x</p:attrName>
                                        </p:attrNameLst>
                                      </p:cBhvr>
                                      <p:tavLst>
                                        <p:tav tm="0">
                                          <p:val>
                                            <p:fltVal val="0.5"/>
                                          </p:val>
                                        </p:tav>
                                        <p:tav tm="100000">
                                          <p:val>
                                            <p:strVal val="#ppt_x"/>
                                          </p:val>
                                        </p:tav>
                                      </p:tavLst>
                                    </p:anim>
                                    <p:anim calcmode="lin" valueType="num">
                                      <p:cBhvr>
                                        <p:cTn id="40" dur="750" fill="hold"/>
                                        <p:tgtEl>
                                          <p:spTgt spid="9"/>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750" fill="hold"/>
                                        <p:tgtEl>
                                          <p:spTgt spid="7"/>
                                        </p:tgtEl>
                                        <p:attrNameLst>
                                          <p:attrName>ppt_w</p:attrName>
                                        </p:attrNameLst>
                                      </p:cBhvr>
                                      <p:tavLst>
                                        <p:tav tm="0">
                                          <p:val>
                                            <p:fltVal val="0"/>
                                          </p:val>
                                        </p:tav>
                                        <p:tav tm="100000">
                                          <p:val>
                                            <p:strVal val="#ppt_w"/>
                                          </p:val>
                                        </p:tav>
                                      </p:tavLst>
                                    </p:anim>
                                    <p:anim calcmode="lin" valueType="num">
                                      <p:cBhvr>
                                        <p:cTn id="44" dur="750" fill="hold"/>
                                        <p:tgtEl>
                                          <p:spTgt spid="7"/>
                                        </p:tgtEl>
                                        <p:attrNameLst>
                                          <p:attrName>ppt_h</p:attrName>
                                        </p:attrNameLst>
                                      </p:cBhvr>
                                      <p:tavLst>
                                        <p:tav tm="0">
                                          <p:val>
                                            <p:fltVal val="0"/>
                                          </p:val>
                                        </p:tav>
                                        <p:tav tm="100000">
                                          <p:val>
                                            <p:strVal val="#ppt_h"/>
                                          </p:val>
                                        </p:tav>
                                      </p:tavLst>
                                    </p:anim>
                                    <p:animEffect transition="in" filter="fade">
                                      <p:cBhvr>
                                        <p:cTn id="45" dur="750"/>
                                        <p:tgtEl>
                                          <p:spTgt spid="7"/>
                                        </p:tgtEl>
                                      </p:cBhvr>
                                    </p:animEffect>
                                    <p:anim calcmode="lin" valueType="num">
                                      <p:cBhvr>
                                        <p:cTn id="46" dur="750" fill="hold"/>
                                        <p:tgtEl>
                                          <p:spTgt spid="7"/>
                                        </p:tgtEl>
                                        <p:attrNameLst>
                                          <p:attrName>ppt_x</p:attrName>
                                        </p:attrNameLst>
                                      </p:cBhvr>
                                      <p:tavLst>
                                        <p:tav tm="0">
                                          <p:val>
                                            <p:fltVal val="0.5"/>
                                          </p:val>
                                        </p:tav>
                                        <p:tav tm="100000">
                                          <p:val>
                                            <p:strVal val="#ppt_x"/>
                                          </p:val>
                                        </p:tav>
                                      </p:tavLst>
                                    </p:anim>
                                    <p:anim calcmode="lin" valueType="num">
                                      <p:cBhvr>
                                        <p:cTn id="47" dur="750" fill="hold"/>
                                        <p:tgtEl>
                                          <p:spTgt spid="7"/>
                                        </p:tgtEl>
                                        <p:attrNameLst>
                                          <p:attrName>ppt_y</p:attrName>
                                        </p:attrNameLst>
                                      </p:cBhvr>
                                      <p:tavLst>
                                        <p:tav tm="0">
                                          <p:val>
                                            <p:fltVal val="0.5"/>
                                          </p:val>
                                        </p:tav>
                                        <p:tav tm="100000">
                                          <p:val>
                                            <p:strVal val="#ppt_y"/>
                                          </p:val>
                                        </p:tav>
                                      </p:tavLst>
                                    </p:anim>
                                  </p:childTnLst>
                                </p:cTn>
                              </p:par>
                              <p:par>
                                <p:cTn id="48" presetID="53" presetClass="entr" presetSubtype="52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750" fill="hold"/>
                                        <p:tgtEl>
                                          <p:spTgt spid="15"/>
                                        </p:tgtEl>
                                        <p:attrNameLst>
                                          <p:attrName>ppt_w</p:attrName>
                                        </p:attrNameLst>
                                      </p:cBhvr>
                                      <p:tavLst>
                                        <p:tav tm="0">
                                          <p:val>
                                            <p:fltVal val="0"/>
                                          </p:val>
                                        </p:tav>
                                        <p:tav tm="100000">
                                          <p:val>
                                            <p:strVal val="#ppt_w"/>
                                          </p:val>
                                        </p:tav>
                                      </p:tavLst>
                                    </p:anim>
                                    <p:anim calcmode="lin" valueType="num">
                                      <p:cBhvr>
                                        <p:cTn id="51" dur="750" fill="hold"/>
                                        <p:tgtEl>
                                          <p:spTgt spid="15"/>
                                        </p:tgtEl>
                                        <p:attrNameLst>
                                          <p:attrName>ppt_h</p:attrName>
                                        </p:attrNameLst>
                                      </p:cBhvr>
                                      <p:tavLst>
                                        <p:tav tm="0">
                                          <p:val>
                                            <p:fltVal val="0"/>
                                          </p:val>
                                        </p:tav>
                                        <p:tav tm="100000">
                                          <p:val>
                                            <p:strVal val="#ppt_h"/>
                                          </p:val>
                                        </p:tav>
                                      </p:tavLst>
                                    </p:anim>
                                    <p:animEffect transition="in" filter="fade">
                                      <p:cBhvr>
                                        <p:cTn id="52" dur="750"/>
                                        <p:tgtEl>
                                          <p:spTgt spid="15"/>
                                        </p:tgtEl>
                                      </p:cBhvr>
                                    </p:animEffect>
                                    <p:anim calcmode="lin" valueType="num">
                                      <p:cBhvr>
                                        <p:cTn id="53" dur="750" fill="hold"/>
                                        <p:tgtEl>
                                          <p:spTgt spid="15"/>
                                        </p:tgtEl>
                                        <p:attrNameLst>
                                          <p:attrName>ppt_x</p:attrName>
                                        </p:attrNameLst>
                                      </p:cBhvr>
                                      <p:tavLst>
                                        <p:tav tm="0">
                                          <p:val>
                                            <p:fltVal val="0.5"/>
                                          </p:val>
                                        </p:tav>
                                        <p:tav tm="100000">
                                          <p:val>
                                            <p:strVal val="#ppt_x"/>
                                          </p:val>
                                        </p:tav>
                                      </p:tavLst>
                                    </p:anim>
                                    <p:anim calcmode="lin" valueType="num">
                                      <p:cBhvr>
                                        <p:cTn id="54" dur="750" fill="hold"/>
                                        <p:tgtEl>
                                          <p:spTgt spid="15"/>
                                        </p:tgtEl>
                                        <p:attrNameLst>
                                          <p:attrName>ppt_y</p:attrName>
                                        </p:attrNameLst>
                                      </p:cBhvr>
                                      <p:tavLst>
                                        <p:tav tm="0">
                                          <p:val>
                                            <p:fltVal val="0.5"/>
                                          </p:val>
                                        </p:tav>
                                        <p:tav tm="100000">
                                          <p:val>
                                            <p:strVal val="#ppt_y"/>
                                          </p:val>
                                        </p:tav>
                                      </p:tavLst>
                                    </p:anim>
                                  </p:childTnLst>
                                </p:cTn>
                              </p:par>
                              <p:par>
                                <p:cTn id="55" presetID="53" presetClass="entr" presetSubtype="528"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750" fill="hold"/>
                                        <p:tgtEl>
                                          <p:spTgt spid="6"/>
                                        </p:tgtEl>
                                        <p:attrNameLst>
                                          <p:attrName>ppt_w</p:attrName>
                                        </p:attrNameLst>
                                      </p:cBhvr>
                                      <p:tavLst>
                                        <p:tav tm="0">
                                          <p:val>
                                            <p:fltVal val="0"/>
                                          </p:val>
                                        </p:tav>
                                        <p:tav tm="100000">
                                          <p:val>
                                            <p:strVal val="#ppt_w"/>
                                          </p:val>
                                        </p:tav>
                                      </p:tavLst>
                                    </p:anim>
                                    <p:anim calcmode="lin" valueType="num">
                                      <p:cBhvr>
                                        <p:cTn id="58" dur="750" fill="hold"/>
                                        <p:tgtEl>
                                          <p:spTgt spid="6"/>
                                        </p:tgtEl>
                                        <p:attrNameLst>
                                          <p:attrName>ppt_h</p:attrName>
                                        </p:attrNameLst>
                                      </p:cBhvr>
                                      <p:tavLst>
                                        <p:tav tm="0">
                                          <p:val>
                                            <p:fltVal val="0"/>
                                          </p:val>
                                        </p:tav>
                                        <p:tav tm="100000">
                                          <p:val>
                                            <p:strVal val="#ppt_h"/>
                                          </p:val>
                                        </p:tav>
                                      </p:tavLst>
                                    </p:anim>
                                    <p:animEffect transition="in" filter="fade">
                                      <p:cBhvr>
                                        <p:cTn id="59" dur="750"/>
                                        <p:tgtEl>
                                          <p:spTgt spid="6"/>
                                        </p:tgtEl>
                                      </p:cBhvr>
                                    </p:animEffect>
                                    <p:anim calcmode="lin" valueType="num">
                                      <p:cBhvr>
                                        <p:cTn id="60" dur="750" fill="hold"/>
                                        <p:tgtEl>
                                          <p:spTgt spid="6"/>
                                        </p:tgtEl>
                                        <p:attrNameLst>
                                          <p:attrName>ppt_x</p:attrName>
                                        </p:attrNameLst>
                                      </p:cBhvr>
                                      <p:tavLst>
                                        <p:tav tm="0">
                                          <p:val>
                                            <p:fltVal val="0.5"/>
                                          </p:val>
                                        </p:tav>
                                        <p:tav tm="100000">
                                          <p:val>
                                            <p:strVal val="#ppt_x"/>
                                          </p:val>
                                        </p:tav>
                                      </p:tavLst>
                                    </p:anim>
                                    <p:anim calcmode="lin" valueType="num">
                                      <p:cBhvr>
                                        <p:cTn id="61" dur="75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New State Plane for 2022</a:t>
            </a:r>
          </a:p>
        </p:txBody>
      </p:sp>
      <p:sp>
        <p:nvSpPr>
          <p:cNvPr id="3" name="Content Placeholder 2"/>
          <p:cNvSpPr>
            <a:spLocks noGrp="1"/>
          </p:cNvSpPr>
          <p:nvPr>
            <p:ph idx="1"/>
          </p:nvPr>
        </p:nvSpPr>
        <p:spPr>
          <a:xfrm>
            <a:off x="1485900" y="1097281"/>
            <a:ext cx="6293032" cy="2206140"/>
          </a:xfrm>
        </p:spPr>
        <p:txBody>
          <a:bodyPr>
            <a:normAutofit fontScale="92500"/>
          </a:bodyPr>
          <a:lstStyle/>
          <a:p>
            <a:pPr>
              <a:lnSpc>
                <a:spcPct val="120000"/>
              </a:lnSpc>
            </a:pPr>
            <a:r>
              <a:rPr lang="en-US" dirty="0"/>
              <a:t>State Plane Coordinate System of 2022 (SPCS2022)</a:t>
            </a:r>
          </a:p>
          <a:p>
            <a:pPr lvl="1">
              <a:lnSpc>
                <a:spcPct val="120000"/>
              </a:lnSpc>
            </a:pPr>
            <a:r>
              <a:rPr lang="en-US" dirty="0"/>
              <a:t>Referenced to 2022 Terrestrial Reference Frames (TRFs</a:t>
            </a:r>
            <a:r>
              <a:rPr lang="en-US" dirty="0" smtClean="0"/>
              <a:t>)</a:t>
            </a:r>
            <a:endParaRPr lang="en-US" dirty="0"/>
          </a:p>
          <a:p>
            <a:pPr lvl="1">
              <a:lnSpc>
                <a:spcPct val="120000"/>
              </a:lnSpc>
            </a:pPr>
            <a:r>
              <a:rPr lang="en-US" dirty="0"/>
              <a:t>Based on same reference ellipsoid as SPCS 83 (GRS 80)</a:t>
            </a:r>
          </a:p>
          <a:p>
            <a:pPr lvl="1">
              <a:lnSpc>
                <a:spcPct val="120000"/>
              </a:lnSpc>
            </a:pPr>
            <a:r>
              <a:rPr lang="en-US" dirty="0"/>
              <a:t>Same 3 conformal projection types as SPCS 83 and 27:</a:t>
            </a:r>
          </a:p>
          <a:p>
            <a:endParaRPr lang="en-US" dirty="0"/>
          </a:p>
        </p:txBody>
      </p:sp>
      <p:grpSp>
        <p:nvGrpSpPr>
          <p:cNvPr id="5" name="Group 4">
            <a:extLst>
              <a:ext uri="{FF2B5EF4-FFF2-40B4-BE49-F238E27FC236}">
                <a16:creationId xmlns:a16="http://schemas.microsoft.com/office/drawing/2014/main" id="{D67F0BB5-B7D1-4341-90A5-895E77CA660B}"/>
              </a:ext>
            </a:extLst>
          </p:cNvPr>
          <p:cNvGrpSpPr>
            <a:grpSpLocks noChangeAspect="1"/>
          </p:cNvGrpSpPr>
          <p:nvPr/>
        </p:nvGrpSpPr>
        <p:grpSpPr>
          <a:xfrm>
            <a:off x="1900647" y="3134527"/>
            <a:ext cx="1152515" cy="1303020"/>
            <a:chOff x="7325342" y="2752292"/>
            <a:chExt cx="2970729" cy="3358676"/>
          </a:xfrm>
        </p:grpSpPr>
        <p:sp>
          <p:nvSpPr>
            <p:cNvPr id="6" name="Oval 5">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defTabSz="192877" eaLnBrk="0" hangingPunct="0">
                <a:defRPr/>
              </a:pPr>
              <a:endParaRPr lang="en-US" sz="591" b="1" kern="0" dirty="0">
                <a:solidFill>
                  <a:srgbClr val="000000"/>
                </a:solidFill>
                <a:latin typeface="Arial"/>
                <a:ea typeface="ＭＳ Ｐゴシック"/>
              </a:endParaRPr>
            </a:p>
          </p:txBody>
        </p:sp>
        <p:pic>
          <p:nvPicPr>
            <p:cNvPr id="7"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8"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38576" tIns="19289" rIns="38576" bIns="19289" numCol="1" rtlCol="0" anchor="ctr" anchorCtr="0" compatLnSpc="1">
              <a:prstTxWarp prst="textNoShape">
                <a:avLst/>
              </a:prstTxWarp>
            </a:bodyPr>
            <a:lstStyle/>
            <a:p>
              <a:pPr algn="ctr" defTabSz="192877" eaLnBrk="0" hangingPunct="0">
                <a:defRPr/>
              </a:pPr>
              <a:endParaRPr lang="en-US" sz="591" b="1" kern="0" dirty="0">
                <a:solidFill>
                  <a:srgbClr val="000000"/>
                </a:solidFill>
                <a:latin typeface="Arial"/>
                <a:ea typeface="ＭＳ Ｐゴシック"/>
              </a:endParaRPr>
            </a:p>
          </p:txBody>
        </p:sp>
        <p:sp>
          <p:nvSpPr>
            <p:cNvPr id="9" name="Arc 8">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algn="ctr" defTabSz="257168">
                <a:defRPr/>
              </a:pPr>
              <a:endParaRPr lang="en-US" sz="1013" dirty="0">
                <a:solidFill>
                  <a:prstClr val="white"/>
                </a:solidFill>
                <a:latin typeface="Arial"/>
                <a:ea typeface="ＭＳ Ｐゴシック"/>
              </a:endParaRPr>
            </a:p>
          </p:txBody>
        </p:sp>
      </p:grpSp>
      <p:grpSp>
        <p:nvGrpSpPr>
          <p:cNvPr id="10" name="Group 9">
            <a:extLst>
              <a:ext uri="{FF2B5EF4-FFF2-40B4-BE49-F238E27FC236}">
                <a16:creationId xmlns:a16="http://schemas.microsoft.com/office/drawing/2014/main" id="{4B4C0544-FB89-4E21-B9BA-4E8A85C8C45F}"/>
              </a:ext>
            </a:extLst>
          </p:cNvPr>
          <p:cNvGrpSpPr>
            <a:grpSpLocks noChangeAspect="1"/>
          </p:cNvGrpSpPr>
          <p:nvPr/>
        </p:nvGrpSpPr>
        <p:grpSpPr>
          <a:xfrm>
            <a:off x="4201481" y="3282473"/>
            <a:ext cx="1120628" cy="1303020"/>
            <a:chOff x="3146775" y="2376862"/>
            <a:chExt cx="2566588" cy="2984325"/>
          </a:xfrm>
        </p:grpSpPr>
        <p:sp>
          <p:nvSpPr>
            <p:cNvPr id="11" name="Oval 10">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defTabSz="192877" eaLnBrk="0" hangingPunct="0">
                <a:defRPr/>
              </a:pPr>
              <a:endParaRPr lang="en-US" sz="591" b="1" kern="0" dirty="0">
                <a:solidFill>
                  <a:srgbClr val="000000"/>
                </a:solidFill>
                <a:latin typeface="Arial"/>
                <a:ea typeface="ＭＳ Ｐゴシック"/>
              </a:endParaRPr>
            </a:p>
          </p:txBody>
        </p:sp>
        <p:pic>
          <p:nvPicPr>
            <p:cNvPr id="12"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13"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38576" tIns="19289" rIns="38576" bIns="19289" numCol="1" rtlCol="0" anchor="ctr" anchorCtr="0" compatLnSpc="1">
              <a:prstTxWarp prst="textNoShape">
                <a:avLst/>
              </a:prstTxWarp>
            </a:bodyPr>
            <a:lstStyle/>
            <a:p>
              <a:pPr algn="ctr" defTabSz="385753" eaLnBrk="0" hangingPunct="0">
                <a:defRPr/>
              </a:pPr>
              <a:endParaRPr lang="en-US" sz="591" b="1" kern="0" dirty="0">
                <a:solidFill>
                  <a:srgbClr val="000000"/>
                </a:solidFill>
                <a:latin typeface="Arial"/>
                <a:ea typeface="ＭＳ Ｐゴシック"/>
              </a:endParaRPr>
            </a:p>
          </p:txBody>
        </p:sp>
        <p:grpSp>
          <p:nvGrpSpPr>
            <p:cNvPr id="14"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15" name="Arc 14">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algn="ctr" defTabSz="257168">
                  <a:defRPr/>
                </a:pPr>
                <a:endParaRPr lang="en-US" sz="1013" dirty="0">
                  <a:solidFill>
                    <a:prstClr val="white"/>
                  </a:solidFill>
                  <a:latin typeface="Arial"/>
                  <a:ea typeface="ＭＳ Ｐゴシック"/>
                </a:endParaRPr>
              </a:p>
            </p:txBody>
          </p:sp>
          <p:sp>
            <p:nvSpPr>
              <p:cNvPr id="16" name="Arc 15">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algn="ctr" defTabSz="257168">
                  <a:defRPr/>
                </a:pPr>
                <a:endParaRPr lang="en-US" sz="1013" dirty="0">
                  <a:solidFill>
                    <a:prstClr val="white"/>
                  </a:solidFill>
                  <a:latin typeface="Arial"/>
                  <a:ea typeface="ＭＳ Ｐゴシック"/>
                </a:endParaRPr>
              </a:p>
            </p:txBody>
          </p:sp>
        </p:grpSp>
      </p:grpSp>
      <p:grpSp>
        <p:nvGrpSpPr>
          <p:cNvPr id="17" name="Group 16">
            <a:extLst>
              <a:ext uri="{FF2B5EF4-FFF2-40B4-BE49-F238E27FC236}">
                <a16:creationId xmlns:a16="http://schemas.microsoft.com/office/drawing/2014/main" id="{6A1CF75B-E240-4921-A41E-0C043DADCF8D}"/>
              </a:ext>
            </a:extLst>
          </p:cNvPr>
          <p:cNvGrpSpPr>
            <a:grpSpLocks noChangeAspect="1"/>
          </p:cNvGrpSpPr>
          <p:nvPr/>
        </p:nvGrpSpPr>
        <p:grpSpPr>
          <a:xfrm>
            <a:off x="6700728" y="3316915"/>
            <a:ext cx="986397" cy="1097280"/>
            <a:chOff x="6278958" y="2234374"/>
            <a:chExt cx="2307227" cy="2566588"/>
          </a:xfrm>
        </p:grpSpPr>
        <p:sp>
          <p:nvSpPr>
            <p:cNvPr id="18" name="Oval 17">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algn="ctr" defTabSz="192877" eaLnBrk="0" hangingPunct="0">
                <a:defRPr/>
              </a:pPr>
              <a:endParaRPr lang="en-US" sz="591" b="1" kern="0" dirty="0">
                <a:solidFill>
                  <a:srgbClr val="000000"/>
                </a:solidFill>
                <a:latin typeface="Arial"/>
                <a:ea typeface="ＭＳ Ｐゴシック"/>
              </a:endParaRPr>
            </a:p>
          </p:txBody>
        </p:sp>
        <p:pic>
          <p:nvPicPr>
            <p:cNvPr id="19"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20"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38576" tIns="19289" rIns="38576" bIns="19289" numCol="1" rtlCol="0" anchor="ctr" anchorCtr="0" compatLnSpc="1">
              <a:prstTxWarp prst="textNoShape">
                <a:avLst/>
              </a:prstTxWarp>
            </a:bodyPr>
            <a:lstStyle/>
            <a:p>
              <a:pPr algn="ctr" defTabSz="385753" eaLnBrk="0" hangingPunct="0">
                <a:defRPr/>
              </a:pPr>
              <a:endParaRPr lang="en-US" sz="591" b="1" kern="0" dirty="0">
                <a:solidFill>
                  <a:srgbClr val="000000"/>
                </a:solidFill>
                <a:latin typeface="Arial"/>
                <a:ea typeface="ＭＳ Ｐゴシック"/>
              </a:endParaRPr>
            </a:p>
          </p:txBody>
        </p:sp>
        <p:sp>
          <p:nvSpPr>
            <p:cNvPr id="21" name="Arc 20">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algn="ctr" defTabSz="257168">
                <a:defRPr/>
              </a:pPr>
              <a:endParaRPr lang="en-US" sz="1013" dirty="0">
                <a:solidFill>
                  <a:prstClr val="white"/>
                </a:solidFill>
                <a:latin typeface="Arial"/>
                <a:ea typeface="ＭＳ Ｐゴシック"/>
              </a:endParaRPr>
            </a:p>
          </p:txBody>
        </p:sp>
      </p:grpSp>
      <p:sp>
        <p:nvSpPr>
          <p:cNvPr id="22" name="TextBox 21">
            <a:extLst>
              <a:ext uri="{FF2B5EF4-FFF2-40B4-BE49-F238E27FC236}">
                <a16:creationId xmlns:a16="http://schemas.microsoft.com/office/drawing/2014/main" id="{E07AC1D6-2966-45F5-8424-15169C15DC0C}"/>
              </a:ext>
            </a:extLst>
          </p:cNvPr>
          <p:cNvSpPr txBox="1"/>
          <p:nvPr/>
        </p:nvSpPr>
        <p:spPr>
          <a:xfrm>
            <a:off x="3258571" y="3264652"/>
            <a:ext cx="846099" cy="553998"/>
          </a:xfrm>
          <a:prstGeom prst="rect">
            <a:avLst/>
          </a:prstGeom>
          <a:noFill/>
          <a:effectLst/>
        </p:spPr>
        <p:txBody>
          <a:bodyPr wrap="square" lIns="0" tIns="0" rIns="0" bIns="0" rtlCol="0">
            <a:spAutoFit/>
          </a:bodyPr>
          <a:lstStyle/>
          <a:p>
            <a:pPr algn="r" defTabSz="192877" eaLnBrk="0" hangingPunct="0">
              <a:defRPr/>
            </a:pPr>
            <a:r>
              <a:rPr lang="en-US" sz="1200" b="1" dirty="0">
                <a:solidFill>
                  <a:prstClr val="black"/>
                </a:solidFill>
                <a:latin typeface="Arial"/>
                <a:ea typeface="ＭＳ Ｐゴシック"/>
              </a:rPr>
              <a:t>Transverse Mercator (TM)</a:t>
            </a:r>
          </a:p>
        </p:txBody>
      </p:sp>
      <p:sp>
        <p:nvSpPr>
          <p:cNvPr id="23" name="TextBox 22">
            <a:extLst>
              <a:ext uri="{FF2B5EF4-FFF2-40B4-BE49-F238E27FC236}">
                <a16:creationId xmlns:a16="http://schemas.microsoft.com/office/drawing/2014/main" id="{B22077A9-1B53-40B1-A16E-BAF57D251AE6}"/>
              </a:ext>
            </a:extLst>
          </p:cNvPr>
          <p:cNvSpPr txBox="1"/>
          <p:nvPr/>
        </p:nvSpPr>
        <p:spPr>
          <a:xfrm>
            <a:off x="6054101" y="3265631"/>
            <a:ext cx="711653" cy="553998"/>
          </a:xfrm>
          <a:prstGeom prst="rect">
            <a:avLst/>
          </a:prstGeom>
          <a:noFill/>
          <a:effectLst/>
        </p:spPr>
        <p:txBody>
          <a:bodyPr wrap="square" lIns="0" tIns="0" rIns="0" bIns="0" rtlCol="0">
            <a:spAutoFit/>
          </a:bodyPr>
          <a:lstStyle/>
          <a:p>
            <a:pPr defTabSz="192877" eaLnBrk="0" hangingPunct="0">
              <a:defRPr/>
            </a:pPr>
            <a:r>
              <a:rPr lang="en-US" sz="1200" b="1" dirty="0">
                <a:solidFill>
                  <a:prstClr val="black"/>
                </a:solidFill>
                <a:latin typeface="Arial"/>
                <a:ea typeface="ＭＳ Ｐゴシック"/>
              </a:rPr>
              <a:t>Oblique Mercator (OM)</a:t>
            </a:r>
          </a:p>
        </p:txBody>
      </p:sp>
      <p:sp>
        <p:nvSpPr>
          <p:cNvPr id="24" name="TextBox 23">
            <a:extLst>
              <a:ext uri="{FF2B5EF4-FFF2-40B4-BE49-F238E27FC236}">
                <a16:creationId xmlns:a16="http://schemas.microsoft.com/office/drawing/2014/main" id="{E096D85D-0587-45C8-BDF2-4969C434C507}"/>
              </a:ext>
            </a:extLst>
          </p:cNvPr>
          <p:cNvSpPr txBox="1"/>
          <p:nvPr/>
        </p:nvSpPr>
        <p:spPr>
          <a:xfrm>
            <a:off x="1369832" y="3293004"/>
            <a:ext cx="852273" cy="738664"/>
          </a:xfrm>
          <a:prstGeom prst="rect">
            <a:avLst/>
          </a:prstGeom>
          <a:noFill/>
          <a:effectLst/>
        </p:spPr>
        <p:txBody>
          <a:bodyPr wrap="square" lIns="0" tIns="0" rIns="0" bIns="0" rtlCol="0">
            <a:spAutoFit/>
          </a:bodyPr>
          <a:lstStyle/>
          <a:p>
            <a:pPr defTabSz="192877" eaLnBrk="0" hangingPunct="0">
              <a:defRPr/>
            </a:pPr>
            <a:r>
              <a:rPr lang="en-US" sz="1200" b="1" dirty="0">
                <a:solidFill>
                  <a:prstClr val="black"/>
                </a:solidFill>
                <a:latin typeface="Arial"/>
                <a:ea typeface="ＭＳ Ｐゴシック"/>
              </a:rPr>
              <a:t>Lambert Conformal Conic (LCC)</a:t>
            </a:r>
          </a:p>
        </p:txBody>
      </p:sp>
    </p:spTree>
    <p:extLst>
      <p:ext uri="{BB962C8B-B14F-4D97-AF65-F5344CB8AC3E}">
        <p14:creationId xmlns:p14="http://schemas.microsoft.com/office/powerpoint/2010/main" val="216251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childTnLst>
                          </p:cTn>
                        </p:par>
                        <p:par>
                          <p:cTn id="11" fill="hold">
                            <p:stCondLst>
                              <p:cond delay="1750"/>
                            </p:stCondLst>
                            <p:childTnLst>
                              <p:par>
                                <p:cTn id="12" presetID="10"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childTnLst>
                                </p:cTn>
                              </p:par>
                            </p:childTnLst>
                          </p:cTn>
                        </p:par>
                        <p:par>
                          <p:cTn id="18" fill="hold">
                            <p:stCondLst>
                              <p:cond delay="3000"/>
                            </p:stCondLst>
                            <p:childTnLst>
                              <p:par>
                                <p:cTn id="19" presetID="10" presetClass="entr" presetSubtype="0" fill="hold" nodeType="after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750"/>
                                        <p:tgtEl>
                                          <p:spTgt spid="1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120329" y="-155778"/>
            <a:ext cx="6858000" cy="2171895"/>
          </a:xfrm>
        </p:spPr>
        <p:txBody>
          <a:bodyPr/>
          <a:lstStyle/>
          <a:p>
            <a:r>
              <a:rPr lang="en-US" altLang="en-US" sz="2400" b="1" dirty="0"/>
              <a:t>U.S. Department of Commerce</a:t>
            </a:r>
            <a:br>
              <a:rPr lang="en-US" altLang="en-US" sz="2400" b="1" dirty="0"/>
            </a:br>
            <a:r>
              <a:rPr lang="en-US" altLang="en-US" sz="2400" b="1" dirty="0"/>
              <a:t>National Oceanic &amp; Atmospheric Administration</a:t>
            </a:r>
            <a:r>
              <a:rPr lang="en-US" altLang="en-US" sz="2400" b="1" u="sng" dirty="0"/>
              <a:t/>
            </a:r>
            <a:br>
              <a:rPr lang="en-US" altLang="en-US" sz="2400" b="1" u="sng" dirty="0"/>
            </a:br>
            <a:r>
              <a:rPr lang="en-US" altLang="en-US" sz="2400" b="1" u="sng" dirty="0"/>
              <a:t>National Geodetic Survey</a:t>
            </a:r>
            <a:r>
              <a:rPr lang="en-US" altLang="en-US" sz="2400" b="1" dirty="0"/>
              <a:t>  </a:t>
            </a:r>
          </a:p>
        </p:txBody>
      </p:sp>
      <p:sp>
        <p:nvSpPr>
          <p:cNvPr id="25604" name="Rectangle 3"/>
          <p:cNvSpPr>
            <a:spLocks noGrp="1" noChangeArrowheads="1"/>
          </p:cNvSpPr>
          <p:nvPr>
            <p:ph idx="1"/>
          </p:nvPr>
        </p:nvSpPr>
        <p:spPr>
          <a:xfrm>
            <a:off x="1188343" y="1704794"/>
            <a:ext cx="6858000" cy="1339453"/>
          </a:xfrm>
        </p:spPr>
        <p:txBody>
          <a:bodyPr/>
          <a:lstStyle/>
          <a:p>
            <a:pPr marL="0" indent="0" algn="ctr">
              <a:lnSpc>
                <a:spcPct val="90000"/>
              </a:lnSpc>
              <a:buNone/>
            </a:pPr>
            <a:r>
              <a:rPr lang="en-US" altLang="zh-CN" sz="2000" b="1" i="1" dirty="0"/>
              <a:t>Mission</a:t>
            </a:r>
            <a:r>
              <a:rPr lang="en-US" altLang="zh-CN" sz="2000" b="1" dirty="0"/>
              <a:t>:</a:t>
            </a:r>
            <a:r>
              <a:rPr lang="en-US" altLang="zh-CN" sz="2000" dirty="0"/>
              <a:t> To define, maintain &amp; provide access to the </a:t>
            </a:r>
          </a:p>
          <a:p>
            <a:pPr marL="0" indent="0" algn="ctr">
              <a:lnSpc>
                <a:spcPct val="90000"/>
              </a:lnSpc>
              <a:buNone/>
            </a:pPr>
            <a:r>
              <a:rPr lang="en-US" altLang="zh-CN" sz="2000" b="1" i="1" dirty="0">
                <a:solidFill>
                  <a:srgbClr val="3333CC"/>
                </a:solidFill>
              </a:rPr>
              <a:t>National Spatial Reference System (NSRS)</a:t>
            </a:r>
            <a:r>
              <a:rPr lang="en-US" altLang="zh-CN" sz="2000" b="1" dirty="0"/>
              <a:t> </a:t>
            </a:r>
          </a:p>
          <a:p>
            <a:pPr marL="0" indent="0" algn="ctr">
              <a:lnSpc>
                <a:spcPct val="90000"/>
              </a:lnSpc>
              <a:buNone/>
            </a:pPr>
            <a:r>
              <a:rPr lang="en-US" altLang="zh-CN" sz="2000" dirty="0"/>
              <a:t>to meet our Nation’s economic, social &amp; environmental needs</a:t>
            </a:r>
          </a:p>
        </p:txBody>
      </p:sp>
      <p:grpSp>
        <p:nvGrpSpPr>
          <p:cNvPr id="6" name="Group 33"/>
          <p:cNvGrpSpPr>
            <a:grpSpLocks/>
          </p:cNvGrpSpPr>
          <p:nvPr/>
        </p:nvGrpSpPr>
        <p:grpSpPr bwMode="auto">
          <a:xfrm>
            <a:off x="118618" y="2938569"/>
            <a:ext cx="2003425" cy="1733551"/>
            <a:chOff x="3786966" y="1342545"/>
            <a:chExt cx="2002466" cy="1683884"/>
          </a:xfrm>
          <a:effectLst>
            <a:outerShdw blurRad="50800" dist="38100" dir="13500000" algn="tl">
              <a:srgbClr val="000000">
                <a:alpha val="43000"/>
              </a:srgbClr>
            </a:outerShdw>
          </a:effectLst>
        </p:grpSpPr>
        <p:pic>
          <p:nvPicPr>
            <p:cNvPr id="9" name="Picture 36" descr="Two surveyors at an open pit mining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966" y="1342545"/>
              <a:ext cx="1905000" cy="168388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0" name="Rectangle 29"/>
            <p:cNvSpPr>
              <a:spLocks noChangeArrowheads="1"/>
            </p:cNvSpPr>
            <p:nvPr/>
          </p:nvSpPr>
          <p:spPr bwMode="white">
            <a:xfrm>
              <a:off x="3807593" y="2568451"/>
              <a:ext cx="1981839" cy="449064"/>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2075" tIns="46039" rIns="92075" bIns="46039">
              <a:spAutoFit/>
            </a:bodyPr>
            <a:lstStyle/>
            <a:p>
              <a:pPr eaLnBrk="0" hangingPunct="0">
                <a:defRPr/>
              </a:pPr>
              <a:r>
                <a:rPr lang="en-US" sz="1200" dirty="0">
                  <a:solidFill>
                    <a:srgbClr val="FFFFFF"/>
                  </a:solidFill>
                  <a:latin typeface="Arial Black" charset="0"/>
                  <a:ea typeface="ＭＳ Ｐゴシック" charset="0"/>
                </a:rPr>
                <a:t>Surveying </a:t>
              </a:r>
              <a:br>
                <a:rPr lang="en-US" sz="1200" dirty="0">
                  <a:solidFill>
                    <a:srgbClr val="FFFFFF"/>
                  </a:solidFill>
                  <a:latin typeface="Arial Black" charset="0"/>
                  <a:ea typeface="ＭＳ Ｐゴシック" charset="0"/>
                </a:rPr>
              </a:br>
              <a:r>
                <a:rPr lang="en-US" sz="1200" dirty="0">
                  <a:solidFill>
                    <a:srgbClr val="FFFFFF"/>
                  </a:solidFill>
                  <a:latin typeface="Arial Black" charset="0"/>
                  <a:ea typeface="ＭＳ Ｐゴシック" charset="0"/>
                </a:rPr>
                <a:t>and Mapping</a:t>
              </a:r>
            </a:p>
          </p:txBody>
        </p:sp>
      </p:grpSp>
      <p:pic>
        <p:nvPicPr>
          <p:cNvPr id="11" name="Picture 7" descr="arab_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679" y="3391008"/>
            <a:ext cx="2055812" cy="1619251"/>
          </a:xfrm>
          <a:prstGeom prst="rect">
            <a:avLst/>
          </a:prstGeom>
          <a:noFill/>
          <a:ln>
            <a:noFill/>
          </a:ln>
          <a:effectLst>
            <a:outerShdw blurRad="50800" dist="38100" dir="18900000" algn="tr">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nvGrpSpPr>
          <p:cNvPr id="12" name="Group 35"/>
          <p:cNvGrpSpPr>
            <a:grpSpLocks/>
          </p:cNvGrpSpPr>
          <p:nvPr/>
        </p:nvGrpSpPr>
        <p:grpSpPr bwMode="auto">
          <a:xfrm>
            <a:off x="4389862" y="2877611"/>
            <a:ext cx="2362200" cy="1117600"/>
            <a:chOff x="6546876" y="1584250"/>
            <a:chExt cx="1840882" cy="1115251"/>
          </a:xfrm>
          <a:effectLst>
            <a:outerShdw blurRad="50800" dist="38100" dir="16200000" algn="t">
              <a:srgbClr val="000000">
                <a:alpha val="43000"/>
              </a:srgbClr>
            </a:outerShdw>
          </a:effectLst>
        </p:grpSpPr>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6876" y="1584250"/>
              <a:ext cx="1840882" cy="111525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pic>
        <p:sp>
          <p:nvSpPr>
            <p:cNvPr id="14" name="Rectangle 28"/>
            <p:cNvSpPr>
              <a:spLocks noChangeArrowheads="1"/>
            </p:cNvSpPr>
            <p:nvPr/>
          </p:nvSpPr>
          <p:spPr bwMode="white">
            <a:xfrm>
              <a:off x="6627260" y="1593755"/>
              <a:ext cx="681732" cy="240204"/>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lIns="92075" tIns="46039" rIns="92075" bIns="46039">
              <a:spAutoFit/>
            </a:bodyPr>
            <a:lstStyle/>
            <a:p>
              <a:pPr algn="ctr" eaLnBrk="0" hangingPunct="0">
                <a:lnSpc>
                  <a:spcPct val="80000"/>
                </a:lnSpc>
                <a:defRPr/>
              </a:pPr>
              <a:r>
                <a:rPr lang="en-US" sz="1200" dirty="0">
                  <a:solidFill>
                    <a:srgbClr val="FFFFFF"/>
                  </a:solidFill>
                  <a:latin typeface="Arial Black" charset="0"/>
                  <a:ea typeface="ＭＳ Ｐゴシック" charset="0"/>
                </a:rPr>
                <a:t>Aviation</a:t>
              </a:r>
            </a:p>
          </p:txBody>
        </p:sp>
      </p:grpSp>
      <p:grpSp>
        <p:nvGrpSpPr>
          <p:cNvPr id="15" name="Group 34"/>
          <p:cNvGrpSpPr>
            <a:grpSpLocks/>
          </p:cNvGrpSpPr>
          <p:nvPr/>
        </p:nvGrpSpPr>
        <p:grpSpPr bwMode="auto">
          <a:xfrm>
            <a:off x="5802381" y="4086012"/>
            <a:ext cx="3267115" cy="1077060"/>
            <a:chOff x="101722" y="1462992"/>
            <a:chExt cx="3327049" cy="1503436"/>
          </a:xfrm>
          <a:effectLst>
            <a:outerShdw blurRad="50800" dist="38100" dir="13500000" algn="tl">
              <a:srgbClr val="000000">
                <a:alpha val="43000"/>
              </a:srgbClr>
            </a:outerShdw>
          </a:effectLst>
        </p:grpSpPr>
        <p:pic>
          <p:nvPicPr>
            <p:cNvPr id="16" name="Picture 7" descr="0022646art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22" y="1462992"/>
              <a:ext cx="3298825" cy="143260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7" name="Rectangle 30"/>
            <p:cNvSpPr>
              <a:spLocks noChangeArrowheads="1"/>
            </p:cNvSpPr>
            <p:nvPr/>
          </p:nvSpPr>
          <p:spPr bwMode="white">
            <a:xfrm>
              <a:off x="1196997" y="2630428"/>
              <a:ext cx="2231774" cy="33600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2075" tIns="46039" rIns="92075" bIns="46039">
              <a:spAutoFit/>
            </a:bodyPr>
            <a:lstStyle/>
            <a:p>
              <a:pPr algn="ctr" eaLnBrk="0" hangingPunct="0">
                <a:lnSpc>
                  <a:spcPct val="80000"/>
                </a:lnSpc>
                <a:defRPr/>
              </a:pPr>
              <a:r>
                <a:rPr lang="en-US" sz="1200" dirty="0">
                  <a:solidFill>
                    <a:srgbClr val="FFFFFF"/>
                  </a:solidFill>
                  <a:latin typeface="Arial Black" charset="0"/>
                  <a:ea typeface="ＭＳ Ｐゴシック" charset="0"/>
                </a:rPr>
                <a:t>Precision Agriculture</a:t>
              </a:r>
            </a:p>
          </p:txBody>
        </p:sp>
      </p:grpSp>
      <p:sp>
        <p:nvSpPr>
          <p:cNvPr id="18" name="Rectangle 26"/>
          <p:cNvSpPr>
            <a:spLocks noChangeArrowheads="1"/>
          </p:cNvSpPr>
          <p:nvPr/>
        </p:nvSpPr>
        <p:spPr bwMode="white">
          <a:xfrm>
            <a:off x="2142682" y="3431356"/>
            <a:ext cx="1851025" cy="24071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2075" tIns="46039" rIns="92075" bIns="46039">
            <a:spAutoFit/>
          </a:bodyPr>
          <a:lstStyle/>
          <a:p>
            <a:pPr eaLnBrk="0" hangingPunct="0">
              <a:lnSpc>
                <a:spcPct val="80000"/>
              </a:lnSpc>
              <a:defRPr/>
            </a:pPr>
            <a:r>
              <a:rPr lang="en-US" sz="1200" dirty="0">
                <a:solidFill>
                  <a:srgbClr val="FFFFFF"/>
                </a:solidFill>
                <a:latin typeface="Arial Black" charset="0"/>
                <a:ea typeface="ＭＳ Ｐゴシック" charset="0"/>
              </a:rPr>
              <a:t>Navigation</a:t>
            </a:r>
          </a:p>
        </p:txBody>
      </p:sp>
      <p:pic>
        <p:nvPicPr>
          <p:cNvPr id="19" name="Picture 39"/>
          <p:cNvPicPr>
            <a:picLocks noChangeAspect="1" noChangeArrowheads="1"/>
          </p:cNvPicPr>
          <p:nvPr/>
        </p:nvPicPr>
        <p:blipFill>
          <a:blip r:embed="rId7"/>
          <a:srcRect/>
          <a:stretch>
            <a:fillRect/>
          </a:stretch>
        </p:blipFill>
        <p:spPr bwMode="auto">
          <a:xfrm>
            <a:off x="4493052" y="4144891"/>
            <a:ext cx="1036191" cy="947123"/>
          </a:xfrm>
          <a:prstGeom prst="rect">
            <a:avLst/>
          </a:prstGeom>
          <a:noFill/>
          <a:ln>
            <a:noFill/>
          </a:ln>
          <a:effectLst>
            <a:outerShdw blurRad="50800" dist="38100" dir="18900000" algn="tr">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pic>
      <p:sp>
        <p:nvSpPr>
          <p:cNvPr id="20" name="Rectangle 26"/>
          <p:cNvSpPr>
            <a:spLocks noChangeArrowheads="1"/>
          </p:cNvSpPr>
          <p:nvPr/>
        </p:nvSpPr>
        <p:spPr bwMode="white">
          <a:xfrm>
            <a:off x="4493051" y="4144890"/>
            <a:ext cx="1851025" cy="24071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2075" tIns="46039" rIns="92075" bIns="46039">
            <a:spAutoFit/>
          </a:bodyPr>
          <a:lstStyle/>
          <a:p>
            <a:pPr eaLnBrk="0" hangingPunct="0">
              <a:lnSpc>
                <a:spcPct val="80000"/>
              </a:lnSpc>
              <a:defRPr/>
            </a:pPr>
            <a:r>
              <a:rPr lang="en-US" sz="1200" dirty="0">
                <a:solidFill>
                  <a:srgbClr val="FFFFFF"/>
                </a:solidFill>
                <a:latin typeface="Arial Black" charset="0"/>
                <a:ea typeface="ＭＳ Ｐゴシック" charset="0"/>
              </a:rPr>
              <a:t>CORS</a:t>
            </a:r>
          </a:p>
        </p:txBody>
      </p:sp>
      <p:grpSp>
        <p:nvGrpSpPr>
          <p:cNvPr id="21" name="Group 29"/>
          <p:cNvGrpSpPr>
            <a:grpSpLocks/>
          </p:cNvGrpSpPr>
          <p:nvPr/>
        </p:nvGrpSpPr>
        <p:grpSpPr bwMode="auto">
          <a:xfrm>
            <a:off x="7571760" y="2776765"/>
            <a:ext cx="1401999" cy="1174012"/>
            <a:chOff x="7467599" y="1056664"/>
            <a:chExt cx="1566203" cy="1560834"/>
          </a:xfrm>
          <a:effectLst>
            <a:outerShdw blurRad="50800" dist="38100" dir="13500000" algn="tl">
              <a:srgbClr val="000000">
                <a:alpha val="43000"/>
              </a:srgbClr>
            </a:outerShdw>
          </a:effectLst>
        </p:grpSpPr>
        <p:pic>
          <p:nvPicPr>
            <p:cNvPr id="22" name="Picture 9" descr="arabsat-4a_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599" y="1056664"/>
              <a:ext cx="1566203" cy="114202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3" name="Rectangle 11"/>
            <p:cNvSpPr>
              <a:spLocks noChangeArrowheads="1"/>
            </p:cNvSpPr>
            <p:nvPr/>
          </p:nvSpPr>
          <p:spPr bwMode="white">
            <a:xfrm>
              <a:off x="7531442" y="2297477"/>
              <a:ext cx="1424063" cy="32002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2075" tIns="46039" rIns="92075" bIns="46039">
              <a:spAutoFit/>
            </a:bodyPr>
            <a:lstStyle/>
            <a:p>
              <a:pPr eaLnBrk="0" hangingPunct="0">
                <a:lnSpc>
                  <a:spcPct val="80000"/>
                </a:lnSpc>
                <a:defRPr/>
              </a:pPr>
              <a:endParaRPr lang="en-US" sz="1200" dirty="0">
                <a:solidFill>
                  <a:prstClr val="black"/>
                </a:solidFill>
                <a:latin typeface="Arial Black" charset="0"/>
                <a:ea typeface="ＭＳ Ｐゴシック" charset="0"/>
              </a:endParaRPr>
            </a:p>
          </p:txBody>
        </p:sp>
      </p:grpSp>
      <p:sp>
        <p:nvSpPr>
          <p:cNvPr id="24" name="TextBox 2"/>
          <p:cNvSpPr txBox="1">
            <a:spLocks noChangeArrowheads="1"/>
          </p:cNvSpPr>
          <p:nvPr/>
        </p:nvSpPr>
        <p:spPr bwMode="auto">
          <a:xfrm>
            <a:off x="7758110" y="3610200"/>
            <a:ext cx="1109599"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dirty="0">
                <a:solidFill>
                  <a:schemeClr val="tx2"/>
                </a:solidFill>
                <a:latin typeface="Arial Black" pitchFamily="34" charset="0"/>
              </a:rPr>
              <a:t>Satellite </a:t>
            </a:r>
          </a:p>
          <a:p>
            <a:pPr eaLnBrk="1" hangingPunct="1">
              <a:spcBef>
                <a:spcPct val="0"/>
              </a:spcBef>
              <a:buFontTx/>
              <a:buNone/>
            </a:pPr>
            <a:r>
              <a:rPr lang="en-US" altLang="en-US" sz="1200" dirty="0">
                <a:solidFill>
                  <a:schemeClr val="tx2"/>
                </a:solidFill>
                <a:latin typeface="Arial Black" pitchFamily="34" charset="0"/>
              </a:rPr>
              <a:t>Operations</a:t>
            </a:r>
          </a:p>
        </p:txBody>
      </p:sp>
    </p:spTree>
    <p:extLst>
      <p:ext uri="{BB962C8B-B14F-4D97-AF65-F5344CB8AC3E}">
        <p14:creationId xmlns:p14="http://schemas.microsoft.com/office/powerpoint/2010/main" val="105878545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1143000" y="205981"/>
            <a:ext cx="6858000" cy="857251"/>
          </a:xfrm>
        </p:spPr>
        <p:txBody>
          <a:bodyPr/>
          <a:lstStyle/>
          <a:p>
            <a:r>
              <a:rPr lang="en-US" b="1" dirty="0"/>
              <a:t>Default SPCS2022 designs</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1485902" y="1200153"/>
            <a:ext cx="6369051" cy="3593523"/>
          </a:xfrm>
        </p:spPr>
        <p:txBody>
          <a:bodyPr>
            <a:normAutofit fontScale="85000" lnSpcReduction="10000"/>
          </a:bodyPr>
          <a:lstStyle/>
          <a:p>
            <a:pPr marL="0" indent="0">
              <a:buNone/>
            </a:pPr>
            <a:r>
              <a:rPr lang="en-US" b="1" i="1" dirty="0" err="1"/>
              <a:t>Policy§IV</a:t>
            </a:r>
            <a:r>
              <a:rPr lang="en-US" b="1" i="1" dirty="0"/>
              <a:t> and Procedures§5.h. </a:t>
            </a:r>
          </a:p>
          <a:p>
            <a:r>
              <a:rPr lang="en-US" dirty="0"/>
              <a:t>For complete system even with no stakeholder input</a:t>
            </a:r>
          </a:p>
          <a:p>
            <a:pPr lvl="1"/>
            <a:r>
              <a:rPr lang="en-US" dirty="0"/>
              <a:t>Intent is to provide coverage in all states and U.S. territories</a:t>
            </a:r>
          </a:p>
          <a:p>
            <a:r>
              <a:rPr lang="en-US" dirty="0"/>
              <a:t>Nearly same as SPCS 83 but with some modifications</a:t>
            </a:r>
          </a:p>
          <a:p>
            <a:pPr lvl="1"/>
            <a:r>
              <a:rPr lang="en-US" dirty="0"/>
              <a:t>Almost all zone projection types and extents the same</a:t>
            </a:r>
          </a:p>
          <a:p>
            <a:pPr lvl="1"/>
            <a:r>
              <a:rPr lang="en-US" dirty="0"/>
              <a:t>Modified to align with SPCS2022 policy and procedures</a:t>
            </a:r>
          </a:p>
          <a:p>
            <a:pPr lvl="1"/>
            <a:r>
              <a:rPr lang="en-US" dirty="0"/>
              <a:t>Small number of zones may change projection type, extents</a:t>
            </a:r>
          </a:p>
          <a:p>
            <a:r>
              <a:rPr lang="en-US" dirty="0"/>
              <a:t>Modifications to align with SPCS2022 policy:</a:t>
            </a:r>
          </a:p>
          <a:p>
            <a:pPr lvl="1"/>
            <a:r>
              <a:rPr lang="en-US" i="1" u="sng" dirty="0"/>
              <a:t>Scale redefined with respect to </a:t>
            </a:r>
            <a:r>
              <a:rPr lang="en-US" b="1" i="1" u="sng" dirty="0"/>
              <a:t>topographic surface</a:t>
            </a:r>
          </a:p>
          <a:p>
            <a:pPr lvl="1"/>
            <a:r>
              <a:rPr lang="en-US" dirty="0"/>
              <a:t>One-parallel Lambert and local Oblique Mercator</a:t>
            </a:r>
          </a:p>
          <a:p>
            <a:endParaRPr lang="en-US" dirty="0"/>
          </a:p>
        </p:txBody>
      </p:sp>
      <p:sp>
        <p:nvSpPr>
          <p:cNvPr id="4" name="Rectangle 3"/>
          <p:cNvSpPr/>
          <p:nvPr/>
        </p:nvSpPr>
        <p:spPr>
          <a:xfrm>
            <a:off x="1815258" y="3745657"/>
            <a:ext cx="5418667" cy="338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24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Freeform 53"/>
          <p:cNvSpPr/>
          <p:nvPr/>
        </p:nvSpPr>
        <p:spPr>
          <a:xfrm>
            <a:off x="2825219" y="1316738"/>
            <a:ext cx="3961031" cy="1109087"/>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81374" h="1478781">
                <a:moveTo>
                  <a:pt x="492842" y="1478781"/>
                </a:moveTo>
                <a:lnTo>
                  <a:pt x="0" y="1088595"/>
                </a:lnTo>
                <a:cubicBezTo>
                  <a:pt x="15078" y="1028283"/>
                  <a:pt x="35453" y="972360"/>
                  <a:pt x="103495" y="926998"/>
                </a:cubicBezTo>
                <a:cubicBezTo>
                  <a:pt x="127551" y="889412"/>
                  <a:pt x="145920" y="861185"/>
                  <a:pt x="168806" y="827135"/>
                </a:cubicBezTo>
                <a:cubicBezTo>
                  <a:pt x="191692" y="793085"/>
                  <a:pt x="231289" y="729047"/>
                  <a:pt x="240814" y="722697"/>
                </a:cubicBezTo>
                <a:cubicBezTo>
                  <a:pt x="259864" y="694122"/>
                  <a:pt x="249420" y="663575"/>
                  <a:pt x="281170" y="647700"/>
                </a:cubicBezTo>
                <a:cubicBezTo>
                  <a:pt x="290150" y="643210"/>
                  <a:pt x="300968" y="643051"/>
                  <a:pt x="309745" y="638175"/>
                </a:cubicBezTo>
                <a:cubicBezTo>
                  <a:pt x="329759" y="627056"/>
                  <a:pt x="345175" y="607315"/>
                  <a:pt x="366895" y="600075"/>
                </a:cubicBezTo>
                <a:cubicBezTo>
                  <a:pt x="438719" y="576134"/>
                  <a:pt x="350187" y="608429"/>
                  <a:pt x="424045" y="571500"/>
                </a:cubicBezTo>
                <a:cubicBezTo>
                  <a:pt x="433025" y="567010"/>
                  <a:pt x="443843" y="566851"/>
                  <a:pt x="452620" y="561975"/>
                </a:cubicBezTo>
                <a:cubicBezTo>
                  <a:pt x="472634" y="550856"/>
                  <a:pt x="490720" y="536575"/>
                  <a:pt x="509770" y="523875"/>
                </a:cubicBezTo>
                <a:cubicBezTo>
                  <a:pt x="519295" y="517525"/>
                  <a:pt x="527485" y="508445"/>
                  <a:pt x="538345" y="504825"/>
                </a:cubicBezTo>
                <a:cubicBezTo>
                  <a:pt x="547870" y="501650"/>
                  <a:pt x="557940" y="499790"/>
                  <a:pt x="566920" y="495300"/>
                </a:cubicBezTo>
                <a:cubicBezTo>
                  <a:pt x="577159" y="490180"/>
                  <a:pt x="585034" y="480899"/>
                  <a:pt x="595495" y="476250"/>
                </a:cubicBezTo>
                <a:cubicBezTo>
                  <a:pt x="613845" y="468095"/>
                  <a:pt x="633595" y="463550"/>
                  <a:pt x="652645" y="457200"/>
                </a:cubicBezTo>
                <a:cubicBezTo>
                  <a:pt x="684087" y="446719"/>
                  <a:pt x="728773" y="431012"/>
                  <a:pt x="757420" y="428625"/>
                </a:cubicBezTo>
                <a:cubicBezTo>
                  <a:pt x="823677" y="423104"/>
                  <a:pt x="875222" y="421061"/>
                  <a:pt x="938395" y="409575"/>
                </a:cubicBezTo>
                <a:cubicBezTo>
                  <a:pt x="956698" y="406247"/>
                  <a:pt x="1024325" y="387213"/>
                  <a:pt x="1033645" y="381000"/>
                </a:cubicBezTo>
                <a:cubicBezTo>
                  <a:pt x="1043170" y="374650"/>
                  <a:pt x="1051759" y="366599"/>
                  <a:pt x="1062220" y="361950"/>
                </a:cubicBezTo>
                <a:cubicBezTo>
                  <a:pt x="1080570" y="353795"/>
                  <a:pt x="1102662" y="354039"/>
                  <a:pt x="1119370" y="342900"/>
                </a:cubicBezTo>
                <a:cubicBezTo>
                  <a:pt x="1156899" y="317881"/>
                  <a:pt x="1150687" y="318402"/>
                  <a:pt x="1205095" y="304800"/>
                </a:cubicBezTo>
                <a:cubicBezTo>
                  <a:pt x="1298013" y="281571"/>
                  <a:pt x="1181989" y="309935"/>
                  <a:pt x="1290820" y="285750"/>
                </a:cubicBezTo>
                <a:cubicBezTo>
                  <a:pt x="1303599" y="282910"/>
                  <a:pt x="1315874" y="277312"/>
                  <a:pt x="1328920" y="276225"/>
                </a:cubicBezTo>
                <a:cubicBezTo>
                  <a:pt x="1392280" y="270945"/>
                  <a:pt x="1455920" y="269875"/>
                  <a:pt x="1519420" y="266700"/>
                </a:cubicBezTo>
                <a:cubicBezTo>
                  <a:pt x="1535295" y="263525"/>
                  <a:pt x="1551339" y="261102"/>
                  <a:pt x="1567045" y="257175"/>
                </a:cubicBezTo>
                <a:cubicBezTo>
                  <a:pt x="1576785" y="254740"/>
                  <a:pt x="1585819" y="249828"/>
                  <a:pt x="1595620" y="247650"/>
                </a:cubicBezTo>
                <a:cubicBezTo>
                  <a:pt x="1614473" y="243460"/>
                  <a:pt x="1633720" y="241300"/>
                  <a:pt x="1652770" y="238125"/>
                </a:cubicBezTo>
                <a:cubicBezTo>
                  <a:pt x="1690870" y="241300"/>
                  <a:pt x="1728838" y="247650"/>
                  <a:pt x="1767070" y="247650"/>
                </a:cubicBezTo>
                <a:cubicBezTo>
                  <a:pt x="1849190" y="247650"/>
                  <a:pt x="1906411" y="249663"/>
                  <a:pt x="1976620" y="228600"/>
                </a:cubicBezTo>
                <a:lnTo>
                  <a:pt x="2062345" y="200025"/>
                </a:lnTo>
                <a:cubicBezTo>
                  <a:pt x="2071870" y="196850"/>
                  <a:pt x="2082566" y="196069"/>
                  <a:pt x="2090920" y="190500"/>
                </a:cubicBezTo>
                <a:cubicBezTo>
                  <a:pt x="2100445" y="184150"/>
                  <a:pt x="2109034" y="176099"/>
                  <a:pt x="2119495" y="171450"/>
                </a:cubicBezTo>
                <a:cubicBezTo>
                  <a:pt x="2137845" y="163295"/>
                  <a:pt x="2159937" y="163539"/>
                  <a:pt x="2176645" y="152400"/>
                </a:cubicBezTo>
                <a:cubicBezTo>
                  <a:pt x="2206419" y="132550"/>
                  <a:pt x="2221564" y="118834"/>
                  <a:pt x="2262370" y="114300"/>
                </a:cubicBezTo>
                <a:cubicBezTo>
                  <a:pt x="2433354" y="95302"/>
                  <a:pt x="2319364" y="105839"/>
                  <a:pt x="2605270" y="95250"/>
                </a:cubicBezTo>
                <a:lnTo>
                  <a:pt x="2690995" y="66675"/>
                </a:lnTo>
                <a:cubicBezTo>
                  <a:pt x="2700520" y="63500"/>
                  <a:pt x="2711216" y="62719"/>
                  <a:pt x="2719570" y="57150"/>
                </a:cubicBezTo>
                <a:cubicBezTo>
                  <a:pt x="2729095" y="50800"/>
                  <a:pt x="2737684" y="42749"/>
                  <a:pt x="2748145" y="38100"/>
                </a:cubicBezTo>
                <a:cubicBezTo>
                  <a:pt x="2766495" y="29945"/>
                  <a:pt x="2786245" y="25400"/>
                  <a:pt x="2805295" y="19050"/>
                </a:cubicBezTo>
                <a:cubicBezTo>
                  <a:pt x="2846289" y="5385"/>
                  <a:pt x="2824130" y="11960"/>
                  <a:pt x="2871970" y="0"/>
                </a:cubicBezTo>
                <a:cubicBezTo>
                  <a:pt x="2944995" y="3175"/>
                  <a:pt x="3018339" y="2004"/>
                  <a:pt x="3091045" y="9525"/>
                </a:cubicBezTo>
                <a:cubicBezTo>
                  <a:pt x="3111019" y="11591"/>
                  <a:pt x="3128714" y="23705"/>
                  <a:pt x="3148195" y="28575"/>
                </a:cubicBezTo>
                <a:cubicBezTo>
                  <a:pt x="3160895" y="31750"/>
                  <a:pt x="3173756" y="34338"/>
                  <a:pt x="3186295" y="38100"/>
                </a:cubicBezTo>
                <a:cubicBezTo>
                  <a:pt x="3205529" y="43870"/>
                  <a:pt x="3224395" y="50800"/>
                  <a:pt x="3243445" y="57150"/>
                </a:cubicBezTo>
                <a:lnTo>
                  <a:pt x="3300595" y="76200"/>
                </a:lnTo>
                <a:lnTo>
                  <a:pt x="3329170" y="85725"/>
                </a:lnTo>
                <a:cubicBezTo>
                  <a:pt x="3338695" y="88900"/>
                  <a:pt x="3347739" y="94416"/>
                  <a:pt x="3357745" y="95250"/>
                </a:cubicBezTo>
                <a:lnTo>
                  <a:pt x="3472045" y="104775"/>
                </a:lnTo>
                <a:cubicBezTo>
                  <a:pt x="3500684" y="114321"/>
                  <a:pt x="3504576" y="112834"/>
                  <a:pt x="3529195" y="133350"/>
                </a:cubicBezTo>
                <a:cubicBezTo>
                  <a:pt x="3539543" y="141974"/>
                  <a:pt x="3547137" y="153655"/>
                  <a:pt x="3557770" y="161925"/>
                </a:cubicBezTo>
                <a:cubicBezTo>
                  <a:pt x="3575842" y="175981"/>
                  <a:pt x="3595870" y="187325"/>
                  <a:pt x="3614920" y="200025"/>
                </a:cubicBezTo>
                <a:cubicBezTo>
                  <a:pt x="3624445" y="206375"/>
                  <a:pt x="3635400" y="210980"/>
                  <a:pt x="3643495" y="219075"/>
                </a:cubicBezTo>
                <a:cubicBezTo>
                  <a:pt x="3653020" y="228600"/>
                  <a:pt x="3660295" y="241108"/>
                  <a:pt x="3672070" y="247650"/>
                </a:cubicBezTo>
                <a:cubicBezTo>
                  <a:pt x="3689623" y="257402"/>
                  <a:pt x="3712512" y="255561"/>
                  <a:pt x="3729220" y="266700"/>
                </a:cubicBezTo>
                <a:cubicBezTo>
                  <a:pt x="3811112" y="321295"/>
                  <a:pt x="3707500" y="255840"/>
                  <a:pt x="3786370" y="295275"/>
                </a:cubicBezTo>
                <a:cubicBezTo>
                  <a:pt x="3796609" y="300395"/>
                  <a:pt x="3804423" y="309816"/>
                  <a:pt x="3814945" y="314325"/>
                </a:cubicBezTo>
                <a:cubicBezTo>
                  <a:pt x="3826977" y="319482"/>
                  <a:pt x="3840165" y="321508"/>
                  <a:pt x="3853045" y="323850"/>
                </a:cubicBezTo>
                <a:cubicBezTo>
                  <a:pt x="3881964" y="329108"/>
                  <a:pt x="3969384" y="339583"/>
                  <a:pt x="3995920" y="342900"/>
                </a:cubicBezTo>
                <a:lnTo>
                  <a:pt x="4053070" y="361950"/>
                </a:lnTo>
                <a:cubicBezTo>
                  <a:pt x="4062595" y="365125"/>
                  <a:pt x="4073291" y="365906"/>
                  <a:pt x="4081645" y="371475"/>
                </a:cubicBezTo>
                <a:cubicBezTo>
                  <a:pt x="4183755" y="439548"/>
                  <a:pt x="4028786" y="333537"/>
                  <a:pt x="4138795" y="419100"/>
                </a:cubicBezTo>
                <a:cubicBezTo>
                  <a:pt x="4156867" y="433156"/>
                  <a:pt x="4176895" y="444500"/>
                  <a:pt x="4195945" y="457200"/>
                </a:cubicBezTo>
                <a:lnTo>
                  <a:pt x="4224520" y="476250"/>
                </a:lnTo>
                <a:lnTo>
                  <a:pt x="4281670" y="514350"/>
                </a:lnTo>
                <a:cubicBezTo>
                  <a:pt x="4291195" y="520700"/>
                  <a:pt x="4299385" y="529780"/>
                  <a:pt x="4310245" y="533400"/>
                </a:cubicBezTo>
                <a:lnTo>
                  <a:pt x="4338820" y="542925"/>
                </a:lnTo>
                <a:cubicBezTo>
                  <a:pt x="4357870" y="554037"/>
                  <a:pt x="4405495" y="585788"/>
                  <a:pt x="4424545" y="600075"/>
                </a:cubicBezTo>
                <a:cubicBezTo>
                  <a:pt x="4434893" y="608699"/>
                  <a:pt x="4441912" y="621178"/>
                  <a:pt x="4453120" y="628650"/>
                </a:cubicBezTo>
                <a:cubicBezTo>
                  <a:pt x="4461474" y="634219"/>
                  <a:pt x="4472918" y="633299"/>
                  <a:pt x="4481695" y="638175"/>
                </a:cubicBezTo>
                <a:lnTo>
                  <a:pt x="4567420" y="695325"/>
                </a:lnTo>
                <a:lnTo>
                  <a:pt x="4595995" y="714375"/>
                </a:lnTo>
                <a:cubicBezTo>
                  <a:pt x="4605520" y="720725"/>
                  <a:pt x="4616475" y="725330"/>
                  <a:pt x="4624570" y="733425"/>
                </a:cubicBezTo>
                <a:cubicBezTo>
                  <a:pt x="4649814" y="758669"/>
                  <a:pt x="4676301" y="792628"/>
                  <a:pt x="4710295" y="809625"/>
                </a:cubicBezTo>
                <a:cubicBezTo>
                  <a:pt x="4719275" y="814115"/>
                  <a:pt x="4730093" y="814274"/>
                  <a:pt x="4738870" y="819150"/>
                </a:cubicBezTo>
                <a:cubicBezTo>
                  <a:pt x="4758884" y="830269"/>
                  <a:pt x="4774300" y="850010"/>
                  <a:pt x="4796020" y="857250"/>
                </a:cubicBezTo>
                <a:cubicBezTo>
                  <a:pt x="4864533" y="880088"/>
                  <a:pt x="4778974" y="852380"/>
                  <a:pt x="4862695" y="876300"/>
                </a:cubicBezTo>
                <a:cubicBezTo>
                  <a:pt x="4872349" y="879058"/>
                  <a:pt x="4881616" y="883067"/>
                  <a:pt x="4891270" y="885825"/>
                </a:cubicBezTo>
                <a:cubicBezTo>
                  <a:pt x="4905512" y="889894"/>
                  <a:pt x="4942720" y="897262"/>
                  <a:pt x="4957945" y="904875"/>
                </a:cubicBezTo>
                <a:cubicBezTo>
                  <a:pt x="4968184" y="909995"/>
                  <a:pt x="5005589" y="971559"/>
                  <a:pt x="5015828" y="976679"/>
                </a:cubicBezTo>
                <a:cubicBezTo>
                  <a:pt x="5024808" y="981169"/>
                  <a:pt x="5117686" y="1039943"/>
                  <a:pt x="5126463" y="1044819"/>
                </a:cubicBezTo>
                <a:cubicBezTo>
                  <a:pt x="5146477" y="1055938"/>
                  <a:pt x="5224651" y="1140372"/>
                  <a:pt x="5243701" y="1153072"/>
                </a:cubicBezTo>
                <a:cubicBezTo>
                  <a:pt x="5253226" y="1159422"/>
                  <a:pt x="5270514" y="1259137"/>
                  <a:pt x="5281374" y="1262757"/>
                </a:cubicBezTo>
                <a:lnTo>
                  <a:pt x="4741314" y="1478781"/>
                </a:lnTo>
                <a:lnTo>
                  <a:pt x="492842" y="1478781"/>
                </a:lnTo>
                <a:close/>
              </a:path>
            </a:pathLst>
          </a:custGeom>
          <a:gradFill flip="none" rotWithShape="1">
            <a:gsLst>
              <a:gs pos="0">
                <a:srgbClr val="D6B19C">
                  <a:alpha val="0"/>
                </a:srgbClr>
              </a:gs>
              <a:gs pos="40000">
                <a:srgbClr val="D49E6C">
                  <a:alpha val="10000"/>
                </a:srgbClr>
              </a:gs>
              <a:gs pos="70000">
                <a:srgbClr val="A65528">
                  <a:alpha val="40000"/>
                </a:srgbClr>
              </a:gs>
              <a:gs pos="100000">
                <a:srgbClr val="663012">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sz="1125" b="1" dirty="0">
              <a:solidFill>
                <a:srgbClr val="FFFFFF"/>
              </a:solidFill>
              <a:latin typeface="Calibri"/>
            </a:endParaRPr>
          </a:p>
        </p:txBody>
      </p:sp>
      <p:sp>
        <p:nvSpPr>
          <p:cNvPr id="37" name="Arc 5"/>
          <p:cNvSpPr>
            <a:spLocks/>
          </p:cNvSpPr>
          <p:nvPr/>
        </p:nvSpPr>
        <p:spPr bwMode="auto">
          <a:xfrm rot="16200000" flipV="1">
            <a:off x="2514600" y="5933"/>
            <a:ext cx="4114800" cy="82296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defTabSz="685783">
              <a:defRPr/>
            </a:pPr>
            <a:endParaRPr lang="en-US" sz="1351" b="1" dirty="0">
              <a:solidFill>
                <a:srgbClr val="FFFFFF"/>
              </a:solidFill>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2513411" y="9409"/>
            <a:ext cx="4114800" cy="822722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accent1">
                  <a:lumMod val="67000"/>
                </a:schemeClr>
              </a:gs>
              <a:gs pos="17000">
                <a:schemeClr val="accent1">
                  <a:lumMod val="97000"/>
                  <a:lumOff val="3000"/>
                </a:schemeClr>
              </a:gs>
              <a:gs pos="100000">
                <a:schemeClr val="accent1">
                  <a:lumMod val="60000"/>
                  <a:lumOff val="40000"/>
                </a:schemeClr>
              </a:gs>
            </a:gsLst>
            <a:lin ang="16200000" scaled="1"/>
            <a:tileRect/>
          </a:gradFill>
          <a:ln w="25400">
            <a:solidFill>
              <a:srgbClr val="0099CC"/>
            </a:solidFill>
            <a:round/>
            <a:headEnd/>
            <a:tailEnd/>
          </a:ln>
          <a:effectLst/>
        </p:spPr>
        <p:txBody>
          <a:bodyPr wrap="none" anchor="ctr"/>
          <a:lstStyle/>
          <a:p>
            <a:pPr defTabSz="685783">
              <a:defRPr/>
            </a:pPr>
            <a:endParaRPr lang="en-US" sz="1351" b="1" dirty="0">
              <a:solidFill>
                <a:srgbClr val="FFFFFF"/>
              </a:solidFill>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4570811" y="1687980"/>
            <a:ext cx="1571228" cy="447461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flipH="1">
            <a:off x="4570815" y="1496037"/>
            <a:ext cx="811281" cy="466655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a:endCxn id="413701" idx="2"/>
          </p:cNvCxnSpPr>
          <p:nvPr/>
        </p:nvCxnSpPr>
        <p:spPr>
          <a:xfrm flipH="1">
            <a:off x="4570815" y="2581162"/>
            <a:ext cx="2287191" cy="358143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a:stCxn id="413701" idx="2"/>
          </p:cNvCxnSpPr>
          <p:nvPr/>
        </p:nvCxnSpPr>
        <p:spPr>
          <a:xfrm flipV="1">
            <a:off x="4570811" y="2591402"/>
            <a:ext cx="2858691" cy="357119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08" name="Text Box 12"/>
          <p:cNvSpPr txBox="1">
            <a:spLocks noChangeArrowheads="1"/>
          </p:cNvSpPr>
          <p:nvPr/>
        </p:nvSpPr>
        <p:spPr bwMode="auto">
          <a:xfrm>
            <a:off x="6271879" y="3986743"/>
            <a:ext cx="1711616" cy="992708"/>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Grid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&lt; ellipsoid distance</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&lt; ground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125" b="1" i="1" dirty="0">
                <a:solidFill>
                  <a:srgbClr val="000000"/>
                </a:solidFill>
                <a:latin typeface="Verdana" pitchFamily="34" charset="0"/>
                <a:ea typeface="ＭＳ Ｐゴシック" charset="0"/>
                <a:cs typeface="Arial" pitchFamily="34" charset="0"/>
              </a:rPr>
              <a:t>k</a:t>
            </a:r>
            <a:r>
              <a:rPr lang="en-US" sz="1125" b="1" dirty="0">
                <a:solidFill>
                  <a:srgbClr val="000000"/>
                </a:solidFill>
                <a:latin typeface="Verdana" pitchFamily="34" charset="0"/>
                <a:ea typeface="ＭＳ Ｐゴシック" charset="0"/>
                <a:cs typeface="Arial" pitchFamily="34" charset="0"/>
              </a:rPr>
              <a:t> &lt; 1 and </a:t>
            </a:r>
            <a:r>
              <a:rPr lang="el-GR" sz="1351" b="1" i="1" dirty="0">
                <a:solidFill>
                  <a:srgbClr val="000000"/>
                </a:solidFill>
                <a:latin typeface="Times New Roman" panose="02020603050405020304" pitchFamily="18" charset="0"/>
                <a:ea typeface="ＭＳ Ｐゴシック" charset="0"/>
                <a:cs typeface="Times New Roman" panose="02020603050405020304" pitchFamily="18" charset="0"/>
              </a:rPr>
              <a:t>δ</a:t>
            </a:r>
            <a:r>
              <a:rPr lang="en-US" sz="1125" b="1" dirty="0">
                <a:solidFill>
                  <a:srgbClr val="000000"/>
                </a:solidFill>
                <a:latin typeface="Verdana" pitchFamily="34" charset="0"/>
                <a:ea typeface="ＭＳ Ｐゴシック" charset="0"/>
                <a:cs typeface="Arial" pitchFamily="34" charset="0"/>
              </a:rPr>
              <a:t> &lt; 0)</a:t>
            </a:r>
          </a:p>
        </p:txBody>
      </p:sp>
      <p:sp>
        <p:nvSpPr>
          <p:cNvPr id="413710" name="Text Box 14"/>
          <p:cNvSpPr txBox="1">
            <a:spLocks noChangeArrowheads="1"/>
          </p:cNvSpPr>
          <p:nvPr/>
        </p:nvSpPr>
        <p:spPr bwMode="auto">
          <a:xfrm>
            <a:off x="6888731" y="1608701"/>
            <a:ext cx="1731947" cy="992708"/>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Grid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&gt; ellipsoid distance</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&lt; ground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125" b="1" i="1" dirty="0">
                <a:solidFill>
                  <a:srgbClr val="000000"/>
                </a:solidFill>
                <a:latin typeface="Verdana" pitchFamily="34" charset="0"/>
                <a:ea typeface="ＭＳ Ｐゴシック" charset="0"/>
                <a:cs typeface="Arial" pitchFamily="34" charset="0"/>
              </a:rPr>
              <a:t>k</a:t>
            </a:r>
            <a:r>
              <a:rPr lang="en-US" sz="1125" b="1" dirty="0">
                <a:solidFill>
                  <a:srgbClr val="000000"/>
                </a:solidFill>
                <a:latin typeface="Verdana" pitchFamily="34" charset="0"/>
                <a:ea typeface="ＭＳ Ｐゴシック" charset="0"/>
                <a:cs typeface="Arial" pitchFamily="34" charset="0"/>
              </a:rPr>
              <a:t> &gt; 1 and </a:t>
            </a:r>
            <a:r>
              <a:rPr lang="el-GR" sz="1351" b="1" i="1" dirty="0">
                <a:solidFill>
                  <a:srgbClr val="000000"/>
                </a:solidFill>
                <a:latin typeface="Times New Roman" panose="02020603050405020304" pitchFamily="18" charset="0"/>
                <a:ea typeface="ＭＳ Ｐゴシック" charset="0"/>
                <a:cs typeface="Times New Roman" panose="02020603050405020304" pitchFamily="18" charset="0"/>
              </a:rPr>
              <a:t>δ</a:t>
            </a:r>
            <a:r>
              <a:rPr lang="en-US" sz="1125" b="1" dirty="0">
                <a:solidFill>
                  <a:srgbClr val="000000"/>
                </a:solidFill>
                <a:latin typeface="Verdana" pitchFamily="34" charset="0"/>
                <a:ea typeface="ＭＳ Ｐゴシック" charset="0"/>
                <a:cs typeface="Arial" pitchFamily="34" charset="0"/>
              </a:rPr>
              <a:t> &lt; 0)</a:t>
            </a:r>
          </a:p>
        </p:txBody>
      </p:sp>
      <p:sp>
        <p:nvSpPr>
          <p:cNvPr id="413725" name="Text Box 29"/>
          <p:cNvSpPr txBox="1">
            <a:spLocks noChangeArrowheads="1"/>
          </p:cNvSpPr>
          <p:nvPr/>
        </p:nvSpPr>
        <p:spPr bwMode="auto">
          <a:xfrm>
            <a:off x="3973063" y="609593"/>
            <a:ext cx="1200151" cy="623248"/>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Projection</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axis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200" b="1" i="1" dirty="0">
                <a:solidFill>
                  <a:srgbClr val="000000"/>
                </a:solidFill>
                <a:latin typeface="Verdana" pitchFamily="34" charset="0"/>
                <a:ea typeface="ＭＳ Ｐゴシック" charset="0"/>
                <a:cs typeface="Arial" pitchFamily="34" charset="0"/>
              </a:rPr>
              <a:t>k</a:t>
            </a:r>
            <a:r>
              <a:rPr lang="en-US" sz="1200" b="1" baseline="-25000" dirty="0">
                <a:solidFill>
                  <a:srgbClr val="000000"/>
                </a:solidFill>
                <a:latin typeface="Verdana" pitchFamily="34" charset="0"/>
                <a:ea typeface="ＭＳ Ｐゴシック" charset="0"/>
                <a:cs typeface="Arial" pitchFamily="34" charset="0"/>
              </a:rPr>
              <a:t>0</a:t>
            </a:r>
            <a:r>
              <a:rPr lang="en-US" sz="1200" b="1" i="1" dirty="0">
                <a:solidFill>
                  <a:srgbClr val="000000"/>
                </a:solidFill>
                <a:latin typeface="Verdana" pitchFamily="34" charset="0"/>
                <a:ea typeface="ＭＳ Ｐゴシック" charset="0"/>
                <a:cs typeface="Arial" pitchFamily="34" charset="0"/>
              </a:rPr>
              <a:t> </a:t>
            </a:r>
            <a:r>
              <a:rPr lang="en-US" sz="1200" b="1" dirty="0">
                <a:solidFill>
                  <a:srgbClr val="000000"/>
                </a:solidFill>
                <a:latin typeface="Verdana" pitchFamily="34" charset="0"/>
                <a:ea typeface="ＭＳ Ｐゴシック" charset="0"/>
                <a:cs typeface="Arial" pitchFamily="34" charset="0"/>
              </a:rPr>
              <a:t>&lt; 1)</a:t>
            </a:r>
            <a:endParaRPr lang="en-US" sz="1125" b="1" dirty="0">
              <a:solidFill>
                <a:srgbClr val="000000"/>
              </a:solidFill>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457203" y="6180419"/>
            <a:ext cx="82295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2" name="Line 6"/>
          <p:cNvSpPr>
            <a:spLocks noChangeShapeType="1"/>
          </p:cNvSpPr>
          <p:nvPr/>
        </p:nvSpPr>
        <p:spPr bwMode="auto">
          <a:xfrm flipV="1">
            <a:off x="1280160" y="2591399"/>
            <a:ext cx="6583680" cy="0"/>
          </a:xfrm>
          <a:prstGeom prst="line">
            <a:avLst/>
          </a:prstGeom>
          <a:noFill/>
          <a:ln w="63500">
            <a:solidFill>
              <a:srgbClr val="00B050"/>
            </a:solidFill>
            <a:round/>
            <a:headEnd/>
            <a:tailEnd/>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cxnSp>
        <p:nvCxnSpPr>
          <p:cNvPr id="72" name="Straight Connector 71"/>
          <p:cNvCxnSpPr/>
          <p:nvPr/>
        </p:nvCxnSpPr>
        <p:spPr>
          <a:xfrm>
            <a:off x="6828071" y="2591399"/>
            <a:ext cx="610363"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180955" y="2591402"/>
            <a:ext cx="654793"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Arc 112"/>
          <p:cNvSpPr/>
          <p:nvPr/>
        </p:nvSpPr>
        <p:spPr>
          <a:xfrm rot="540000">
            <a:off x="517061" y="2077049"/>
            <a:ext cx="8229600" cy="82296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fontAlgn="auto">
              <a:spcBef>
                <a:spcPts val="0"/>
              </a:spcBef>
              <a:spcAft>
                <a:spcPts val="0"/>
              </a:spcAft>
              <a:defRPr/>
            </a:pPr>
            <a:endParaRPr lang="en-US" sz="1351" b="1" dirty="0">
              <a:solidFill>
                <a:srgbClr val="FFFFFF"/>
              </a:solidFill>
              <a:latin typeface="Calibri"/>
            </a:endParaRPr>
          </a:p>
        </p:txBody>
      </p:sp>
      <p:sp>
        <p:nvSpPr>
          <p:cNvPr id="114" name="Arc 113"/>
          <p:cNvSpPr/>
          <p:nvPr/>
        </p:nvSpPr>
        <p:spPr>
          <a:xfrm rot="1980000">
            <a:off x="431799" y="2042759"/>
            <a:ext cx="8229600" cy="82296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fontAlgn="auto">
              <a:spcBef>
                <a:spcPts val="0"/>
              </a:spcBef>
              <a:spcAft>
                <a:spcPts val="0"/>
              </a:spcAft>
              <a:defRPr/>
            </a:pPr>
            <a:endParaRPr lang="en-US" sz="1351" b="1" dirty="0">
              <a:solidFill>
                <a:srgbClr val="FFFFFF"/>
              </a:solidFill>
              <a:latin typeface="Calibri"/>
            </a:endParaRPr>
          </a:p>
        </p:txBody>
      </p:sp>
      <p:sp>
        <p:nvSpPr>
          <p:cNvPr id="116" name="Text Box 12"/>
          <p:cNvSpPr txBox="1">
            <a:spLocks noChangeArrowheads="1"/>
          </p:cNvSpPr>
          <p:nvPr/>
        </p:nvSpPr>
        <p:spPr bwMode="auto">
          <a:xfrm>
            <a:off x="2183807" y="1661607"/>
            <a:ext cx="920636" cy="438582"/>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Ellipsoid surface</a:t>
            </a:r>
          </a:p>
        </p:txBody>
      </p:sp>
      <p:sp>
        <p:nvSpPr>
          <p:cNvPr id="143" name="Text Box 12"/>
          <p:cNvSpPr txBox="1">
            <a:spLocks noChangeArrowheads="1"/>
          </p:cNvSpPr>
          <p:nvPr/>
        </p:nvSpPr>
        <p:spPr bwMode="auto">
          <a:xfrm>
            <a:off x="5263975" y="1745959"/>
            <a:ext cx="1005083" cy="438582"/>
          </a:xfrm>
          <a:prstGeom prst="rect">
            <a:avLst/>
          </a:prstGeom>
          <a:noFill/>
          <a:ln w="9525">
            <a:noFill/>
            <a:miter lim="800000"/>
            <a:headEnd/>
            <a:tailEnd/>
          </a:ln>
          <a:effectLst/>
        </p:spPr>
        <p:txBody>
          <a:bodyPr wrap="square">
            <a:spAutoFit/>
          </a:bodyPr>
          <a:lstStyle/>
          <a:p>
            <a:pPr defTabSz="685783">
              <a:spcBef>
                <a:spcPct val="50000"/>
              </a:spcBef>
              <a:defRPr/>
            </a:pPr>
            <a:r>
              <a:rPr lang="en-US" sz="1125" b="1" dirty="0">
                <a:solidFill>
                  <a:srgbClr val="000000"/>
                </a:solidFill>
                <a:latin typeface="Verdana" pitchFamily="34" charset="0"/>
                <a:ea typeface="ＭＳ Ｐゴシック" charset="0"/>
                <a:cs typeface="Arial" pitchFamily="34" charset="0"/>
              </a:rPr>
              <a:t>Ellipsoid distance</a:t>
            </a:r>
          </a:p>
        </p:txBody>
      </p:sp>
      <p:sp>
        <p:nvSpPr>
          <p:cNvPr id="413713" name="Line 17"/>
          <p:cNvSpPr>
            <a:spLocks noChangeShapeType="1"/>
          </p:cNvSpPr>
          <p:nvPr/>
        </p:nvSpPr>
        <p:spPr bwMode="auto">
          <a:xfrm>
            <a:off x="1750737" y="2360820"/>
            <a:ext cx="0" cy="205740"/>
          </a:xfrm>
          <a:prstGeom prst="line">
            <a:avLst/>
          </a:prstGeom>
          <a:noFill/>
          <a:ln w="22225">
            <a:solidFill>
              <a:srgbClr val="000000"/>
            </a:solidFill>
            <a:round/>
            <a:headEnd/>
            <a:tailEnd type="stealth" w="lg" len="lg"/>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117" name="Line 17"/>
          <p:cNvSpPr>
            <a:spLocks noChangeShapeType="1"/>
          </p:cNvSpPr>
          <p:nvPr/>
        </p:nvSpPr>
        <p:spPr bwMode="auto">
          <a:xfrm>
            <a:off x="2598446" y="2066812"/>
            <a:ext cx="211155" cy="388339"/>
          </a:xfrm>
          <a:prstGeom prst="line">
            <a:avLst/>
          </a:prstGeom>
          <a:noFill/>
          <a:ln w="22225">
            <a:solidFill>
              <a:srgbClr val="000000"/>
            </a:solidFill>
            <a:round/>
            <a:headEnd/>
            <a:tailEnd type="stealth" w="lg" len="lg"/>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118" name="Line 17"/>
          <p:cNvSpPr>
            <a:spLocks noChangeShapeType="1"/>
          </p:cNvSpPr>
          <p:nvPr/>
        </p:nvSpPr>
        <p:spPr bwMode="auto">
          <a:xfrm flipH="1" flipV="1">
            <a:off x="5497831" y="2634085"/>
            <a:ext cx="953731" cy="1459931"/>
          </a:xfrm>
          <a:prstGeom prst="line">
            <a:avLst/>
          </a:prstGeom>
          <a:noFill/>
          <a:ln w="22225">
            <a:solidFill>
              <a:srgbClr val="000000"/>
            </a:solidFill>
            <a:round/>
            <a:headEnd/>
            <a:tailEnd type="stealth" w="lg" len="lg"/>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413706" name="Line 10"/>
          <p:cNvSpPr>
            <a:spLocks noChangeShapeType="1"/>
          </p:cNvSpPr>
          <p:nvPr/>
        </p:nvSpPr>
        <p:spPr bwMode="auto">
          <a:xfrm>
            <a:off x="4572000" y="1189800"/>
            <a:ext cx="0" cy="1577340"/>
          </a:xfrm>
          <a:prstGeom prst="line">
            <a:avLst/>
          </a:prstGeom>
          <a:noFill/>
          <a:ln w="31750">
            <a:solidFill>
              <a:srgbClr val="000000"/>
            </a:solidFill>
            <a:prstDash val="lgDashDot"/>
            <a:round/>
            <a:headEnd/>
            <a:tailEnd/>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57" name="Arc 56"/>
          <p:cNvSpPr/>
          <p:nvPr/>
        </p:nvSpPr>
        <p:spPr>
          <a:xfrm rot="540000">
            <a:off x="625195" y="1436595"/>
            <a:ext cx="8229600" cy="8229600"/>
          </a:xfrm>
          <a:prstGeom prst="arc">
            <a:avLst>
              <a:gd name="adj1" fmla="val 16200000"/>
              <a:gd name="adj2" fmla="val 16867861"/>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fontAlgn="auto">
              <a:spcBef>
                <a:spcPts val="0"/>
              </a:spcBef>
              <a:spcAft>
                <a:spcPts val="0"/>
              </a:spcAft>
              <a:defRPr/>
            </a:pPr>
            <a:endParaRPr lang="en-US" sz="1351" b="1" dirty="0">
              <a:solidFill>
                <a:srgbClr val="FFFFFF"/>
              </a:solidFill>
              <a:latin typeface="Calibri"/>
            </a:endParaRPr>
          </a:p>
        </p:txBody>
      </p:sp>
      <p:sp>
        <p:nvSpPr>
          <p:cNvPr id="74" name="Text Box 12"/>
          <p:cNvSpPr txBox="1">
            <a:spLocks noChangeArrowheads="1"/>
          </p:cNvSpPr>
          <p:nvPr/>
        </p:nvSpPr>
        <p:spPr bwMode="auto">
          <a:xfrm>
            <a:off x="2751100" y="857797"/>
            <a:ext cx="1202239" cy="438582"/>
          </a:xfrm>
          <a:prstGeom prst="rect">
            <a:avLst/>
          </a:prstGeom>
          <a:noFill/>
          <a:ln w="9525">
            <a:noFill/>
            <a:miter lim="800000"/>
            <a:headEnd/>
            <a:tailEnd/>
          </a:ln>
          <a:effectLst/>
        </p:spPr>
        <p:txBody>
          <a:bodyPr wrap="square">
            <a:spAutoFit/>
          </a:bodyPr>
          <a:lstStyle/>
          <a:p>
            <a:pPr algn="r" defTabSz="685783">
              <a:spcBef>
                <a:spcPct val="50000"/>
              </a:spcBef>
              <a:defRPr/>
            </a:pPr>
            <a:r>
              <a:rPr lang="en-US" sz="1125" b="1" dirty="0">
                <a:solidFill>
                  <a:srgbClr val="000000"/>
                </a:solidFill>
                <a:latin typeface="Verdana" pitchFamily="34" charset="0"/>
                <a:ea typeface="ＭＳ Ｐゴシック" charset="0"/>
                <a:cs typeface="Arial" pitchFamily="34" charset="0"/>
              </a:rPr>
              <a:t>Topographic surface</a:t>
            </a:r>
          </a:p>
        </p:txBody>
      </p:sp>
      <p:sp>
        <p:nvSpPr>
          <p:cNvPr id="75" name="Line 17"/>
          <p:cNvSpPr>
            <a:spLocks noChangeShapeType="1"/>
          </p:cNvSpPr>
          <p:nvPr/>
        </p:nvSpPr>
        <p:spPr bwMode="auto">
          <a:xfrm>
            <a:off x="3953335" y="1109772"/>
            <a:ext cx="385196" cy="369123"/>
          </a:xfrm>
          <a:prstGeom prst="line">
            <a:avLst/>
          </a:prstGeom>
          <a:noFill/>
          <a:ln w="22225">
            <a:solidFill>
              <a:srgbClr val="000000"/>
            </a:solidFill>
            <a:round/>
            <a:headEnd/>
            <a:tailEnd type="stealth" w="lg" len="lg"/>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76" name="Text Box 12"/>
          <p:cNvSpPr txBox="1">
            <a:spLocks noChangeArrowheads="1"/>
          </p:cNvSpPr>
          <p:nvPr/>
        </p:nvSpPr>
        <p:spPr bwMode="auto">
          <a:xfrm>
            <a:off x="5085060" y="693780"/>
            <a:ext cx="1052799" cy="611706"/>
          </a:xfrm>
          <a:prstGeom prst="rect">
            <a:avLst/>
          </a:prstGeom>
          <a:noFill/>
          <a:ln w="9525">
            <a:noFill/>
            <a:miter lim="800000"/>
            <a:headEnd/>
            <a:tailEnd/>
          </a:ln>
          <a:effectLst/>
        </p:spPr>
        <p:txBody>
          <a:bodyPr wrap="square">
            <a:spAutoFit/>
          </a:bodyPr>
          <a:lstStyle/>
          <a:p>
            <a:pPr algn="r" defTabSz="685783">
              <a:spcBef>
                <a:spcPct val="50000"/>
              </a:spcBef>
              <a:defRPr/>
            </a:pPr>
            <a:r>
              <a:rPr lang="en-US" sz="1125" b="1" dirty="0">
                <a:solidFill>
                  <a:srgbClr val="000000"/>
                </a:solidFill>
                <a:latin typeface="Verdana" pitchFamily="34" charset="0"/>
                <a:ea typeface="ＭＳ Ｐゴシック" charset="0"/>
                <a:cs typeface="Arial" pitchFamily="34" charset="0"/>
              </a:rPr>
              <a:t>Horizontal ground distance</a:t>
            </a:r>
          </a:p>
        </p:txBody>
      </p:sp>
      <p:sp>
        <p:nvSpPr>
          <p:cNvPr id="77" name="Line 17"/>
          <p:cNvSpPr>
            <a:spLocks noChangeShapeType="1"/>
          </p:cNvSpPr>
          <p:nvPr/>
        </p:nvSpPr>
        <p:spPr bwMode="auto">
          <a:xfrm flipH="1">
            <a:off x="5722735" y="1267681"/>
            <a:ext cx="56451" cy="253439"/>
          </a:xfrm>
          <a:prstGeom prst="line">
            <a:avLst/>
          </a:prstGeom>
          <a:noFill/>
          <a:ln w="22225">
            <a:solidFill>
              <a:srgbClr val="000000"/>
            </a:solidFill>
            <a:round/>
            <a:headEnd/>
            <a:tailEnd type="stealth" w="lg" len="lg"/>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79" name="Text Box 12"/>
          <p:cNvSpPr txBox="1">
            <a:spLocks noChangeArrowheads="1"/>
          </p:cNvSpPr>
          <p:nvPr/>
        </p:nvSpPr>
        <p:spPr bwMode="auto">
          <a:xfrm>
            <a:off x="7057291" y="2798365"/>
            <a:ext cx="1005083" cy="438582"/>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Ellipsoid distance</a:t>
            </a:r>
          </a:p>
        </p:txBody>
      </p:sp>
      <p:sp>
        <p:nvSpPr>
          <p:cNvPr id="38" name="TextBox 37"/>
          <p:cNvSpPr txBox="1"/>
          <p:nvPr/>
        </p:nvSpPr>
        <p:spPr>
          <a:xfrm>
            <a:off x="1222642" y="114480"/>
            <a:ext cx="6705763" cy="323165"/>
          </a:xfrm>
          <a:prstGeom prst="rect">
            <a:avLst/>
          </a:prstGeom>
          <a:noFill/>
        </p:spPr>
        <p:txBody>
          <a:bodyPr wrap="square" rtlCol="0">
            <a:spAutoFit/>
          </a:bodyPr>
          <a:lstStyle/>
          <a:p>
            <a:pPr algn="ctr" defTabSz="685783">
              <a:defRPr/>
            </a:pPr>
            <a:r>
              <a:rPr lang="en-US" sz="1500" b="1" dirty="0">
                <a:solidFill>
                  <a:srgbClr val="FFFFFF"/>
                </a:solidFill>
                <a:latin typeface="Verdana" pitchFamily="34" charset="0"/>
                <a:ea typeface="ＭＳ Ｐゴシック" charset="0"/>
              </a:rPr>
              <a:t>Linear distortion </a:t>
            </a:r>
            <a:r>
              <a:rPr lang="en-US" sz="1500" b="1" i="1" dirty="0">
                <a:solidFill>
                  <a:srgbClr val="FFFFFF"/>
                </a:solidFill>
                <a:latin typeface="Verdana" pitchFamily="34" charset="0"/>
                <a:ea typeface="ＭＳ Ｐゴシック" charset="0"/>
              </a:rPr>
              <a:t>with respect to topographic surface</a:t>
            </a:r>
          </a:p>
        </p:txBody>
      </p:sp>
      <p:sp>
        <p:nvSpPr>
          <p:cNvPr id="45" name="Left Brace 44">
            <a:extLst>
              <a:ext uri="{FF2B5EF4-FFF2-40B4-BE49-F238E27FC236}">
                <a16:creationId xmlns:a16="http://schemas.microsoft.com/office/drawing/2014/main" id="{2E60A4C4-80B2-47C0-AF02-01A65B4DAC0F}"/>
              </a:ext>
            </a:extLst>
          </p:cNvPr>
          <p:cNvSpPr/>
          <p:nvPr/>
        </p:nvSpPr>
        <p:spPr>
          <a:xfrm rot="600000">
            <a:off x="5150217" y="1476012"/>
            <a:ext cx="137160" cy="61722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fontAlgn="auto">
              <a:spcBef>
                <a:spcPts val="0"/>
              </a:spcBef>
              <a:spcAft>
                <a:spcPts val="0"/>
              </a:spcAft>
              <a:defRPr/>
            </a:pPr>
            <a:endParaRPr lang="en-US" sz="1125" b="1" dirty="0">
              <a:solidFill>
                <a:srgbClr val="FFFFFF"/>
              </a:solidFill>
              <a:latin typeface="Times New Roman" pitchFamily="18" charset="0"/>
              <a:cs typeface="Times New Roman" pitchFamily="18" charset="0"/>
            </a:endParaRPr>
          </a:p>
        </p:txBody>
      </p:sp>
      <p:sp>
        <p:nvSpPr>
          <p:cNvPr id="46" name="Text Box 12">
            <a:extLst>
              <a:ext uri="{FF2B5EF4-FFF2-40B4-BE49-F238E27FC236}">
                <a16:creationId xmlns:a16="http://schemas.microsoft.com/office/drawing/2014/main" id="{181F79B5-BBC3-4CA7-BEAF-CB0E95E37F6D}"/>
              </a:ext>
            </a:extLst>
          </p:cNvPr>
          <p:cNvSpPr txBox="1">
            <a:spLocks noChangeArrowheads="1"/>
          </p:cNvSpPr>
          <p:nvPr/>
        </p:nvSpPr>
        <p:spPr bwMode="auto">
          <a:xfrm>
            <a:off x="4818946" y="1566102"/>
            <a:ext cx="363741" cy="415498"/>
          </a:xfrm>
          <a:prstGeom prst="rect">
            <a:avLst/>
          </a:prstGeom>
          <a:noFill/>
          <a:ln w="9525">
            <a:noFill/>
            <a:miter lim="800000"/>
            <a:headEnd/>
            <a:tailEnd/>
          </a:ln>
          <a:effectLst/>
        </p:spPr>
        <p:txBody>
          <a:bodyPr wrap="square">
            <a:spAutoFit/>
          </a:bodyPr>
          <a:lstStyle/>
          <a:p>
            <a:pPr algn="ctr" defTabSz="685783">
              <a:spcBef>
                <a:spcPct val="50000"/>
              </a:spcBef>
              <a:defRPr/>
            </a:pPr>
            <a:r>
              <a:rPr lang="en-US" sz="2100" b="1" i="1" dirty="0">
                <a:solidFill>
                  <a:srgbClr val="000000"/>
                </a:solidFill>
                <a:latin typeface="Times New Roman" panose="02020603050405020304" pitchFamily="18" charset="0"/>
                <a:cs typeface="Times New Roman" panose="02020603050405020304" pitchFamily="18" charset="0"/>
              </a:rPr>
              <a:t>h</a:t>
            </a:r>
          </a:p>
        </p:txBody>
      </p:sp>
      <p:sp>
        <p:nvSpPr>
          <p:cNvPr id="47" name="Text Box 12">
            <a:extLst>
              <a:ext uri="{FF2B5EF4-FFF2-40B4-BE49-F238E27FC236}">
                <a16:creationId xmlns:a16="http://schemas.microsoft.com/office/drawing/2014/main" id="{1424CA07-B47F-4715-B49C-F478B025B9B8}"/>
              </a:ext>
            </a:extLst>
          </p:cNvPr>
          <p:cNvSpPr txBox="1">
            <a:spLocks noChangeArrowheads="1"/>
          </p:cNvSpPr>
          <p:nvPr/>
        </p:nvSpPr>
        <p:spPr bwMode="auto">
          <a:xfrm>
            <a:off x="4395902" y="3902029"/>
            <a:ext cx="363741" cy="415498"/>
          </a:xfrm>
          <a:prstGeom prst="rect">
            <a:avLst/>
          </a:prstGeom>
          <a:noFill/>
          <a:ln w="9525">
            <a:noFill/>
            <a:miter lim="800000"/>
            <a:headEnd/>
            <a:tailEnd/>
          </a:ln>
          <a:effectLst/>
        </p:spPr>
        <p:txBody>
          <a:bodyPr wrap="square">
            <a:spAutoFit/>
          </a:bodyPr>
          <a:lstStyle/>
          <a:p>
            <a:pPr algn="ctr" defTabSz="685783">
              <a:spcBef>
                <a:spcPct val="50000"/>
              </a:spcBef>
              <a:defRPr/>
            </a:pPr>
            <a:r>
              <a:rPr lang="en-US" sz="2100" b="1" i="1" dirty="0">
                <a:solidFill>
                  <a:srgbClr val="000000"/>
                </a:solidFill>
                <a:latin typeface="Times New Roman" panose="02020603050405020304" pitchFamily="18" charset="0"/>
                <a:cs typeface="Times New Roman" panose="02020603050405020304" pitchFamily="18" charset="0"/>
              </a:rPr>
              <a:t>R</a:t>
            </a:r>
          </a:p>
        </p:txBody>
      </p:sp>
      <p:sp>
        <p:nvSpPr>
          <p:cNvPr id="48" name="Left Brace 47">
            <a:extLst>
              <a:ext uri="{FF2B5EF4-FFF2-40B4-BE49-F238E27FC236}">
                <a16:creationId xmlns:a16="http://schemas.microsoft.com/office/drawing/2014/main" id="{7F595B1E-3C58-459B-BDD0-C7BE34C11AF7}"/>
              </a:ext>
            </a:extLst>
          </p:cNvPr>
          <p:cNvSpPr/>
          <p:nvPr/>
        </p:nvSpPr>
        <p:spPr>
          <a:xfrm rot="600000">
            <a:off x="4737417" y="2101328"/>
            <a:ext cx="137160" cy="404622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fontAlgn="auto">
              <a:spcBef>
                <a:spcPts val="0"/>
              </a:spcBef>
              <a:spcAft>
                <a:spcPts val="0"/>
              </a:spcAft>
              <a:defRPr/>
            </a:pPr>
            <a:endParaRPr lang="en-US" sz="1125" b="1" dirty="0">
              <a:solidFill>
                <a:srgbClr val="FFFFFF"/>
              </a:solidFill>
              <a:latin typeface="Times New Roman" pitchFamily="18" charset="0"/>
              <a:cs typeface="Times New Roman" pitchFamily="18" charset="0"/>
            </a:endParaRPr>
          </a:p>
        </p:txBody>
      </p:sp>
      <p:sp>
        <p:nvSpPr>
          <p:cNvPr id="49" name="Text Box 12">
            <a:extLst>
              <a:ext uri="{FF2B5EF4-FFF2-40B4-BE49-F238E27FC236}">
                <a16:creationId xmlns:a16="http://schemas.microsoft.com/office/drawing/2014/main" id="{8BE307AD-6D50-49C8-95B9-D62D4372837D}"/>
              </a:ext>
            </a:extLst>
          </p:cNvPr>
          <p:cNvSpPr txBox="1">
            <a:spLocks noChangeArrowheads="1"/>
          </p:cNvSpPr>
          <p:nvPr/>
        </p:nvSpPr>
        <p:spPr bwMode="auto">
          <a:xfrm>
            <a:off x="1153040" y="1771546"/>
            <a:ext cx="1204712" cy="611706"/>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Projection surface (secant)</a:t>
            </a:r>
          </a:p>
        </p:txBody>
      </p:sp>
      <p:sp>
        <p:nvSpPr>
          <p:cNvPr id="56" name="Text Box 12">
            <a:extLst>
              <a:ext uri="{FF2B5EF4-FFF2-40B4-BE49-F238E27FC236}">
                <a16:creationId xmlns:a16="http://schemas.microsoft.com/office/drawing/2014/main" id="{24A87447-AE51-4447-955F-373235CCDC61}"/>
              </a:ext>
            </a:extLst>
          </p:cNvPr>
          <p:cNvSpPr txBox="1">
            <a:spLocks noChangeArrowheads="1"/>
          </p:cNvSpPr>
          <p:nvPr/>
        </p:nvSpPr>
        <p:spPr bwMode="auto">
          <a:xfrm>
            <a:off x="1493760" y="2831752"/>
            <a:ext cx="2980335" cy="1015663"/>
          </a:xfrm>
          <a:prstGeom prst="rect">
            <a:avLst/>
          </a:prstGeom>
          <a:noFill/>
          <a:ln w="9525">
            <a:noFill/>
            <a:miter lim="800000"/>
            <a:headEnd/>
            <a:tailEnd/>
          </a:ln>
          <a:effectLst/>
        </p:spPr>
        <p:txBody>
          <a:bodyPr wrap="square">
            <a:spAutoFit/>
          </a:bodyPr>
          <a:lstStyle/>
          <a:p>
            <a:pPr algn="ctr" defTabSz="685783">
              <a:spcBef>
                <a:spcPct val="50000"/>
              </a:spcBef>
              <a:defRPr/>
            </a:pPr>
            <a:r>
              <a:rPr lang="en-US" sz="1500" b="1" i="1" dirty="0">
                <a:solidFill>
                  <a:srgbClr val="000000"/>
                </a:solidFill>
                <a:latin typeface="Verdana" pitchFamily="34" charset="0"/>
                <a:ea typeface="ＭＳ Ｐゴシック" charset="0"/>
                <a:cs typeface="Arial" pitchFamily="34" charset="0"/>
              </a:rPr>
              <a:t>This design approach </a:t>
            </a:r>
            <a:br>
              <a:rPr lang="en-US" sz="1500" b="1" i="1" dirty="0">
                <a:solidFill>
                  <a:srgbClr val="000000"/>
                </a:solidFill>
                <a:latin typeface="Verdana" pitchFamily="34" charset="0"/>
                <a:ea typeface="ＭＳ Ｐゴシック" charset="0"/>
                <a:cs typeface="Arial" pitchFamily="34" charset="0"/>
              </a:rPr>
            </a:br>
            <a:r>
              <a:rPr lang="en-US" sz="1500" b="1" i="1" dirty="0">
                <a:solidFill>
                  <a:srgbClr val="000000"/>
                </a:solidFill>
                <a:latin typeface="Verdana" pitchFamily="34" charset="0"/>
                <a:cs typeface="Arial" pitchFamily="34" charset="0"/>
              </a:rPr>
              <a:t>used for SPCS 27 and 83 (minimizes distortion with respect to ellipsoid)</a:t>
            </a:r>
            <a:endParaRPr lang="en-US" sz="1500" b="1" i="1" dirty="0">
              <a:solidFill>
                <a:srgbClr val="000000"/>
              </a:solidFill>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32943022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75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75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75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53"/>
          <p:cNvSpPr/>
          <p:nvPr/>
        </p:nvSpPr>
        <p:spPr>
          <a:xfrm>
            <a:off x="2825215" y="1316736"/>
            <a:ext cx="3961031" cy="110908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81374" h="1478781">
                <a:moveTo>
                  <a:pt x="492842" y="1478781"/>
                </a:moveTo>
                <a:lnTo>
                  <a:pt x="0" y="1088595"/>
                </a:lnTo>
                <a:cubicBezTo>
                  <a:pt x="15078" y="1028283"/>
                  <a:pt x="35453" y="972360"/>
                  <a:pt x="103495" y="926998"/>
                </a:cubicBezTo>
                <a:cubicBezTo>
                  <a:pt x="127551" y="889412"/>
                  <a:pt x="145920" y="861185"/>
                  <a:pt x="168806" y="827135"/>
                </a:cubicBezTo>
                <a:cubicBezTo>
                  <a:pt x="191692" y="793085"/>
                  <a:pt x="231289" y="729047"/>
                  <a:pt x="240814" y="722697"/>
                </a:cubicBezTo>
                <a:cubicBezTo>
                  <a:pt x="259864" y="694122"/>
                  <a:pt x="249420" y="663575"/>
                  <a:pt x="281170" y="647700"/>
                </a:cubicBezTo>
                <a:cubicBezTo>
                  <a:pt x="290150" y="643210"/>
                  <a:pt x="300968" y="643051"/>
                  <a:pt x="309745" y="638175"/>
                </a:cubicBezTo>
                <a:cubicBezTo>
                  <a:pt x="329759" y="627056"/>
                  <a:pt x="345175" y="607315"/>
                  <a:pt x="366895" y="600075"/>
                </a:cubicBezTo>
                <a:cubicBezTo>
                  <a:pt x="438719" y="576134"/>
                  <a:pt x="350187" y="608429"/>
                  <a:pt x="424045" y="571500"/>
                </a:cubicBezTo>
                <a:cubicBezTo>
                  <a:pt x="433025" y="567010"/>
                  <a:pt x="443843" y="566851"/>
                  <a:pt x="452620" y="561975"/>
                </a:cubicBezTo>
                <a:cubicBezTo>
                  <a:pt x="472634" y="550856"/>
                  <a:pt x="490720" y="536575"/>
                  <a:pt x="509770" y="523875"/>
                </a:cubicBezTo>
                <a:cubicBezTo>
                  <a:pt x="519295" y="517525"/>
                  <a:pt x="527485" y="508445"/>
                  <a:pt x="538345" y="504825"/>
                </a:cubicBezTo>
                <a:cubicBezTo>
                  <a:pt x="547870" y="501650"/>
                  <a:pt x="557940" y="499790"/>
                  <a:pt x="566920" y="495300"/>
                </a:cubicBezTo>
                <a:cubicBezTo>
                  <a:pt x="577159" y="490180"/>
                  <a:pt x="585034" y="480899"/>
                  <a:pt x="595495" y="476250"/>
                </a:cubicBezTo>
                <a:cubicBezTo>
                  <a:pt x="613845" y="468095"/>
                  <a:pt x="633595" y="463550"/>
                  <a:pt x="652645" y="457200"/>
                </a:cubicBezTo>
                <a:cubicBezTo>
                  <a:pt x="684087" y="446719"/>
                  <a:pt x="728773" y="431012"/>
                  <a:pt x="757420" y="428625"/>
                </a:cubicBezTo>
                <a:cubicBezTo>
                  <a:pt x="823677" y="423104"/>
                  <a:pt x="875222" y="421061"/>
                  <a:pt x="938395" y="409575"/>
                </a:cubicBezTo>
                <a:cubicBezTo>
                  <a:pt x="956698" y="406247"/>
                  <a:pt x="1024325" y="387213"/>
                  <a:pt x="1033645" y="381000"/>
                </a:cubicBezTo>
                <a:cubicBezTo>
                  <a:pt x="1043170" y="374650"/>
                  <a:pt x="1051759" y="366599"/>
                  <a:pt x="1062220" y="361950"/>
                </a:cubicBezTo>
                <a:cubicBezTo>
                  <a:pt x="1080570" y="353795"/>
                  <a:pt x="1102662" y="354039"/>
                  <a:pt x="1119370" y="342900"/>
                </a:cubicBezTo>
                <a:cubicBezTo>
                  <a:pt x="1156899" y="317881"/>
                  <a:pt x="1150687" y="318402"/>
                  <a:pt x="1205095" y="304800"/>
                </a:cubicBezTo>
                <a:cubicBezTo>
                  <a:pt x="1298013" y="281571"/>
                  <a:pt x="1181989" y="309935"/>
                  <a:pt x="1290820" y="285750"/>
                </a:cubicBezTo>
                <a:cubicBezTo>
                  <a:pt x="1303599" y="282910"/>
                  <a:pt x="1315874" y="277312"/>
                  <a:pt x="1328920" y="276225"/>
                </a:cubicBezTo>
                <a:cubicBezTo>
                  <a:pt x="1392280" y="270945"/>
                  <a:pt x="1455920" y="269875"/>
                  <a:pt x="1519420" y="266700"/>
                </a:cubicBezTo>
                <a:cubicBezTo>
                  <a:pt x="1535295" y="263525"/>
                  <a:pt x="1551339" y="261102"/>
                  <a:pt x="1567045" y="257175"/>
                </a:cubicBezTo>
                <a:cubicBezTo>
                  <a:pt x="1576785" y="254740"/>
                  <a:pt x="1585819" y="249828"/>
                  <a:pt x="1595620" y="247650"/>
                </a:cubicBezTo>
                <a:cubicBezTo>
                  <a:pt x="1614473" y="243460"/>
                  <a:pt x="1633720" y="241300"/>
                  <a:pt x="1652770" y="238125"/>
                </a:cubicBezTo>
                <a:cubicBezTo>
                  <a:pt x="1690870" y="241300"/>
                  <a:pt x="1728838" y="247650"/>
                  <a:pt x="1767070" y="247650"/>
                </a:cubicBezTo>
                <a:cubicBezTo>
                  <a:pt x="1849190" y="247650"/>
                  <a:pt x="1906411" y="249663"/>
                  <a:pt x="1976620" y="228600"/>
                </a:cubicBezTo>
                <a:lnTo>
                  <a:pt x="2062345" y="200025"/>
                </a:lnTo>
                <a:cubicBezTo>
                  <a:pt x="2071870" y="196850"/>
                  <a:pt x="2082566" y="196069"/>
                  <a:pt x="2090920" y="190500"/>
                </a:cubicBezTo>
                <a:cubicBezTo>
                  <a:pt x="2100445" y="184150"/>
                  <a:pt x="2109034" y="176099"/>
                  <a:pt x="2119495" y="171450"/>
                </a:cubicBezTo>
                <a:cubicBezTo>
                  <a:pt x="2137845" y="163295"/>
                  <a:pt x="2159937" y="163539"/>
                  <a:pt x="2176645" y="152400"/>
                </a:cubicBezTo>
                <a:cubicBezTo>
                  <a:pt x="2206419" y="132550"/>
                  <a:pt x="2221564" y="118834"/>
                  <a:pt x="2262370" y="114300"/>
                </a:cubicBezTo>
                <a:cubicBezTo>
                  <a:pt x="2433354" y="95302"/>
                  <a:pt x="2319364" y="105839"/>
                  <a:pt x="2605270" y="95250"/>
                </a:cubicBezTo>
                <a:lnTo>
                  <a:pt x="2690995" y="66675"/>
                </a:lnTo>
                <a:cubicBezTo>
                  <a:pt x="2700520" y="63500"/>
                  <a:pt x="2711216" y="62719"/>
                  <a:pt x="2719570" y="57150"/>
                </a:cubicBezTo>
                <a:cubicBezTo>
                  <a:pt x="2729095" y="50800"/>
                  <a:pt x="2737684" y="42749"/>
                  <a:pt x="2748145" y="38100"/>
                </a:cubicBezTo>
                <a:cubicBezTo>
                  <a:pt x="2766495" y="29945"/>
                  <a:pt x="2786245" y="25400"/>
                  <a:pt x="2805295" y="19050"/>
                </a:cubicBezTo>
                <a:cubicBezTo>
                  <a:pt x="2846289" y="5385"/>
                  <a:pt x="2824130" y="11960"/>
                  <a:pt x="2871970" y="0"/>
                </a:cubicBezTo>
                <a:cubicBezTo>
                  <a:pt x="2944995" y="3175"/>
                  <a:pt x="3018339" y="2004"/>
                  <a:pt x="3091045" y="9525"/>
                </a:cubicBezTo>
                <a:cubicBezTo>
                  <a:pt x="3111019" y="11591"/>
                  <a:pt x="3128714" y="23705"/>
                  <a:pt x="3148195" y="28575"/>
                </a:cubicBezTo>
                <a:cubicBezTo>
                  <a:pt x="3160895" y="31750"/>
                  <a:pt x="3173756" y="34338"/>
                  <a:pt x="3186295" y="38100"/>
                </a:cubicBezTo>
                <a:cubicBezTo>
                  <a:pt x="3205529" y="43870"/>
                  <a:pt x="3224395" y="50800"/>
                  <a:pt x="3243445" y="57150"/>
                </a:cubicBezTo>
                <a:lnTo>
                  <a:pt x="3300595" y="76200"/>
                </a:lnTo>
                <a:lnTo>
                  <a:pt x="3329170" y="85725"/>
                </a:lnTo>
                <a:cubicBezTo>
                  <a:pt x="3338695" y="88900"/>
                  <a:pt x="3347739" y="94416"/>
                  <a:pt x="3357745" y="95250"/>
                </a:cubicBezTo>
                <a:lnTo>
                  <a:pt x="3472045" y="104775"/>
                </a:lnTo>
                <a:cubicBezTo>
                  <a:pt x="3500684" y="114321"/>
                  <a:pt x="3504576" y="112834"/>
                  <a:pt x="3529195" y="133350"/>
                </a:cubicBezTo>
                <a:cubicBezTo>
                  <a:pt x="3539543" y="141974"/>
                  <a:pt x="3547137" y="153655"/>
                  <a:pt x="3557770" y="161925"/>
                </a:cubicBezTo>
                <a:cubicBezTo>
                  <a:pt x="3575842" y="175981"/>
                  <a:pt x="3595870" y="187325"/>
                  <a:pt x="3614920" y="200025"/>
                </a:cubicBezTo>
                <a:cubicBezTo>
                  <a:pt x="3624445" y="206375"/>
                  <a:pt x="3635400" y="210980"/>
                  <a:pt x="3643495" y="219075"/>
                </a:cubicBezTo>
                <a:cubicBezTo>
                  <a:pt x="3653020" y="228600"/>
                  <a:pt x="3660295" y="241108"/>
                  <a:pt x="3672070" y="247650"/>
                </a:cubicBezTo>
                <a:cubicBezTo>
                  <a:pt x="3689623" y="257402"/>
                  <a:pt x="3712512" y="255561"/>
                  <a:pt x="3729220" y="266700"/>
                </a:cubicBezTo>
                <a:cubicBezTo>
                  <a:pt x="3811112" y="321295"/>
                  <a:pt x="3707500" y="255840"/>
                  <a:pt x="3786370" y="295275"/>
                </a:cubicBezTo>
                <a:cubicBezTo>
                  <a:pt x="3796609" y="300395"/>
                  <a:pt x="3804423" y="309816"/>
                  <a:pt x="3814945" y="314325"/>
                </a:cubicBezTo>
                <a:cubicBezTo>
                  <a:pt x="3826977" y="319482"/>
                  <a:pt x="3840165" y="321508"/>
                  <a:pt x="3853045" y="323850"/>
                </a:cubicBezTo>
                <a:cubicBezTo>
                  <a:pt x="3881964" y="329108"/>
                  <a:pt x="3969384" y="339583"/>
                  <a:pt x="3995920" y="342900"/>
                </a:cubicBezTo>
                <a:lnTo>
                  <a:pt x="4053070" y="361950"/>
                </a:lnTo>
                <a:cubicBezTo>
                  <a:pt x="4062595" y="365125"/>
                  <a:pt x="4073291" y="365906"/>
                  <a:pt x="4081645" y="371475"/>
                </a:cubicBezTo>
                <a:cubicBezTo>
                  <a:pt x="4183755" y="439548"/>
                  <a:pt x="4028786" y="333537"/>
                  <a:pt x="4138795" y="419100"/>
                </a:cubicBezTo>
                <a:cubicBezTo>
                  <a:pt x="4156867" y="433156"/>
                  <a:pt x="4176895" y="444500"/>
                  <a:pt x="4195945" y="457200"/>
                </a:cubicBezTo>
                <a:lnTo>
                  <a:pt x="4224520" y="476250"/>
                </a:lnTo>
                <a:lnTo>
                  <a:pt x="4281670" y="514350"/>
                </a:lnTo>
                <a:cubicBezTo>
                  <a:pt x="4291195" y="520700"/>
                  <a:pt x="4299385" y="529780"/>
                  <a:pt x="4310245" y="533400"/>
                </a:cubicBezTo>
                <a:lnTo>
                  <a:pt x="4338820" y="542925"/>
                </a:lnTo>
                <a:cubicBezTo>
                  <a:pt x="4357870" y="554037"/>
                  <a:pt x="4405495" y="585788"/>
                  <a:pt x="4424545" y="600075"/>
                </a:cubicBezTo>
                <a:cubicBezTo>
                  <a:pt x="4434893" y="608699"/>
                  <a:pt x="4441912" y="621178"/>
                  <a:pt x="4453120" y="628650"/>
                </a:cubicBezTo>
                <a:cubicBezTo>
                  <a:pt x="4461474" y="634219"/>
                  <a:pt x="4472918" y="633299"/>
                  <a:pt x="4481695" y="638175"/>
                </a:cubicBezTo>
                <a:lnTo>
                  <a:pt x="4567420" y="695325"/>
                </a:lnTo>
                <a:lnTo>
                  <a:pt x="4595995" y="714375"/>
                </a:lnTo>
                <a:cubicBezTo>
                  <a:pt x="4605520" y="720725"/>
                  <a:pt x="4616475" y="725330"/>
                  <a:pt x="4624570" y="733425"/>
                </a:cubicBezTo>
                <a:cubicBezTo>
                  <a:pt x="4649814" y="758669"/>
                  <a:pt x="4676301" y="792628"/>
                  <a:pt x="4710295" y="809625"/>
                </a:cubicBezTo>
                <a:cubicBezTo>
                  <a:pt x="4719275" y="814115"/>
                  <a:pt x="4730093" y="814274"/>
                  <a:pt x="4738870" y="819150"/>
                </a:cubicBezTo>
                <a:cubicBezTo>
                  <a:pt x="4758884" y="830269"/>
                  <a:pt x="4774300" y="850010"/>
                  <a:pt x="4796020" y="857250"/>
                </a:cubicBezTo>
                <a:cubicBezTo>
                  <a:pt x="4864533" y="880088"/>
                  <a:pt x="4778974" y="852380"/>
                  <a:pt x="4862695" y="876300"/>
                </a:cubicBezTo>
                <a:cubicBezTo>
                  <a:pt x="4872349" y="879058"/>
                  <a:pt x="4881616" y="883067"/>
                  <a:pt x="4891270" y="885825"/>
                </a:cubicBezTo>
                <a:cubicBezTo>
                  <a:pt x="4905512" y="889894"/>
                  <a:pt x="4942720" y="897262"/>
                  <a:pt x="4957945" y="904875"/>
                </a:cubicBezTo>
                <a:cubicBezTo>
                  <a:pt x="4968184" y="909995"/>
                  <a:pt x="5005589" y="971559"/>
                  <a:pt x="5015828" y="976679"/>
                </a:cubicBezTo>
                <a:cubicBezTo>
                  <a:pt x="5024808" y="981169"/>
                  <a:pt x="5117686" y="1039943"/>
                  <a:pt x="5126463" y="1044819"/>
                </a:cubicBezTo>
                <a:cubicBezTo>
                  <a:pt x="5146477" y="1055938"/>
                  <a:pt x="5224651" y="1140372"/>
                  <a:pt x="5243701" y="1153072"/>
                </a:cubicBezTo>
                <a:cubicBezTo>
                  <a:pt x="5253226" y="1159422"/>
                  <a:pt x="5270514" y="1259137"/>
                  <a:pt x="5281374" y="1262757"/>
                </a:cubicBezTo>
                <a:lnTo>
                  <a:pt x="4741314" y="1478781"/>
                </a:lnTo>
                <a:lnTo>
                  <a:pt x="492842" y="1478781"/>
                </a:lnTo>
                <a:close/>
              </a:path>
            </a:pathLst>
          </a:custGeom>
          <a:gradFill flip="none" rotWithShape="1">
            <a:gsLst>
              <a:gs pos="0">
                <a:srgbClr val="D6B19C">
                  <a:alpha val="0"/>
                </a:srgbClr>
              </a:gs>
              <a:gs pos="40000">
                <a:srgbClr val="D49E6C">
                  <a:alpha val="10000"/>
                </a:srgbClr>
              </a:gs>
              <a:gs pos="70000">
                <a:srgbClr val="A65528">
                  <a:alpha val="40000"/>
                </a:srgbClr>
              </a:gs>
              <a:gs pos="100000">
                <a:srgbClr val="663012">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125" b="1" dirty="0">
              <a:solidFill>
                <a:srgbClr val="FFFFFF"/>
              </a:solidFill>
              <a:latin typeface="Calibri"/>
            </a:endParaRPr>
          </a:p>
        </p:txBody>
      </p:sp>
      <p:sp>
        <p:nvSpPr>
          <p:cNvPr id="37" name="Arc 5"/>
          <p:cNvSpPr>
            <a:spLocks/>
          </p:cNvSpPr>
          <p:nvPr/>
        </p:nvSpPr>
        <p:spPr bwMode="auto">
          <a:xfrm rot="16200000" flipV="1">
            <a:off x="2514600" y="5933"/>
            <a:ext cx="4114800" cy="82296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defTabSz="685800">
              <a:defRPr/>
            </a:pPr>
            <a:endParaRPr lang="en-US" sz="1350" b="1" dirty="0">
              <a:solidFill>
                <a:srgbClr val="FFFFFF"/>
              </a:solidFill>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2513411" y="9409"/>
            <a:ext cx="4114800" cy="822722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accent1">
                  <a:lumMod val="67000"/>
                </a:schemeClr>
              </a:gs>
              <a:gs pos="13000">
                <a:schemeClr val="accent1">
                  <a:lumMod val="97000"/>
                  <a:lumOff val="3000"/>
                </a:schemeClr>
              </a:gs>
              <a:gs pos="100000">
                <a:schemeClr val="accent1">
                  <a:lumMod val="60000"/>
                  <a:lumOff val="40000"/>
                </a:schemeClr>
              </a:gs>
            </a:gsLst>
            <a:lin ang="16200000" scaled="1"/>
            <a:tileRect/>
          </a:gradFill>
          <a:ln w="25400">
            <a:solidFill>
              <a:srgbClr val="0099CC"/>
            </a:solidFill>
            <a:round/>
            <a:headEnd/>
            <a:tailEnd/>
          </a:ln>
          <a:effectLst/>
        </p:spPr>
        <p:txBody>
          <a:bodyPr wrap="none" anchor="ctr"/>
          <a:lstStyle/>
          <a:p>
            <a:pPr defTabSz="685800">
              <a:defRPr/>
            </a:pPr>
            <a:endParaRPr lang="en-US" sz="1350" b="1" dirty="0">
              <a:solidFill>
                <a:srgbClr val="FFFFFF"/>
              </a:solidFill>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4570811" y="1576987"/>
            <a:ext cx="1618838" cy="458560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flipH="1">
            <a:off x="4570811" y="1496035"/>
            <a:ext cx="811281" cy="466655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3973060" y="609592"/>
            <a:ext cx="1200150" cy="623248"/>
          </a:xfrm>
          <a:prstGeom prst="rect">
            <a:avLst/>
          </a:prstGeom>
          <a:noFill/>
          <a:ln w="9525">
            <a:noFill/>
            <a:miter lim="800000"/>
            <a:headEnd/>
            <a:tailEnd/>
          </a:ln>
          <a:effectLst/>
        </p:spPr>
        <p:txBody>
          <a:bodyPr wrap="square">
            <a:spAutoFit/>
          </a:bodyPr>
          <a:lstStyle/>
          <a:p>
            <a:pPr algn="ctr" defTabSz="685800">
              <a:spcBef>
                <a:spcPct val="50000"/>
              </a:spcBef>
              <a:defRPr/>
            </a:pPr>
            <a:r>
              <a:rPr lang="en-US" sz="1125" b="1" dirty="0">
                <a:solidFill>
                  <a:srgbClr val="000000"/>
                </a:solidFill>
                <a:latin typeface="Verdana" pitchFamily="34" charset="0"/>
                <a:ea typeface="ＭＳ Ｐゴシック" charset="0"/>
                <a:cs typeface="Arial" pitchFamily="34" charset="0"/>
              </a:rPr>
              <a:t>Projection</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axis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200" b="1" i="1" dirty="0">
                <a:solidFill>
                  <a:srgbClr val="000000"/>
                </a:solidFill>
                <a:latin typeface="Verdana" pitchFamily="34" charset="0"/>
                <a:ea typeface="ＭＳ Ｐゴシック" charset="0"/>
                <a:cs typeface="Arial" pitchFamily="34" charset="0"/>
              </a:rPr>
              <a:t>k</a:t>
            </a:r>
            <a:r>
              <a:rPr lang="en-US" sz="1200" b="1" baseline="-25000" dirty="0">
                <a:solidFill>
                  <a:srgbClr val="000000"/>
                </a:solidFill>
                <a:latin typeface="Verdana" pitchFamily="34" charset="0"/>
                <a:ea typeface="ＭＳ Ｐゴシック" charset="0"/>
                <a:cs typeface="Arial" pitchFamily="34" charset="0"/>
              </a:rPr>
              <a:t>0</a:t>
            </a:r>
            <a:r>
              <a:rPr lang="en-US" sz="1200" b="1" i="1" dirty="0">
                <a:solidFill>
                  <a:srgbClr val="000000"/>
                </a:solidFill>
                <a:latin typeface="Verdana" pitchFamily="34" charset="0"/>
                <a:ea typeface="ＭＳ Ｐゴシック" charset="0"/>
                <a:cs typeface="Arial" pitchFamily="34" charset="0"/>
              </a:rPr>
              <a:t> </a:t>
            </a:r>
            <a:r>
              <a:rPr lang="en-US" sz="1200" b="1" dirty="0">
                <a:solidFill>
                  <a:srgbClr val="000000"/>
                </a:solidFill>
                <a:latin typeface="Verdana" pitchFamily="34" charset="0"/>
                <a:ea typeface="ＭＳ Ｐゴシック" charset="0"/>
                <a:cs typeface="Arial" pitchFamily="34" charset="0"/>
              </a:rPr>
              <a:t>&gt; 1)</a:t>
            </a:r>
            <a:endParaRPr lang="en-US" sz="1125" b="1" dirty="0">
              <a:solidFill>
                <a:srgbClr val="000000"/>
              </a:solidFill>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457201" y="6180419"/>
            <a:ext cx="82295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2" name="Line 6"/>
          <p:cNvSpPr>
            <a:spLocks noChangeShapeType="1"/>
          </p:cNvSpPr>
          <p:nvPr/>
        </p:nvSpPr>
        <p:spPr bwMode="auto">
          <a:xfrm flipV="1">
            <a:off x="1280160" y="1576986"/>
            <a:ext cx="6583680" cy="0"/>
          </a:xfrm>
          <a:prstGeom prst="line">
            <a:avLst/>
          </a:prstGeom>
          <a:noFill/>
          <a:ln w="63500">
            <a:solidFill>
              <a:srgbClr val="00B050"/>
            </a:solidFill>
            <a:round/>
            <a:headEnd/>
            <a:tailEnd/>
          </a:ln>
          <a:effectLst/>
        </p:spPr>
        <p:txBody>
          <a:bodyPr/>
          <a:lstStyle/>
          <a:p>
            <a:pPr defTabSz="685800">
              <a:defRPr/>
            </a:pPr>
            <a:endParaRPr lang="en-US" sz="1125" b="1" dirty="0">
              <a:solidFill>
                <a:srgbClr val="FFFFFF"/>
              </a:solidFill>
              <a:latin typeface="Verdana" pitchFamily="34" charset="0"/>
              <a:ea typeface="ＭＳ Ｐゴシック" charset="0"/>
              <a:cs typeface="Arial" pitchFamily="34" charset="0"/>
            </a:endParaRPr>
          </a:p>
        </p:txBody>
      </p:sp>
      <p:sp>
        <p:nvSpPr>
          <p:cNvPr id="113" name="Arc 112"/>
          <p:cNvSpPr/>
          <p:nvPr/>
        </p:nvSpPr>
        <p:spPr>
          <a:xfrm rot="540000">
            <a:off x="517061" y="2077049"/>
            <a:ext cx="8229600" cy="82296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b="1" dirty="0">
              <a:solidFill>
                <a:srgbClr val="FFFFFF"/>
              </a:solidFill>
              <a:latin typeface="Calibri"/>
            </a:endParaRPr>
          </a:p>
        </p:txBody>
      </p:sp>
      <p:sp>
        <p:nvSpPr>
          <p:cNvPr id="115" name="Text Box 12"/>
          <p:cNvSpPr txBox="1">
            <a:spLocks noChangeArrowheads="1"/>
          </p:cNvSpPr>
          <p:nvPr/>
        </p:nvSpPr>
        <p:spPr bwMode="auto">
          <a:xfrm>
            <a:off x="1020893" y="1771546"/>
            <a:ext cx="1336859" cy="611706"/>
          </a:xfrm>
          <a:prstGeom prst="rect">
            <a:avLst/>
          </a:prstGeom>
          <a:noFill/>
          <a:ln w="9525">
            <a:noFill/>
            <a:miter lim="800000"/>
            <a:headEnd/>
            <a:tailEnd/>
          </a:ln>
          <a:effectLst/>
        </p:spPr>
        <p:txBody>
          <a:bodyPr wrap="square">
            <a:spAutoFit/>
          </a:bodyPr>
          <a:lstStyle/>
          <a:p>
            <a:pPr algn="ctr" defTabSz="685800">
              <a:spcBef>
                <a:spcPct val="50000"/>
              </a:spcBef>
              <a:defRPr/>
            </a:pPr>
            <a:r>
              <a:rPr lang="en-US" sz="1125" b="1" dirty="0">
                <a:solidFill>
                  <a:srgbClr val="000000"/>
                </a:solidFill>
                <a:latin typeface="Verdana" pitchFamily="34" charset="0"/>
                <a:ea typeface="ＭＳ Ｐゴシック" charset="0"/>
                <a:cs typeface="Arial" pitchFamily="34" charset="0"/>
              </a:rPr>
              <a:t>Projection surface </a:t>
            </a:r>
            <a:r>
              <a:rPr lang="en-US" sz="1125" b="1" dirty="0" smtClean="0">
                <a:solidFill>
                  <a:srgbClr val="000000"/>
                </a:solidFill>
                <a:latin typeface="Verdana" pitchFamily="34" charset="0"/>
                <a:ea typeface="ＭＳ Ｐゴシック" charset="0"/>
                <a:cs typeface="Arial" pitchFamily="34" charset="0"/>
              </a:rPr>
              <a:t>(</a:t>
            </a:r>
            <a:r>
              <a:rPr lang="en-US" sz="1125" b="1" dirty="0">
                <a:solidFill>
                  <a:srgbClr val="000000"/>
                </a:solidFill>
                <a:latin typeface="Verdana" pitchFamily="34" charset="0"/>
                <a:ea typeface="ＭＳ Ｐゴシック" charset="0"/>
                <a:cs typeface="Arial" pitchFamily="34" charset="0"/>
              </a:rPr>
              <a:t>non-intersecting)</a:t>
            </a:r>
          </a:p>
        </p:txBody>
      </p:sp>
      <p:sp>
        <p:nvSpPr>
          <p:cNvPr id="116" name="Text Box 12"/>
          <p:cNvSpPr txBox="1">
            <a:spLocks noChangeArrowheads="1"/>
          </p:cNvSpPr>
          <p:nvPr/>
        </p:nvSpPr>
        <p:spPr bwMode="auto">
          <a:xfrm>
            <a:off x="2183807" y="1661607"/>
            <a:ext cx="1048307" cy="438582"/>
          </a:xfrm>
          <a:prstGeom prst="rect">
            <a:avLst/>
          </a:prstGeom>
          <a:noFill/>
          <a:ln w="9525">
            <a:noFill/>
            <a:miter lim="800000"/>
            <a:headEnd/>
            <a:tailEnd/>
          </a:ln>
          <a:effectLst/>
        </p:spPr>
        <p:txBody>
          <a:bodyPr wrap="square">
            <a:spAutoFit/>
          </a:bodyPr>
          <a:lstStyle/>
          <a:p>
            <a:pPr algn="ctr" defTabSz="685800">
              <a:spcBef>
                <a:spcPct val="50000"/>
              </a:spcBef>
              <a:defRPr/>
            </a:pPr>
            <a:r>
              <a:rPr lang="en-US" sz="1125" b="1" dirty="0">
                <a:solidFill>
                  <a:srgbClr val="000000"/>
                </a:solidFill>
                <a:latin typeface="Verdana" pitchFamily="34" charset="0"/>
                <a:ea typeface="ＭＳ Ｐゴシック" charset="0"/>
                <a:cs typeface="Arial" pitchFamily="34" charset="0"/>
              </a:rPr>
              <a:t>Ellipsoid surface</a:t>
            </a:r>
          </a:p>
        </p:txBody>
      </p:sp>
      <p:sp>
        <p:nvSpPr>
          <p:cNvPr id="143" name="Text Box 12"/>
          <p:cNvSpPr txBox="1">
            <a:spLocks noChangeArrowheads="1"/>
          </p:cNvSpPr>
          <p:nvPr/>
        </p:nvSpPr>
        <p:spPr bwMode="auto">
          <a:xfrm>
            <a:off x="5263972" y="1745959"/>
            <a:ext cx="1005083" cy="438582"/>
          </a:xfrm>
          <a:prstGeom prst="rect">
            <a:avLst/>
          </a:prstGeom>
          <a:noFill/>
          <a:ln w="9525">
            <a:noFill/>
            <a:miter lim="800000"/>
            <a:headEnd/>
            <a:tailEnd/>
          </a:ln>
          <a:effectLst/>
        </p:spPr>
        <p:txBody>
          <a:bodyPr wrap="square">
            <a:spAutoFit/>
          </a:bodyPr>
          <a:lstStyle/>
          <a:p>
            <a:pPr defTabSz="685800">
              <a:spcBef>
                <a:spcPct val="50000"/>
              </a:spcBef>
              <a:defRPr/>
            </a:pPr>
            <a:r>
              <a:rPr lang="en-US" sz="1125" b="1" dirty="0">
                <a:solidFill>
                  <a:srgbClr val="000000"/>
                </a:solidFill>
                <a:latin typeface="Verdana" pitchFamily="34" charset="0"/>
                <a:ea typeface="ＭＳ Ｐゴシック" charset="0"/>
                <a:cs typeface="Arial" pitchFamily="34" charset="0"/>
              </a:rPr>
              <a:t>Ellipsoid distance</a:t>
            </a:r>
          </a:p>
        </p:txBody>
      </p:sp>
      <p:sp>
        <p:nvSpPr>
          <p:cNvPr id="413713" name="Line 17"/>
          <p:cNvSpPr>
            <a:spLocks noChangeShapeType="1"/>
          </p:cNvSpPr>
          <p:nvPr/>
        </p:nvSpPr>
        <p:spPr bwMode="auto">
          <a:xfrm rot="10800000">
            <a:off x="1675673" y="1596438"/>
            <a:ext cx="0" cy="205740"/>
          </a:xfrm>
          <a:prstGeom prst="line">
            <a:avLst/>
          </a:prstGeom>
          <a:noFill/>
          <a:ln w="22225">
            <a:solidFill>
              <a:srgbClr val="000000"/>
            </a:solidFill>
            <a:round/>
            <a:headEnd/>
            <a:tailEnd type="stealth" w="lg" len="lg"/>
          </a:ln>
          <a:effectLst/>
        </p:spPr>
        <p:txBody>
          <a:bodyPr/>
          <a:lstStyle/>
          <a:p>
            <a:pPr defTabSz="685800">
              <a:defRPr/>
            </a:pPr>
            <a:endParaRPr lang="en-US" sz="1125" b="1" dirty="0">
              <a:solidFill>
                <a:srgbClr val="FFFFFF"/>
              </a:solidFill>
              <a:latin typeface="Verdana" pitchFamily="34" charset="0"/>
              <a:ea typeface="ＭＳ Ｐゴシック" charset="0"/>
              <a:cs typeface="Arial" pitchFamily="34" charset="0"/>
            </a:endParaRPr>
          </a:p>
        </p:txBody>
      </p:sp>
      <p:sp>
        <p:nvSpPr>
          <p:cNvPr id="117" name="Line 17"/>
          <p:cNvSpPr>
            <a:spLocks noChangeShapeType="1"/>
          </p:cNvSpPr>
          <p:nvPr/>
        </p:nvSpPr>
        <p:spPr bwMode="auto">
          <a:xfrm>
            <a:off x="2598444" y="2066809"/>
            <a:ext cx="211154" cy="388339"/>
          </a:xfrm>
          <a:prstGeom prst="line">
            <a:avLst/>
          </a:prstGeom>
          <a:noFill/>
          <a:ln w="22225">
            <a:solidFill>
              <a:srgbClr val="000000"/>
            </a:solidFill>
            <a:round/>
            <a:headEnd/>
            <a:tailEnd type="stealth" w="lg" len="lg"/>
          </a:ln>
          <a:effectLst/>
        </p:spPr>
        <p:txBody>
          <a:bodyPr/>
          <a:lstStyle/>
          <a:p>
            <a:pPr defTabSz="685800">
              <a:defRPr/>
            </a:pPr>
            <a:endParaRPr lang="en-US" sz="1125" b="1" dirty="0">
              <a:solidFill>
                <a:srgbClr val="FFFFFF"/>
              </a:solidFill>
              <a:latin typeface="Verdana" pitchFamily="34" charset="0"/>
              <a:ea typeface="ＭＳ Ｐゴシック" charset="0"/>
              <a:cs typeface="Arial" pitchFamily="34" charset="0"/>
            </a:endParaRPr>
          </a:p>
        </p:txBody>
      </p:sp>
      <p:sp>
        <p:nvSpPr>
          <p:cNvPr id="413706" name="Line 10"/>
          <p:cNvSpPr>
            <a:spLocks noChangeShapeType="1"/>
          </p:cNvSpPr>
          <p:nvPr/>
        </p:nvSpPr>
        <p:spPr bwMode="auto">
          <a:xfrm>
            <a:off x="4572000" y="1189799"/>
            <a:ext cx="0" cy="1577340"/>
          </a:xfrm>
          <a:prstGeom prst="line">
            <a:avLst/>
          </a:prstGeom>
          <a:noFill/>
          <a:ln w="31750">
            <a:solidFill>
              <a:srgbClr val="000000"/>
            </a:solidFill>
            <a:prstDash val="lgDashDot"/>
            <a:round/>
            <a:headEnd/>
            <a:tailEnd/>
          </a:ln>
          <a:effectLst/>
        </p:spPr>
        <p:txBody>
          <a:bodyPr/>
          <a:lstStyle/>
          <a:p>
            <a:pPr defTabSz="685800">
              <a:defRPr/>
            </a:pPr>
            <a:endParaRPr lang="en-US" sz="1125" b="1" dirty="0">
              <a:solidFill>
                <a:srgbClr val="FFFFFF"/>
              </a:solidFill>
              <a:latin typeface="Verdana" pitchFamily="34" charset="0"/>
              <a:ea typeface="ＭＳ Ｐゴシック" charset="0"/>
              <a:cs typeface="Arial" pitchFamily="34" charset="0"/>
            </a:endParaRPr>
          </a:p>
        </p:txBody>
      </p:sp>
      <p:sp>
        <p:nvSpPr>
          <p:cNvPr id="57" name="Arc 56"/>
          <p:cNvSpPr/>
          <p:nvPr/>
        </p:nvSpPr>
        <p:spPr>
          <a:xfrm rot="540000">
            <a:off x="625195" y="1436595"/>
            <a:ext cx="8229600" cy="8229600"/>
          </a:xfrm>
          <a:prstGeom prst="arc">
            <a:avLst>
              <a:gd name="adj1" fmla="val 16200000"/>
              <a:gd name="adj2" fmla="val 16867861"/>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b="1" dirty="0">
              <a:solidFill>
                <a:srgbClr val="FFFFFF"/>
              </a:solidFill>
              <a:latin typeface="Calibri"/>
            </a:endParaRPr>
          </a:p>
        </p:txBody>
      </p:sp>
      <p:sp>
        <p:nvSpPr>
          <p:cNvPr id="74" name="Text Box 12"/>
          <p:cNvSpPr txBox="1">
            <a:spLocks noChangeArrowheads="1"/>
          </p:cNvSpPr>
          <p:nvPr/>
        </p:nvSpPr>
        <p:spPr bwMode="auto">
          <a:xfrm>
            <a:off x="2751098" y="857797"/>
            <a:ext cx="1202238" cy="438582"/>
          </a:xfrm>
          <a:prstGeom prst="rect">
            <a:avLst/>
          </a:prstGeom>
          <a:noFill/>
          <a:ln w="9525">
            <a:noFill/>
            <a:miter lim="800000"/>
            <a:headEnd/>
            <a:tailEnd/>
          </a:ln>
          <a:effectLst/>
        </p:spPr>
        <p:txBody>
          <a:bodyPr wrap="square">
            <a:spAutoFit/>
          </a:bodyPr>
          <a:lstStyle/>
          <a:p>
            <a:pPr algn="ctr" defTabSz="685800">
              <a:spcBef>
                <a:spcPct val="50000"/>
              </a:spcBef>
              <a:defRPr/>
            </a:pPr>
            <a:r>
              <a:rPr lang="en-US" sz="1125" b="1" dirty="0">
                <a:solidFill>
                  <a:srgbClr val="000000"/>
                </a:solidFill>
                <a:latin typeface="Verdana" pitchFamily="34" charset="0"/>
                <a:ea typeface="ＭＳ Ｐゴシック" charset="0"/>
                <a:cs typeface="Arial" pitchFamily="34" charset="0"/>
              </a:rPr>
              <a:t>Topographic surface</a:t>
            </a:r>
          </a:p>
        </p:txBody>
      </p:sp>
      <p:sp>
        <p:nvSpPr>
          <p:cNvPr id="75" name="Line 17"/>
          <p:cNvSpPr>
            <a:spLocks noChangeShapeType="1"/>
          </p:cNvSpPr>
          <p:nvPr/>
        </p:nvSpPr>
        <p:spPr bwMode="auto">
          <a:xfrm>
            <a:off x="3953335" y="1109770"/>
            <a:ext cx="385196" cy="369122"/>
          </a:xfrm>
          <a:prstGeom prst="line">
            <a:avLst/>
          </a:prstGeom>
          <a:noFill/>
          <a:ln w="22225">
            <a:solidFill>
              <a:srgbClr val="000000"/>
            </a:solidFill>
            <a:round/>
            <a:headEnd/>
            <a:tailEnd type="stealth" w="lg" len="lg"/>
          </a:ln>
          <a:effectLst/>
        </p:spPr>
        <p:txBody>
          <a:bodyPr/>
          <a:lstStyle/>
          <a:p>
            <a:pPr defTabSz="685800">
              <a:defRPr/>
            </a:pPr>
            <a:endParaRPr lang="en-US" sz="1125" b="1" dirty="0">
              <a:solidFill>
                <a:srgbClr val="FFFFFF"/>
              </a:solidFill>
              <a:latin typeface="Verdana" pitchFamily="34" charset="0"/>
              <a:ea typeface="ＭＳ Ｐゴシック" charset="0"/>
              <a:cs typeface="Arial" pitchFamily="34" charset="0"/>
            </a:endParaRPr>
          </a:p>
        </p:txBody>
      </p:sp>
      <p:sp>
        <p:nvSpPr>
          <p:cNvPr id="76" name="Text Box 12"/>
          <p:cNvSpPr txBox="1">
            <a:spLocks noChangeArrowheads="1"/>
          </p:cNvSpPr>
          <p:nvPr/>
        </p:nvSpPr>
        <p:spPr bwMode="auto">
          <a:xfrm>
            <a:off x="5085058" y="693779"/>
            <a:ext cx="1052798" cy="611706"/>
          </a:xfrm>
          <a:prstGeom prst="rect">
            <a:avLst/>
          </a:prstGeom>
          <a:noFill/>
          <a:ln w="9525">
            <a:noFill/>
            <a:miter lim="800000"/>
            <a:headEnd/>
            <a:tailEnd/>
          </a:ln>
          <a:effectLst/>
        </p:spPr>
        <p:txBody>
          <a:bodyPr wrap="square">
            <a:spAutoFit/>
          </a:bodyPr>
          <a:lstStyle/>
          <a:p>
            <a:pPr algn="r" defTabSz="685800">
              <a:spcBef>
                <a:spcPct val="50000"/>
              </a:spcBef>
              <a:defRPr/>
            </a:pPr>
            <a:r>
              <a:rPr lang="en-US" sz="1125" b="1" dirty="0">
                <a:solidFill>
                  <a:srgbClr val="000000"/>
                </a:solidFill>
                <a:latin typeface="Verdana" pitchFamily="34" charset="0"/>
                <a:ea typeface="ＭＳ Ｐゴシック" charset="0"/>
                <a:cs typeface="Arial" pitchFamily="34" charset="0"/>
              </a:rPr>
              <a:t>Horizontal ground distance</a:t>
            </a:r>
          </a:p>
        </p:txBody>
      </p:sp>
      <p:sp>
        <p:nvSpPr>
          <p:cNvPr id="77" name="Line 17"/>
          <p:cNvSpPr>
            <a:spLocks noChangeShapeType="1"/>
          </p:cNvSpPr>
          <p:nvPr/>
        </p:nvSpPr>
        <p:spPr bwMode="auto">
          <a:xfrm flipH="1">
            <a:off x="5722732" y="1267677"/>
            <a:ext cx="56451" cy="253439"/>
          </a:xfrm>
          <a:prstGeom prst="line">
            <a:avLst/>
          </a:prstGeom>
          <a:noFill/>
          <a:ln w="22225">
            <a:solidFill>
              <a:srgbClr val="000000"/>
            </a:solidFill>
            <a:round/>
            <a:headEnd/>
            <a:tailEnd type="stealth" w="lg" len="lg"/>
          </a:ln>
          <a:effectLst/>
        </p:spPr>
        <p:txBody>
          <a:bodyPr/>
          <a:lstStyle/>
          <a:p>
            <a:pPr defTabSz="685800">
              <a:defRPr/>
            </a:pPr>
            <a:endParaRPr lang="en-US" sz="1125" b="1" dirty="0">
              <a:solidFill>
                <a:srgbClr val="FFFFFF"/>
              </a:solidFill>
              <a:latin typeface="Verdana" pitchFamily="34" charset="0"/>
              <a:ea typeface="ＭＳ Ｐゴシック" charset="0"/>
              <a:cs typeface="Arial" pitchFamily="34" charset="0"/>
            </a:endParaRPr>
          </a:p>
        </p:txBody>
      </p:sp>
      <p:sp>
        <p:nvSpPr>
          <p:cNvPr id="38" name="TextBox 37"/>
          <p:cNvSpPr txBox="1"/>
          <p:nvPr/>
        </p:nvSpPr>
        <p:spPr>
          <a:xfrm>
            <a:off x="619433" y="114481"/>
            <a:ext cx="8177980" cy="523220"/>
          </a:xfrm>
          <a:prstGeom prst="rect">
            <a:avLst/>
          </a:prstGeom>
          <a:noFill/>
        </p:spPr>
        <p:txBody>
          <a:bodyPr wrap="square" rtlCol="0">
            <a:spAutoFit/>
          </a:bodyPr>
          <a:lstStyle/>
          <a:p>
            <a:pPr algn="ctr" defTabSz="685800">
              <a:defRPr/>
            </a:pPr>
            <a:r>
              <a:rPr lang="en-US" sz="2800" b="1" dirty="0">
                <a:latin typeface="+mj-lt"/>
                <a:ea typeface="ＭＳ Ｐゴシック" charset="0"/>
              </a:rPr>
              <a:t>Linear distortion </a:t>
            </a:r>
            <a:r>
              <a:rPr lang="en-US" sz="2800" b="1" i="1" dirty="0">
                <a:latin typeface="+mj-lt"/>
                <a:ea typeface="ＭＳ Ｐゴシック" charset="0"/>
              </a:rPr>
              <a:t>with respect to topographic surface</a:t>
            </a:r>
          </a:p>
        </p:txBody>
      </p:sp>
      <p:sp>
        <p:nvSpPr>
          <p:cNvPr id="45" name="Left Brace 44">
            <a:extLst>
              <a:ext uri="{FF2B5EF4-FFF2-40B4-BE49-F238E27FC236}">
                <a16:creationId xmlns:a16="http://schemas.microsoft.com/office/drawing/2014/main" id="{2E60A4C4-80B2-47C0-AF02-01A65B4DAC0F}"/>
              </a:ext>
            </a:extLst>
          </p:cNvPr>
          <p:cNvSpPr/>
          <p:nvPr/>
        </p:nvSpPr>
        <p:spPr>
          <a:xfrm rot="600000">
            <a:off x="5150217" y="1476011"/>
            <a:ext cx="137160" cy="61722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125" b="1" dirty="0">
              <a:solidFill>
                <a:srgbClr val="FFFFFF"/>
              </a:solidFill>
              <a:latin typeface="Times New Roman" pitchFamily="18" charset="0"/>
              <a:cs typeface="Times New Roman" pitchFamily="18" charset="0"/>
            </a:endParaRPr>
          </a:p>
        </p:txBody>
      </p:sp>
      <p:sp>
        <p:nvSpPr>
          <p:cNvPr id="46" name="Text Box 12">
            <a:extLst>
              <a:ext uri="{FF2B5EF4-FFF2-40B4-BE49-F238E27FC236}">
                <a16:creationId xmlns:a16="http://schemas.microsoft.com/office/drawing/2014/main" id="{181F79B5-BBC3-4CA7-BEAF-CB0E95E37F6D}"/>
              </a:ext>
            </a:extLst>
          </p:cNvPr>
          <p:cNvSpPr txBox="1">
            <a:spLocks noChangeArrowheads="1"/>
          </p:cNvSpPr>
          <p:nvPr/>
        </p:nvSpPr>
        <p:spPr bwMode="auto">
          <a:xfrm>
            <a:off x="4818943" y="1566101"/>
            <a:ext cx="363741" cy="415498"/>
          </a:xfrm>
          <a:prstGeom prst="rect">
            <a:avLst/>
          </a:prstGeom>
          <a:noFill/>
          <a:ln w="9525">
            <a:noFill/>
            <a:miter lim="800000"/>
            <a:headEnd/>
            <a:tailEnd/>
          </a:ln>
          <a:effectLst/>
        </p:spPr>
        <p:txBody>
          <a:bodyPr wrap="square">
            <a:spAutoFit/>
          </a:bodyPr>
          <a:lstStyle/>
          <a:p>
            <a:pPr algn="ctr" defTabSz="685800">
              <a:spcBef>
                <a:spcPct val="50000"/>
              </a:spcBef>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h</a:t>
            </a:r>
          </a:p>
        </p:txBody>
      </p:sp>
      <p:sp>
        <p:nvSpPr>
          <p:cNvPr id="47" name="Text Box 12">
            <a:extLst>
              <a:ext uri="{FF2B5EF4-FFF2-40B4-BE49-F238E27FC236}">
                <a16:creationId xmlns:a16="http://schemas.microsoft.com/office/drawing/2014/main" id="{1424CA07-B47F-4715-B49C-F478B025B9B8}"/>
              </a:ext>
            </a:extLst>
          </p:cNvPr>
          <p:cNvSpPr txBox="1">
            <a:spLocks noChangeArrowheads="1"/>
          </p:cNvSpPr>
          <p:nvPr/>
        </p:nvSpPr>
        <p:spPr bwMode="auto">
          <a:xfrm>
            <a:off x="4395899" y="3902028"/>
            <a:ext cx="363741" cy="415498"/>
          </a:xfrm>
          <a:prstGeom prst="rect">
            <a:avLst/>
          </a:prstGeom>
          <a:noFill/>
          <a:ln w="9525">
            <a:noFill/>
            <a:miter lim="800000"/>
            <a:headEnd/>
            <a:tailEnd/>
          </a:ln>
          <a:effectLst/>
        </p:spPr>
        <p:txBody>
          <a:bodyPr wrap="square">
            <a:spAutoFit/>
          </a:bodyPr>
          <a:lstStyle/>
          <a:p>
            <a:pPr algn="ctr" defTabSz="685800">
              <a:spcBef>
                <a:spcPct val="50000"/>
              </a:spcBef>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R</a:t>
            </a:r>
          </a:p>
        </p:txBody>
      </p:sp>
      <p:sp>
        <p:nvSpPr>
          <p:cNvPr id="48" name="Left Brace 47">
            <a:extLst>
              <a:ext uri="{FF2B5EF4-FFF2-40B4-BE49-F238E27FC236}">
                <a16:creationId xmlns:a16="http://schemas.microsoft.com/office/drawing/2014/main" id="{7F595B1E-3C58-459B-BDD0-C7BE34C11AF7}"/>
              </a:ext>
            </a:extLst>
          </p:cNvPr>
          <p:cNvSpPr/>
          <p:nvPr/>
        </p:nvSpPr>
        <p:spPr>
          <a:xfrm rot="600000">
            <a:off x="4737417" y="2101327"/>
            <a:ext cx="137160" cy="404622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125" b="1" dirty="0">
              <a:solidFill>
                <a:srgbClr val="FFFFFF"/>
              </a:solidFill>
              <a:latin typeface="Times New Roman" pitchFamily="18" charset="0"/>
              <a:cs typeface="Times New Roman" pitchFamily="18" charset="0"/>
            </a:endParaRPr>
          </a:p>
        </p:txBody>
      </p:sp>
      <p:sp>
        <p:nvSpPr>
          <p:cNvPr id="41" name="Text Box 14">
            <a:extLst>
              <a:ext uri="{FF2B5EF4-FFF2-40B4-BE49-F238E27FC236}">
                <a16:creationId xmlns:a16="http://schemas.microsoft.com/office/drawing/2014/main" id="{41D83F6E-4DEB-4FC0-9A0D-C5EA53721E0B}"/>
              </a:ext>
            </a:extLst>
          </p:cNvPr>
          <p:cNvSpPr txBox="1">
            <a:spLocks noChangeArrowheads="1"/>
          </p:cNvSpPr>
          <p:nvPr/>
        </p:nvSpPr>
        <p:spPr bwMode="auto">
          <a:xfrm>
            <a:off x="6269055" y="1705685"/>
            <a:ext cx="1731946" cy="992579"/>
          </a:xfrm>
          <a:prstGeom prst="rect">
            <a:avLst/>
          </a:prstGeom>
          <a:noFill/>
          <a:ln w="9525">
            <a:noFill/>
            <a:miter lim="800000"/>
            <a:headEnd/>
            <a:tailEnd/>
          </a:ln>
          <a:effectLst/>
        </p:spPr>
        <p:txBody>
          <a:bodyPr wrap="square">
            <a:spAutoFit/>
          </a:bodyPr>
          <a:lstStyle/>
          <a:p>
            <a:pPr algn="ctr" defTabSz="685800">
              <a:spcBef>
                <a:spcPct val="50000"/>
              </a:spcBef>
              <a:defRPr/>
            </a:pPr>
            <a:r>
              <a:rPr lang="en-US" sz="1125" b="1" dirty="0">
                <a:solidFill>
                  <a:srgbClr val="000000"/>
                </a:solidFill>
                <a:latin typeface="Verdana" pitchFamily="34" charset="0"/>
                <a:ea typeface="ＭＳ Ｐゴシック" charset="0"/>
                <a:cs typeface="Arial" pitchFamily="34" charset="0"/>
              </a:rPr>
              <a:t>Grid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&gt; ellipsoid distance</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 ground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125" b="1" i="1" dirty="0">
                <a:solidFill>
                  <a:srgbClr val="000000"/>
                </a:solidFill>
                <a:latin typeface="Verdana" pitchFamily="34" charset="0"/>
                <a:ea typeface="ＭＳ Ｐゴシック" charset="0"/>
                <a:cs typeface="Arial" pitchFamily="34" charset="0"/>
              </a:rPr>
              <a:t>k</a:t>
            </a:r>
            <a:r>
              <a:rPr lang="en-US" sz="1125" b="1" dirty="0">
                <a:solidFill>
                  <a:srgbClr val="000000"/>
                </a:solidFill>
                <a:latin typeface="Verdana" pitchFamily="34" charset="0"/>
                <a:ea typeface="ＭＳ Ｐゴシック" charset="0"/>
                <a:cs typeface="Arial" pitchFamily="34" charset="0"/>
              </a:rPr>
              <a:t> &gt; 1 and </a:t>
            </a:r>
            <a:r>
              <a:rPr lang="el-GR" sz="1350" b="1" i="1" dirty="0">
                <a:solidFill>
                  <a:srgbClr val="000000"/>
                </a:solidFill>
                <a:latin typeface="Times New Roman" panose="02020603050405020304" pitchFamily="18" charset="0"/>
                <a:ea typeface="ＭＳ Ｐゴシック" charset="0"/>
                <a:cs typeface="Times New Roman" panose="02020603050405020304" pitchFamily="18" charset="0"/>
              </a:rPr>
              <a:t>δ</a:t>
            </a:r>
            <a:r>
              <a:rPr lang="en-US" sz="1125" b="1" dirty="0">
                <a:solidFill>
                  <a:srgbClr val="000000"/>
                </a:solidFill>
                <a:latin typeface="Verdana" pitchFamily="34" charset="0"/>
                <a:ea typeface="ＭＳ Ｐゴシック" charset="0"/>
                <a:cs typeface="Arial" pitchFamily="34" charset="0"/>
              </a:rPr>
              <a:t> ≈ 0)</a:t>
            </a:r>
          </a:p>
        </p:txBody>
      </p:sp>
      <p:sp>
        <p:nvSpPr>
          <p:cNvPr id="42" name="Line 17">
            <a:extLst>
              <a:ext uri="{FF2B5EF4-FFF2-40B4-BE49-F238E27FC236}">
                <a16:creationId xmlns:a16="http://schemas.microsoft.com/office/drawing/2014/main" id="{8D62FF49-5629-4B8B-9EA0-7D83D31853C5}"/>
              </a:ext>
            </a:extLst>
          </p:cNvPr>
          <p:cNvSpPr>
            <a:spLocks noChangeShapeType="1"/>
          </p:cNvSpPr>
          <p:nvPr/>
        </p:nvSpPr>
        <p:spPr bwMode="auto">
          <a:xfrm flipH="1" flipV="1">
            <a:off x="6168216" y="1610725"/>
            <a:ext cx="300159" cy="254639"/>
          </a:xfrm>
          <a:prstGeom prst="line">
            <a:avLst/>
          </a:prstGeom>
          <a:noFill/>
          <a:ln w="22225">
            <a:solidFill>
              <a:srgbClr val="000000"/>
            </a:solidFill>
            <a:round/>
            <a:headEnd/>
            <a:tailEnd type="stealth" w="lg" len="lg"/>
          </a:ln>
          <a:effectLst/>
        </p:spPr>
        <p:txBody>
          <a:bodyPr/>
          <a:lstStyle/>
          <a:p>
            <a:pPr defTabSz="685800">
              <a:defRPr/>
            </a:pPr>
            <a:endParaRPr lang="en-US" sz="1125" b="1" dirty="0">
              <a:solidFill>
                <a:srgbClr val="FFFFFF"/>
              </a:solidFill>
              <a:latin typeface="Verdana" pitchFamily="34" charset="0"/>
              <a:ea typeface="ＭＳ Ｐゴシック" charset="0"/>
              <a:cs typeface="Arial" pitchFamily="34" charset="0"/>
            </a:endParaRPr>
          </a:p>
        </p:txBody>
      </p:sp>
      <p:cxnSp>
        <p:nvCxnSpPr>
          <p:cNvPr id="73" name="Straight Connector 72"/>
          <p:cNvCxnSpPr/>
          <p:nvPr/>
        </p:nvCxnSpPr>
        <p:spPr>
          <a:xfrm flipV="1">
            <a:off x="5366689" y="1576986"/>
            <a:ext cx="822960"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 Box 12">
            <a:extLst>
              <a:ext uri="{FF2B5EF4-FFF2-40B4-BE49-F238E27FC236}">
                <a16:creationId xmlns:a16="http://schemas.microsoft.com/office/drawing/2014/main" id="{B0B98ACE-34D4-4E0F-B9A0-6BF3DDE977DA}"/>
              </a:ext>
            </a:extLst>
          </p:cNvPr>
          <p:cNvSpPr txBox="1">
            <a:spLocks noChangeArrowheads="1"/>
          </p:cNvSpPr>
          <p:nvPr/>
        </p:nvSpPr>
        <p:spPr bwMode="auto">
          <a:xfrm>
            <a:off x="1514228" y="2899990"/>
            <a:ext cx="2980334" cy="1246495"/>
          </a:xfrm>
          <a:prstGeom prst="rect">
            <a:avLst/>
          </a:prstGeom>
          <a:noFill/>
          <a:ln w="9525">
            <a:noFill/>
            <a:miter lim="800000"/>
            <a:headEnd/>
            <a:tailEnd/>
          </a:ln>
          <a:effectLst/>
        </p:spPr>
        <p:txBody>
          <a:bodyPr wrap="square">
            <a:spAutoFit/>
          </a:bodyPr>
          <a:lstStyle/>
          <a:p>
            <a:pPr algn="ctr" defTabSz="685800">
              <a:spcBef>
                <a:spcPct val="50000"/>
              </a:spcBef>
              <a:defRPr/>
            </a:pPr>
            <a:r>
              <a:rPr lang="en-US" sz="1500" b="1" i="1" dirty="0">
                <a:solidFill>
                  <a:srgbClr val="000000"/>
                </a:solidFill>
                <a:latin typeface="Verdana" pitchFamily="34" charset="0"/>
                <a:ea typeface="ＭＳ Ｐゴシック" charset="0"/>
                <a:cs typeface="Arial" pitchFamily="34" charset="0"/>
              </a:rPr>
              <a:t>This design approach </a:t>
            </a:r>
            <a:br>
              <a:rPr lang="en-US" sz="1500" b="1" i="1" dirty="0">
                <a:solidFill>
                  <a:srgbClr val="000000"/>
                </a:solidFill>
                <a:latin typeface="Verdana" pitchFamily="34" charset="0"/>
                <a:ea typeface="ＭＳ Ｐゴシック" charset="0"/>
                <a:cs typeface="Arial" pitchFamily="34" charset="0"/>
              </a:rPr>
            </a:br>
            <a:r>
              <a:rPr lang="en-US" sz="1500" b="1" i="1" dirty="0">
                <a:solidFill>
                  <a:srgbClr val="000000"/>
                </a:solidFill>
                <a:latin typeface="Verdana" pitchFamily="34" charset="0"/>
                <a:ea typeface="ＭＳ Ｐゴシック" charset="0"/>
                <a:cs typeface="Arial" pitchFamily="34" charset="0"/>
              </a:rPr>
              <a:t>will be </a:t>
            </a:r>
            <a:r>
              <a:rPr lang="en-US" sz="1500" b="1" i="1" dirty="0">
                <a:solidFill>
                  <a:srgbClr val="000000"/>
                </a:solidFill>
                <a:latin typeface="Verdana" pitchFamily="34" charset="0"/>
                <a:cs typeface="Arial" pitchFamily="34" charset="0"/>
              </a:rPr>
              <a:t>used for SPCS2022 (minimizes distortion with respect to topography)</a:t>
            </a:r>
            <a:endParaRPr lang="en-US" sz="1500" b="1" i="1" dirty="0">
              <a:solidFill>
                <a:srgbClr val="000000"/>
              </a:solidFill>
              <a:latin typeface="Verdana" pitchFamily="34" charset="0"/>
              <a:ea typeface="ＭＳ Ｐゴシック" charset="0"/>
              <a:cs typeface="Arial" pitchFamily="34" charset="0"/>
            </a:endParaRPr>
          </a:p>
        </p:txBody>
      </p:sp>
      <p:sp>
        <p:nvSpPr>
          <p:cNvPr id="35" name="Rectangle 34">
            <a:extLst>
              <a:ext uri="{FF2B5EF4-FFF2-40B4-BE49-F238E27FC236}">
                <a16:creationId xmlns:a16="http://schemas.microsoft.com/office/drawing/2014/main" id="{26F8BFA4-1927-4D47-BA27-F35BC40DAE28}"/>
              </a:ext>
            </a:extLst>
          </p:cNvPr>
          <p:cNvSpPr/>
          <p:nvPr/>
        </p:nvSpPr>
        <p:spPr>
          <a:xfrm>
            <a:off x="4197929" y="986660"/>
            <a:ext cx="754380" cy="20574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078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2103393" y="1637841"/>
            <a:ext cx="4988524" cy="1333947"/>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defRPr/>
            </a:pPr>
            <a:endParaRPr lang="en-US" sz="1125" b="1" dirty="0">
              <a:solidFill>
                <a:srgbClr val="FFFFFF"/>
              </a:solidFill>
              <a:latin typeface="Calibri"/>
            </a:endParaRPr>
          </a:p>
        </p:txBody>
      </p:sp>
      <p:sp>
        <p:nvSpPr>
          <p:cNvPr id="37" name="Arc 5"/>
          <p:cNvSpPr>
            <a:spLocks/>
          </p:cNvSpPr>
          <p:nvPr/>
        </p:nvSpPr>
        <p:spPr bwMode="auto">
          <a:xfrm rot="16200000" flipV="1">
            <a:off x="2514600" y="483742"/>
            <a:ext cx="4114800" cy="82296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defTabSz="685783">
              <a:defRPr/>
            </a:pPr>
            <a:endParaRPr lang="en-US" sz="1351" b="1" dirty="0">
              <a:solidFill>
                <a:srgbClr val="FFFFFF"/>
              </a:solidFill>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2513411" y="487220"/>
            <a:ext cx="4114800" cy="822722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2">
              <a:lumMod val="40000"/>
              <a:lumOff val="60000"/>
              <a:alpha val="90000"/>
            </a:schemeClr>
          </a:solidFill>
          <a:ln w="25400">
            <a:solidFill>
              <a:srgbClr val="0099CC"/>
            </a:solidFill>
            <a:round/>
            <a:headEnd/>
            <a:tailEnd/>
          </a:ln>
          <a:effectLst/>
        </p:spPr>
        <p:txBody>
          <a:bodyPr wrap="none" anchor="ctr"/>
          <a:lstStyle/>
          <a:p>
            <a:pPr defTabSz="685783">
              <a:defRPr/>
            </a:pPr>
            <a:endParaRPr lang="en-US" sz="1351" b="1" dirty="0">
              <a:solidFill>
                <a:srgbClr val="FFFFFF"/>
              </a:solidFill>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4570814" y="1615596"/>
            <a:ext cx="639011" cy="5024804"/>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850608" y="2250571"/>
            <a:ext cx="1720207" cy="4389831"/>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2590811" y="1149538"/>
            <a:ext cx="1200151" cy="438582"/>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Projection</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457203" y="6658229"/>
            <a:ext cx="82295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143000" y="114480"/>
            <a:ext cx="6858000" cy="323165"/>
          </a:xfrm>
          <a:prstGeom prst="rect">
            <a:avLst/>
          </a:prstGeom>
          <a:noFill/>
        </p:spPr>
        <p:txBody>
          <a:bodyPr wrap="square" rtlCol="0">
            <a:spAutoFit/>
          </a:bodyPr>
          <a:lstStyle/>
          <a:p>
            <a:pPr algn="ctr" defTabSz="685783">
              <a:defRPr/>
            </a:pPr>
            <a:r>
              <a:rPr lang="en-US" sz="1500" b="1" dirty="0">
                <a:solidFill>
                  <a:srgbClr val="FFFFFF"/>
                </a:solidFill>
                <a:latin typeface="Verdana" pitchFamily="34" charset="0"/>
                <a:ea typeface="ＭＳ Ｐゴシック" charset="0"/>
              </a:rPr>
              <a:t>Changing projection axis to reduce distortion variation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277639" y="1221001"/>
            <a:ext cx="5396983" cy="1415595"/>
          </a:xfrm>
          <a:prstGeom prst="line">
            <a:avLst/>
          </a:prstGeom>
          <a:noFill/>
          <a:ln w="63500">
            <a:solidFill>
              <a:srgbClr val="00B050"/>
            </a:solidFill>
            <a:round/>
            <a:headEnd/>
            <a:tailEnd/>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mc:AlternateContent xmlns:mc="http://schemas.openxmlformats.org/markup-compatibility/2006" xmlns:a14="http://schemas.microsoft.com/office/drawing/2010/main">
        <mc:Choice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1226012" y="2055249"/>
                <a:ext cx="2330721" cy="581441"/>
              </a:xfrm>
              <a:prstGeom prst="rect">
                <a:avLst/>
              </a:prstGeom>
              <a:noFill/>
              <a:ln w="9525">
                <a:noFill/>
                <a:miter lim="800000"/>
                <a:headEnd/>
                <a:tailEnd/>
              </a:ln>
              <a:effectLst/>
            </p:spPr>
            <p:txBody>
              <a:bodyPr wrap="square">
                <a:spAutoFit/>
              </a:bodyPr>
              <a:lstStyle/>
              <a:p>
                <a:pPr defTabSz="685783">
                  <a:spcBef>
                    <a:spcPct val="50000"/>
                  </a:spcBef>
                  <a:defRPr/>
                </a:pPr>
                <a:r>
                  <a:rPr lang="en-US" sz="1200" b="1" i="1" dirty="0">
                    <a:solidFill>
                      <a:srgbClr val="000000"/>
                    </a:solidFill>
                    <a:latin typeface="Verdana" pitchFamily="34" charset="0"/>
                    <a:ea typeface="ＭＳ Ｐゴシック" charset="0"/>
                    <a:cs typeface="Arial" pitchFamily="34" charset="0"/>
                  </a:rPr>
                  <a:t>Non-intersecting </a:t>
                </a:r>
              </a:p>
              <a:p>
                <a:pPr defTabSz="685783">
                  <a:spcBef>
                    <a:spcPct val="50000"/>
                  </a:spcBef>
                  <a:defRPr/>
                </a:pPr>
                <a:r>
                  <a:rPr lang="en-US" sz="1200" b="1" i="1" dirty="0">
                    <a:solidFill>
                      <a:srgbClr val="000000"/>
                    </a:solidFill>
                    <a:latin typeface="Verdana" pitchFamily="34" charset="0"/>
                    <a:ea typeface="ＭＳ Ｐゴシック" charset="0"/>
                    <a:cs typeface="Arial" pitchFamily="34" charset="0"/>
                  </a:rPr>
                  <a:t>(</a:t>
                </a:r>
                <a14:m>
                  <m:oMath xmlns:m="http://schemas.openxmlformats.org/officeDocument/2006/math">
                    <m:sSub>
                      <m:sSubPr>
                        <m:ctrlPr>
                          <a:rPr lang="en-US" sz="1351" b="1" i="1" kern="0">
                            <a:solidFill>
                              <a:prstClr val="black"/>
                            </a:solidFill>
                            <a:latin typeface="Cambria Math" panose="02040503050406030204" pitchFamily="18" charset="0"/>
                            <a:ea typeface="Cambria Math" panose="02040503050406030204" pitchFamily="18" charset="0"/>
                          </a:rPr>
                        </m:ctrlPr>
                      </m:sSubPr>
                      <m:e>
                        <m:r>
                          <a:rPr lang="en-US" sz="1351" b="1" i="1" kern="0">
                            <a:solidFill>
                              <a:prstClr val="black"/>
                            </a:solidFill>
                            <a:latin typeface="Cambria Math" panose="02040503050406030204" pitchFamily="18" charset="0"/>
                            <a:ea typeface="Cambria Math" panose="02040503050406030204" pitchFamily="18" charset="0"/>
                          </a:rPr>
                          <m:t>𝒌</m:t>
                        </m:r>
                      </m:e>
                      <m:sub>
                        <m:r>
                          <a:rPr lang="en-US" sz="1351" b="1" i="1" kern="0">
                            <a:solidFill>
                              <a:prstClr val="black"/>
                            </a:solidFill>
                            <a:latin typeface="Cambria Math" panose="02040503050406030204" pitchFamily="18" charset="0"/>
                            <a:ea typeface="Cambria Math" panose="02040503050406030204" pitchFamily="18" charset="0"/>
                          </a:rPr>
                          <m:t>𝟎</m:t>
                        </m:r>
                      </m:sub>
                    </m:sSub>
                  </m:oMath>
                </a14:m>
                <a:r>
                  <a:rPr lang="en-US" sz="1200" b="1" i="1" dirty="0">
                    <a:solidFill>
                      <a:srgbClr val="000000"/>
                    </a:solidFill>
                    <a:latin typeface="Verdana" pitchFamily="34" charset="0"/>
                    <a:ea typeface="ＭＳ Ｐゴシック" charset="0"/>
                    <a:cs typeface="Arial" pitchFamily="34" charset="0"/>
                  </a:rPr>
                  <a:t> &gt; 1)</a:t>
                </a:r>
              </a:p>
            </p:txBody>
          </p:sp>
        </mc:Choice>
        <mc:Fallback xmlns="">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rot="20719392">
                <a:off x="1226012" y="2055249"/>
                <a:ext cx="2330721" cy="581441"/>
              </a:xfrm>
              <a:prstGeom prst="rect">
                <a:avLst/>
              </a:prstGeom>
              <a:blipFill>
                <a:blip r:embed="rId3"/>
                <a:stretch>
                  <a:fillRect b="-2632"/>
                </a:stretch>
              </a:blipFill>
              <a:ln w="9525">
                <a:noFill/>
                <a:miter lim="800000"/>
                <a:headEnd/>
                <a:tailEnd/>
              </a:ln>
              <a:effectLst/>
            </p:spPr>
            <p:txBody>
              <a:bodyPr/>
              <a:lstStyle/>
              <a:p>
                <a:r>
                  <a:rPr lang="en-US">
                    <a:noFill/>
                  </a:rPr>
                  <a:t> </a:t>
                </a:r>
              </a:p>
            </p:txBody>
          </p:sp>
        </mc:Fallback>
      </mc:AlternateContent>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1627465" y="3669373"/>
            <a:ext cx="946727" cy="438582"/>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2006718" y="3425529"/>
            <a:ext cx="90179" cy="241561"/>
          </a:xfrm>
          <a:prstGeom prst="line">
            <a:avLst/>
          </a:prstGeom>
          <a:noFill/>
          <a:ln w="22225">
            <a:solidFill>
              <a:srgbClr val="000000"/>
            </a:solidFill>
            <a:round/>
            <a:headEnd/>
            <a:tailEnd type="stealth" w="lg" len="lg"/>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034848" y="1586406"/>
            <a:ext cx="102871" cy="102871"/>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defRPr/>
            </a:pPr>
            <a:endParaRPr lang="en-US" sz="1351" dirty="0">
              <a:solidFill>
                <a:srgbClr val="FFFFFF"/>
              </a:solidFill>
              <a:latin typeface="Calibri"/>
            </a:endParaRPr>
          </a:p>
        </p:txBody>
      </p:sp>
      <p:sp>
        <p:nvSpPr>
          <p:cNvPr id="26" name="Line 10">
            <a:extLst>
              <a:ext uri="{FF2B5EF4-FFF2-40B4-BE49-F238E27FC236}">
                <a16:creationId xmlns:a16="http://schemas.microsoft.com/office/drawing/2014/main" id="{8E9FC12D-841F-42EB-AB85-0F3B4C2F446C}"/>
              </a:ext>
            </a:extLst>
          </p:cNvPr>
          <p:cNvSpPr>
            <a:spLocks noChangeShapeType="1"/>
          </p:cNvSpPr>
          <p:nvPr/>
        </p:nvSpPr>
        <p:spPr bwMode="auto">
          <a:xfrm>
            <a:off x="3233059" y="1556802"/>
            <a:ext cx="1338945" cy="5101431"/>
          </a:xfrm>
          <a:prstGeom prst="line">
            <a:avLst/>
          </a:prstGeom>
          <a:noFill/>
          <a:ln w="31750">
            <a:solidFill>
              <a:srgbClr val="000000"/>
            </a:solidFill>
            <a:prstDash val="lgDashDot"/>
            <a:round/>
            <a:headEnd/>
            <a:tailEnd/>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4580044" y="1708242"/>
            <a:ext cx="102871" cy="102871"/>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defRPr/>
            </a:pPr>
            <a:endParaRPr lang="en-US" sz="1351" dirty="0">
              <a:solidFill>
                <a:srgbClr val="FFFFFF"/>
              </a:solidFill>
              <a:latin typeface="Calibri"/>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4285444" y="1781467"/>
            <a:ext cx="102871" cy="102871"/>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defRPr/>
            </a:pPr>
            <a:endParaRPr lang="en-US" sz="1351" dirty="0">
              <a:solidFill>
                <a:srgbClr val="FFFFFF"/>
              </a:solidFill>
              <a:latin typeface="Calibri"/>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3889752" y="1884355"/>
            <a:ext cx="102871" cy="102871"/>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defRPr/>
            </a:pPr>
            <a:endParaRPr lang="en-US" sz="1351" dirty="0">
              <a:solidFill>
                <a:srgbClr val="FFFFFF"/>
              </a:solidFill>
              <a:latin typeface="Calibri"/>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3448999" y="2004790"/>
            <a:ext cx="102871" cy="102871"/>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defRPr/>
            </a:pPr>
            <a:endParaRPr lang="en-US" sz="1351" dirty="0">
              <a:solidFill>
                <a:srgbClr val="FFFFFF"/>
              </a:solidFill>
              <a:latin typeface="Calibri"/>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2888079" y="2147702"/>
            <a:ext cx="102871" cy="102871"/>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defRPr/>
            </a:pPr>
            <a:endParaRPr lang="en-US" sz="1351" dirty="0">
              <a:solidFill>
                <a:srgbClr val="FFFFFF"/>
              </a:solidFill>
              <a:latin typeface="Calibri"/>
            </a:endParaRPr>
          </a:p>
        </p:txBody>
      </p:sp>
      <p:sp>
        <p:nvSpPr>
          <p:cNvPr id="42" name="Text Box 12">
            <a:extLst>
              <a:ext uri="{FF2B5EF4-FFF2-40B4-BE49-F238E27FC236}">
                <a16:creationId xmlns:a16="http://schemas.microsoft.com/office/drawing/2014/main" id="{389B2D5D-D597-4800-ACFF-D9DA48FA7EAA}"/>
              </a:ext>
            </a:extLst>
          </p:cNvPr>
          <p:cNvSpPr txBox="1">
            <a:spLocks noChangeArrowheads="1"/>
          </p:cNvSpPr>
          <p:nvPr/>
        </p:nvSpPr>
        <p:spPr bwMode="auto">
          <a:xfrm>
            <a:off x="5309927" y="1935787"/>
            <a:ext cx="390403" cy="630942"/>
          </a:xfrm>
          <a:prstGeom prst="rect">
            <a:avLst/>
          </a:prstGeom>
          <a:noFill/>
          <a:ln w="9525">
            <a:noFill/>
            <a:miter lim="800000"/>
            <a:headEnd/>
            <a:tailEnd/>
          </a:ln>
          <a:effectLst/>
        </p:spPr>
        <p:txBody>
          <a:bodyPr wrap="square">
            <a:spAutoFit/>
          </a:bodyPr>
          <a:lstStyle/>
          <a:p>
            <a:pPr algn="ctr" defTabSz="685783">
              <a:spcBef>
                <a:spcPct val="50000"/>
              </a:spcBef>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h</a:t>
            </a:r>
            <a:r>
              <a:rPr lang="en-US" sz="2100" b="1" i="1" baseline="-25000" dirty="0">
                <a:solidFill>
                  <a:srgbClr val="000000"/>
                </a:solidFill>
                <a:latin typeface="Times New Roman" panose="02020603050405020304" pitchFamily="18" charset="0"/>
                <a:ea typeface="ＭＳ Ｐゴシック" charset="0"/>
                <a:cs typeface="Times New Roman" panose="02020603050405020304" pitchFamily="18" charset="0"/>
              </a:rPr>
              <a:t>2</a:t>
            </a:r>
          </a:p>
        </p:txBody>
      </p:sp>
      <p:sp>
        <p:nvSpPr>
          <p:cNvPr id="48" name="Left Brace 47">
            <a:extLst>
              <a:ext uri="{FF2B5EF4-FFF2-40B4-BE49-F238E27FC236}">
                <a16:creationId xmlns:a16="http://schemas.microsoft.com/office/drawing/2014/main" id="{E7B05B9B-AA7D-44B2-937D-3254F7506B26}"/>
              </a:ext>
            </a:extLst>
          </p:cNvPr>
          <p:cNvSpPr/>
          <p:nvPr/>
        </p:nvSpPr>
        <p:spPr>
          <a:xfrm rot="11228406">
            <a:off x="5195223" y="1620336"/>
            <a:ext cx="137160" cy="976539"/>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fontAlgn="auto">
              <a:spcBef>
                <a:spcPts val="0"/>
              </a:spcBef>
              <a:spcAft>
                <a:spcPts val="0"/>
              </a:spcAft>
              <a:defRPr/>
            </a:pPr>
            <a:endParaRPr lang="en-US" sz="1125" b="1" dirty="0">
              <a:solidFill>
                <a:srgbClr val="FFFFFF"/>
              </a:solidFill>
              <a:latin typeface="Times New Roman" pitchFamily="18" charset="0"/>
              <a:cs typeface="Times New Roman" pitchFamily="18" charset="0"/>
            </a:endParaRPr>
          </a:p>
        </p:txBody>
      </p:sp>
      <p:sp>
        <p:nvSpPr>
          <p:cNvPr id="49" name="Text Box 12">
            <a:extLst>
              <a:ext uri="{FF2B5EF4-FFF2-40B4-BE49-F238E27FC236}">
                <a16:creationId xmlns:a16="http://schemas.microsoft.com/office/drawing/2014/main" id="{AC61DD79-0504-4C45-9594-FD65A541FB68}"/>
              </a:ext>
            </a:extLst>
          </p:cNvPr>
          <p:cNvSpPr txBox="1">
            <a:spLocks noChangeArrowheads="1"/>
          </p:cNvSpPr>
          <p:nvPr/>
        </p:nvSpPr>
        <p:spPr bwMode="auto">
          <a:xfrm>
            <a:off x="2460203" y="2457509"/>
            <a:ext cx="390403" cy="630942"/>
          </a:xfrm>
          <a:prstGeom prst="rect">
            <a:avLst/>
          </a:prstGeom>
          <a:noFill/>
          <a:ln w="9525">
            <a:noFill/>
            <a:miter lim="800000"/>
            <a:headEnd/>
            <a:tailEnd/>
          </a:ln>
          <a:effectLst/>
        </p:spPr>
        <p:txBody>
          <a:bodyPr wrap="square">
            <a:spAutoFit/>
          </a:bodyPr>
          <a:lstStyle/>
          <a:p>
            <a:pPr algn="ctr" defTabSz="685783">
              <a:spcBef>
                <a:spcPct val="50000"/>
              </a:spcBef>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h</a:t>
            </a:r>
            <a:r>
              <a:rPr lang="en-US" sz="2100" b="1" i="1" baseline="-25000" dirty="0">
                <a:solidFill>
                  <a:srgbClr val="000000"/>
                </a:solidFill>
                <a:latin typeface="Times New Roman" panose="02020603050405020304" pitchFamily="18" charset="0"/>
                <a:ea typeface="ＭＳ Ｐゴシック" charset="0"/>
                <a:cs typeface="Times New Roman" panose="02020603050405020304" pitchFamily="18" charset="0"/>
              </a:rPr>
              <a:t>1</a:t>
            </a:r>
          </a:p>
        </p:txBody>
      </p:sp>
      <p:sp>
        <p:nvSpPr>
          <p:cNvPr id="57" name="Left Brace 56">
            <a:extLst>
              <a:ext uri="{FF2B5EF4-FFF2-40B4-BE49-F238E27FC236}">
                <a16:creationId xmlns:a16="http://schemas.microsoft.com/office/drawing/2014/main" id="{BCC915FF-F100-4FF7-9164-FC473E710C7D}"/>
              </a:ext>
            </a:extLst>
          </p:cNvPr>
          <p:cNvSpPr/>
          <p:nvPr/>
        </p:nvSpPr>
        <p:spPr>
          <a:xfrm rot="20315972">
            <a:off x="2787165" y="2259618"/>
            <a:ext cx="137160" cy="630008"/>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fontAlgn="auto">
              <a:spcBef>
                <a:spcPts val="0"/>
              </a:spcBef>
              <a:spcAft>
                <a:spcPts val="0"/>
              </a:spcAft>
              <a:defRPr/>
            </a:pPr>
            <a:endParaRPr lang="en-US" sz="1125" b="1" dirty="0">
              <a:solidFill>
                <a:srgbClr val="FFFFFF"/>
              </a:solidFill>
              <a:latin typeface="Times New Roman" pitchFamily="18" charset="0"/>
              <a:cs typeface="Times New Roman" pitchFamily="18" charset="0"/>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525971" y="1306079"/>
            <a:ext cx="233988" cy="475235"/>
          </a:xfrm>
          <a:prstGeom prst="line">
            <a:avLst/>
          </a:prstGeom>
          <a:noFill/>
          <a:ln w="22225">
            <a:solidFill>
              <a:srgbClr val="000000"/>
            </a:solidFill>
            <a:round/>
            <a:headEnd/>
            <a:tailEnd type="stealth" w="lg" len="lg"/>
          </a:ln>
          <a:effectLst/>
        </p:spPr>
        <p:txBody>
          <a:bodyPr/>
          <a:lstStyle/>
          <a:p>
            <a:pPr defTabSz="685783">
              <a:defRPr/>
            </a:pPr>
            <a:endParaRPr lang="en-US" sz="1125" b="1" dirty="0">
              <a:solidFill>
                <a:srgbClr val="FFFFFF"/>
              </a:solidFill>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3656590" y="1000278"/>
            <a:ext cx="1553235" cy="611706"/>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Grid distance = ground distance </a:t>
            </a:r>
            <a:r>
              <a:rPr lang="en-US" sz="1125" b="1" i="1" dirty="0">
                <a:solidFill>
                  <a:srgbClr val="000000"/>
                </a:solidFill>
                <a:latin typeface="Verdana" pitchFamily="34" charset="0"/>
                <a:ea typeface="ＭＳ Ｐゴシック" charset="0"/>
                <a:cs typeface="Arial" pitchFamily="34" charset="0"/>
              </a:rPr>
              <a:t>at many points</a:t>
            </a:r>
          </a:p>
        </p:txBody>
      </p:sp>
      <p:sp>
        <p:nvSpPr>
          <p:cNvPr id="61" name="Text Box 12">
            <a:extLst>
              <a:ext uri="{FF2B5EF4-FFF2-40B4-BE49-F238E27FC236}">
                <a16:creationId xmlns:a16="http://schemas.microsoft.com/office/drawing/2014/main" id="{E8B50B66-911E-40C7-A8B4-DAE306DD0BEF}"/>
              </a:ext>
            </a:extLst>
          </p:cNvPr>
          <p:cNvSpPr txBox="1">
            <a:spLocks noChangeArrowheads="1"/>
          </p:cNvSpPr>
          <p:nvPr/>
        </p:nvSpPr>
        <p:spPr bwMode="auto">
          <a:xfrm>
            <a:off x="5642968" y="3256617"/>
            <a:ext cx="3127367" cy="1304203"/>
          </a:xfrm>
          <a:prstGeom prst="rect">
            <a:avLst/>
          </a:prstGeom>
          <a:solidFill>
            <a:schemeClr val="bg2"/>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defTabSz="685783">
              <a:spcBef>
                <a:spcPts val="900"/>
              </a:spcBef>
              <a:defRPr/>
            </a:pPr>
            <a:r>
              <a:rPr lang="en-US" sz="1125" b="1" dirty="0">
                <a:solidFill>
                  <a:srgbClr val="C00000"/>
                </a:solidFill>
                <a:latin typeface="Verdana" pitchFamily="34" charset="0"/>
                <a:ea typeface="ＭＳ Ｐゴシック" charset="0"/>
                <a:cs typeface="Arial" pitchFamily="34" charset="0"/>
              </a:rPr>
              <a:t>Only way to reduce </a:t>
            </a:r>
            <a:r>
              <a:rPr lang="en-US" sz="1125" b="1" i="1" dirty="0">
                <a:solidFill>
                  <a:srgbClr val="C00000"/>
                </a:solidFill>
                <a:latin typeface="Verdana" pitchFamily="34" charset="0"/>
                <a:ea typeface="ＭＳ Ｐゴシック" charset="0"/>
                <a:cs typeface="Arial" pitchFamily="34" charset="0"/>
              </a:rPr>
              <a:t>variation</a:t>
            </a:r>
            <a:r>
              <a:rPr lang="en-US" sz="1125" b="1" dirty="0">
                <a:solidFill>
                  <a:srgbClr val="C00000"/>
                </a:solidFill>
                <a:latin typeface="Verdana" pitchFamily="34" charset="0"/>
                <a:ea typeface="ＭＳ Ｐゴシック" charset="0"/>
                <a:cs typeface="Arial" pitchFamily="34" charset="0"/>
              </a:rPr>
              <a:t> in distortion is to change projection axis location.</a:t>
            </a:r>
          </a:p>
          <a:p>
            <a:pPr defTabSz="685783">
              <a:spcBef>
                <a:spcPts val="900"/>
              </a:spcBef>
              <a:defRPr/>
            </a:pPr>
            <a:r>
              <a:rPr lang="en-US" sz="1125" b="1" dirty="0">
                <a:solidFill>
                  <a:srgbClr val="C00000"/>
                </a:solidFill>
                <a:latin typeface="Verdana" pitchFamily="34" charset="0"/>
                <a:cs typeface="Arial" pitchFamily="34" charset="0"/>
              </a:rPr>
              <a:t>IMPORANT:  For large areas, there is no single defining ellipsoid height, </a:t>
            </a:r>
            <a:r>
              <a:rPr lang="en-US" sz="1500" b="1" i="1" dirty="0">
                <a:solidFill>
                  <a:srgbClr val="C00000"/>
                </a:solidFill>
                <a:latin typeface="Times New Roman" panose="02020603050405020304" pitchFamily="18" charset="0"/>
                <a:cs typeface="Times New Roman" panose="02020603050405020304" pitchFamily="18" charset="0"/>
              </a:rPr>
              <a:t>h</a:t>
            </a:r>
            <a:r>
              <a:rPr lang="en-US" sz="1125" b="1" dirty="0">
                <a:solidFill>
                  <a:srgbClr val="C00000"/>
                </a:solidFill>
                <a:latin typeface="Verdana" pitchFamily="34" charset="0"/>
                <a:cs typeface="Arial" pitchFamily="34" charset="0"/>
              </a:rPr>
              <a:t>, for scaling the projection.</a:t>
            </a:r>
            <a:endParaRPr lang="en-US" sz="1125" b="1" dirty="0">
              <a:solidFill>
                <a:srgbClr val="C00000"/>
              </a:solidFill>
              <a:latin typeface="Verdana" pitchFamily="34" charset="0"/>
              <a:ea typeface="ＭＳ Ｐゴシック" charset="0"/>
              <a:cs typeface="Arial" pitchFamily="34" charset="0"/>
            </a:endParaRPr>
          </a:p>
        </p:txBody>
      </p:sp>
      <p:sp>
        <p:nvSpPr>
          <p:cNvPr id="62" name="Text Box 12">
            <a:extLst>
              <a:ext uri="{FF2B5EF4-FFF2-40B4-BE49-F238E27FC236}">
                <a16:creationId xmlns:a16="http://schemas.microsoft.com/office/drawing/2014/main" id="{121B9F3B-F585-469D-91CA-FCE612F3BFDD}"/>
              </a:ext>
            </a:extLst>
          </p:cNvPr>
          <p:cNvSpPr txBox="1">
            <a:spLocks noChangeArrowheads="1"/>
          </p:cNvSpPr>
          <p:nvPr/>
        </p:nvSpPr>
        <p:spPr bwMode="auto">
          <a:xfrm>
            <a:off x="6479491" y="1182324"/>
            <a:ext cx="1639695" cy="1523494"/>
          </a:xfrm>
          <a:prstGeom prst="rect">
            <a:avLst/>
          </a:prstGeom>
          <a:noFill/>
          <a:ln w="9525">
            <a:noFill/>
            <a:miter lim="800000"/>
            <a:headEnd/>
            <a:tailEnd/>
          </a:ln>
          <a:effectLst/>
        </p:spPr>
        <p:txBody>
          <a:bodyPr wrap="square">
            <a:spAutoFit/>
          </a:bodyPr>
          <a:lstStyle/>
          <a:p>
            <a:pPr algn="ctr" defTabSz="685783">
              <a:spcBef>
                <a:spcPts val="0"/>
              </a:spcBef>
              <a:defRPr/>
            </a:pPr>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Ellipsoid height of surface not constant:  </a:t>
            </a:r>
          </a:p>
          <a:p>
            <a:pPr algn="ctr" defTabSz="685783">
              <a:spcBef>
                <a:spcPts val="0"/>
              </a:spcBef>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h</a:t>
            </a:r>
            <a:r>
              <a:rPr lang="en-US" sz="2100" b="1" i="1" baseline="-25000" dirty="0">
                <a:solidFill>
                  <a:srgbClr val="000000"/>
                </a:solidFill>
                <a:latin typeface="Times New Roman" panose="02020603050405020304" pitchFamily="18" charset="0"/>
                <a:ea typeface="ＭＳ Ｐゴシック" charset="0"/>
                <a:cs typeface="Times New Roman" panose="02020603050405020304" pitchFamily="18" charset="0"/>
              </a:rPr>
              <a:t>1 </a:t>
            </a: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a:t>
            </a:r>
            <a:r>
              <a:rPr lang="en-US" sz="2100" b="1" i="1" dirty="0">
                <a:solidFill>
                  <a:srgbClr val="000000"/>
                </a:solidFill>
                <a:latin typeface="Times New Roman" panose="02020603050405020304" pitchFamily="18" charset="0"/>
                <a:cs typeface="Times New Roman" panose="02020603050405020304" pitchFamily="18" charset="0"/>
              </a:rPr>
              <a:t> h</a:t>
            </a:r>
            <a:r>
              <a:rPr lang="en-US" sz="2100" b="1" i="1" baseline="-25000" dirty="0">
                <a:solidFill>
                  <a:srgbClr val="000000"/>
                </a:solidFill>
                <a:latin typeface="Times New Roman" panose="02020603050405020304" pitchFamily="18" charset="0"/>
                <a:cs typeface="Times New Roman" panose="02020603050405020304" pitchFamily="18" charset="0"/>
              </a:rPr>
              <a:t>2</a:t>
            </a:r>
            <a:endParaRPr lang="en-US" sz="2100" b="1" i="1" dirty="0">
              <a:solidFill>
                <a:srgbClr val="000000"/>
              </a:solidFill>
              <a:latin typeface="Times New Roman" panose="02020603050405020304" pitchFamily="18" charset="0"/>
              <a:ea typeface="ＭＳ Ｐゴシック" charset="0"/>
              <a:cs typeface="Times New Roman" panose="02020603050405020304" pitchFamily="18" charset="0"/>
            </a:endParaRP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251734" y="878538"/>
            <a:ext cx="1193009" cy="438582"/>
          </a:xfrm>
          <a:prstGeom prst="rect">
            <a:avLst/>
          </a:prstGeom>
          <a:noFill/>
          <a:ln w="9525">
            <a:noFill/>
            <a:miter lim="800000"/>
            <a:headEnd/>
            <a:tailEnd/>
          </a:ln>
          <a:effectLst/>
        </p:spPr>
        <p:txBody>
          <a:bodyPr wrap="square">
            <a:spAutoFit/>
          </a:bodyPr>
          <a:lstStyle/>
          <a:p>
            <a:pPr algn="ctr" defTabSz="685783">
              <a:spcBef>
                <a:spcPct val="50000"/>
              </a:spcBef>
              <a:defRPr/>
            </a:pPr>
            <a:r>
              <a:rPr lang="en-US" sz="1125" b="1" dirty="0">
                <a:solidFill>
                  <a:srgbClr val="000000"/>
                </a:solidFill>
                <a:latin typeface="Verdana" pitchFamily="34" charset="0"/>
                <a:ea typeface="ＭＳ Ｐゴシック" charset="0"/>
                <a:cs typeface="Arial" pitchFamily="34" charset="0"/>
              </a:rPr>
              <a:t>Topographic surface</a:t>
            </a:r>
          </a:p>
        </p:txBody>
      </p:sp>
    </p:spTree>
    <p:extLst>
      <p:ext uri="{BB962C8B-B14F-4D97-AF65-F5344CB8AC3E}">
        <p14:creationId xmlns:p14="http://schemas.microsoft.com/office/powerpoint/2010/main" val="16623069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par>
                                <p:cTn id="31" presetID="22" presetClass="entr" presetSubtype="4"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down)">
                                      <p:cBhvr>
                                        <p:cTn id="33" dur="500"/>
                                        <p:tgtEl>
                                          <p:spTgt spid="7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animBg="1"/>
      <p:bldP spid="35" grpId="0" animBg="1"/>
      <p:bldP spid="38" grpId="0" animBg="1"/>
      <p:bldP spid="39" grpId="0" animBg="1"/>
      <p:bldP spid="42" grpId="0"/>
      <p:bldP spid="48" grpId="0" animBg="1"/>
      <p:bldP spid="49" grpId="0"/>
      <p:bldP spid="57" grpId="0" animBg="1"/>
      <p:bldP spid="60" grpId="0"/>
      <p:bldP spid="61" grpId="0" animBg="1"/>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1143000" y="330675"/>
            <a:ext cx="6858000" cy="857251"/>
          </a:xfrm>
        </p:spPr>
        <p:txBody>
          <a:bodyPr/>
          <a:lstStyle/>
          <a:p>
            <a:r>
              <a:rPr lang="en-US" b="1" dirty="0"/>
              <a:t>What changes for default designs?</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1485902" y="1447011"/>
            <a:ext cx="6515101" cy="3166755"/>
          </a:xfrm>
        </p:spPr>
        <p:txBody>
          <a:bodyPr>
            <a:normAutofit fontScale="85000" lnSpcReduction="10000"/>
          </a:bodyPr>
          <a:lstStyle/>
          <a:p>
            <a:pPr>
              <a:lnSpc>
                <a:spcPct val="110000"/>
              </a:lnSpc>
            </a:pPr>
            <a:r>
              <a:rPr lang="en-US" dirty="0"/>
              <a:t>Most zones will keep same extents and projection type</a:t>
            </a:r>
          </a:p>
          <a:p>
            <a:pPr>
              <a:lnSpc>
                <a:spcPct val="110000"/>
              </a:lnSpc>
            </a:pPr>
            <a:r>
              <a:rPr lang="en-US" dirty="0"/>
              <a:t>Possible changes in projection types and zone extents </a:t>
            </a:r>
            <a:endParaRPr lang="en-US" i="1" dirty="0"/>
          </a:p>
          <a:p>
            <a:pPr lvl="1">
              <a:lnSpc>
                <a:spcPct val="110000"/>
              </a:lnSpc>
            </a:pPr>
            <a:r>
              <a:rPr lang="en-US" dirty="0"/>
              <a:t>Single OM zone for FL peninsula (replaces 2 TM zones)</a:t>
            </a:r>
          </a:p>
          <a:p>
            <a:pPr lvl="1">
              <a:lnSpc>
                <a:spcPct val="110000"/>
              </a:lnSpc>
            </a:pPr>
            <a:r>
              <a:rPr lang="en-US" dirty="0"/>
              <a:t>Single OM zone for Hawaii (replaces 5 TM zones)</a:t>
            </a:r>
          </a:p>
          <a:p>
            <a:pPr lvl="1">
              <a:lnSpc>
                <a:spcPct val="110000"/>
              </a:lnSpc>
            </a:pPr>
            <a:r>
              <a:rPr lang="en-US" dirty="0"/>
              <a:t>Group RI, CT, MA into one zone (reduces number zones by 3)</a:t>
            </a:r>
          </a:p>
          <a:p>
            <a:pPr lvl="1">
              <a:lnSpc>
                <a:spcPct val="110000"/>
              </a:lnSpc>
            </a:pPr>
            <a:r>
              <a:rPr lang="en-US" dirty="0"/>
              <a:t>Include Guam and CNMI in a single TM zone</a:t>
            </a:r>
          </a:p>
          <a:p>
            <a:pPr lvl="1">
              <a:lnSpc>
                <a:spcPct val="110000"/>
              </a:lnSpc>
            </a:pPr>
            <a:r>
              <a:rPr lang="en-US" dirty="0"/>
              <a:t>Define </a:t>
            </a:r>
            <a:r>
              <a:rPr lang="en-US" dirty="0" smtClean="0"/>
              <a:t>Lambert Conformal Conic </a:t>
            </a:r>
            <a:r>
              <a:rPr lang="en-US" dirty="0"/>
              <a:t>zone for American Samoa</a:t>
            </a:r>
          </a:p>
          <a:p>
            <a:pPr lvl="1">
              <a:lnSpc>
                <a:spcPct val="110000"/>
              </a:lnSpc>
            </a:pPr>
            <a:r>
              <a:rPr lang="en-US" dirty="0"/>
              <a:t>Redefine AK zones to better correspond to land use</a:t>
            </a:r>
          </a:p>
          <a:p>
            <a:pPr lvl="1">
              <a:lnSpc>
                <a:spcPct val="110000"/>
              </a:lnSpc>
            </a:pPr>
            <a:r>
              <a:rPr lang="en-US" dirty="0"/>
              <a:t>Add zone for Washington D.C.</a:t>
            </a:r>
          </a:p>
        </p:txBody>
      </p:sp>
      <p:sp>
        <p:nvSpPr>
          <p:cNvPr id="4" name="Rectangle 3">
            <a:extLst>
              <a:ext uri="{FF2B5EF4-FFF2-40B4-BE49-F238E27FC236}">
                <a16:creationId xmlns:a16="http://schemas.microsoft.com/office/drawing/2014/main" id="{068A6460-F923-4D76-9029-F7236645AFC0}"/>
              </a:ext>
            </a:extLst>
          </p:cNvPr>
          <p:cNvSpPr/>
          <p:nvPr/>
        </p:nvSpPr>
        <p:spPr>
          <a:xfrm>
            <a:off x="1634839" y="2477982"/>
            <a:ext cx="6175665" cy="39119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68A6460-F923-4D76-9029-F7236645AFC0}"/>
              </a:ext>
            </a:extLst>
          </p:cNvPr>
          <p:cNvSpPr/>
          <p:nvPr/>
        </p:nvSpPr>
        <p:spPr>
          <a:xfrm>
            <a:off x="1634839" y="1396634"/>
            <a:ext cx="6175665" cy="39119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68A6460-F923-4D76-9029-F7236645AFC0}"/>
              </a:ext>
            </a:extLst>
          </p:cNvPr>
          <p:cNvSpPr/>
          <p:nvPr/>
        </p:nvSpPr>
        <p:spPr>
          <a:xfrm>
            <a:off x="1634839" y="3178762"/>
            <a:ext cx="6175665" cy="39119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932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
                                        <p:tgtEl>
                                          <p:spTgt spid="4"/>
                                        </p:tgtEl>
                                      </p:cBhvr>
                                    </p:animEffect>
                                  </p:childTnLst>
                                </p:cTn>
                              </p:par>
                            </p:childTnLst>
                          </p:cTn>
                        </p:par>
                        <p:par>
                          <p:cTn id="12" fill="hold">
                            <p:stCondLst>
                              <p:cond delay="101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a:xfrm>
            <a:off x="1143000" y="205981"/>
            <a:ext cx="6858000" cy="857251"/>
          </a:xfrm>
        </p:spPr>
        <p:txBody>
          <a:bodyPr/>
          <a:lstStyle/>
          <a:p>
            <a:r>
              <a:rPr lang="en-US" b="1" dirty="0"/>
              <a:t>Statewide and “layered” zones</a:t>
            </a:r>
            <a:endParaRPr lang="en-US" b="1" i="1" dirty="0"/>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1429172" y="956314"/>
            <a:ext cx="7416800" cy="3825663"/>
          </a:xfrm>
        </p:spPr>
        <p:txBody>
          <a:bodyPr>
            <a:normAutofit fontScale="92500" lnSpcReduction="10000"/>
          </a:bodyPr>
          <a:lstStyle/>
          <a:p>
            <a:pPr marL="0" indent="0">
              <a:lnSpc>
                <a:spcPct val="110000"/>
              </a:lnSpc>
              <a:spcBef>
                <a:spcPts val="900"/>
              </a:spcBef>
              <a:buNone/>
            </a:pPr>
            <a:r>
              <a:rPr lang="en-US" b="1" i="1" dirty="0">
                <a:solidFill>
                  <a:srgbClr val="C00000"/>
                </a:solidFill>
              </a:rPr>
              <a:t>Policy§III.A.2.</a:t>
            </a:r>
            <a:endParaRPr lang="en-US" dirty="0">
              <a:solidFill>
                <a:srgbClr val="C00000"/>
              </a:solidFill>
            </a:endParaRPr>
          </a:p>
          <a:p>
            <a:pPr>
              <a:lnSpc>
                <a:spcPct val="110000"/>
              </a:lnSpc>
              <a:spcBef>
                <a:spcPts val="451"/>
              </a:spcBef>
            </a:pPr>
            <a:r>
              <a:rPr lang="en-US" dirty="0"/>
              <a:t>Limitations</a:t>
            </a:r>
          </a:p>
          <a:p>
            <a:pPr lvl="1">
              <a:lnSpc>
                <a:spcPct val="110000"/>
              </a:lnSpc>
              <a:spcBef>
                <a:spcPts val="451"/>
              </a:spcBef>
            </a:pPr>
            <a:r>
              <a:rPr lang="en-US" dirty="0"/>
              <a:t>Max of </a:t>
            </a:r>
            <a:r>
              <a:rPr lang="en-US" b="1" i="1" dirty="0"/>
              <a:t>TWO</a:t>
            </a:r>
            <a:r>
              <a:rPr lang="en-US" dirty="0"/>
              <a:t> layers:  Statewide and sub-zones</a:t>
            </a:r>
          </a:p>
          <a:p>
            <a:pPr lvl="1">
              <a:lnSpc>
                <a:spcPct val="110000"/>
              </a:lnSpc>
              <a:spcBef>
                <a:spcPts val="451"/>
              </a:spcBef>
            </a:pPr>
            <a:r>
              <a:rPr lang="en-US" dirty="0"/>
              <a:t>If two layers, one </a:t>
            </a:r>
            <a:r>
              <a:rPr lang="en-US" b="1" i="1" dirty="0"/>
              <a:t>MUST</a:t>
            </a:r>
            <a:r>
              <a:rPr lang="en-US" dirty="0"/>
              <a:t> be statewide</a:t>
            </a:r>
          </a:p>
          <a:p>
            <a:pPr lvl="1">
              <a:lnSpc>
                <a:spcPct val="110000"/>
              </a:lnSpc>
              <a:spcBef>
                <a:spcPts val="451"/>
              </a:spcBef>
            </a:pPr>
            <a:r>
              <a:rPr lang="en-US" dirty="0"/>
              <a:t>Minimum subzone dimension &gt; 50 km</a:t>
            </a:r>
          </a:p>
          <a:p>
            <a:pPr>
              <a:lnSpc>
                <a:spcPct val="110000"/>
              </a:lnSpc>
              <a:spcBef>
                <a:spcPts val="451"/>
              </a:spcBef>
            </a:pPr>
            <a:r>
              <a:rPr lang="en-US" dirty="0"/>
              <a:t>States often want statewide </a:t>
            </a:r>
            <a:r>
              <a:rPr lang="en-US" b="1" i="1" dirty="0"/>
              <a:t>and</a:t>
            </a:r>
            <a:r>
              <a:rPr lang="en-US" dirty="0"/>
              <a:t> small zones</a:t>
            </a:r>
          </a:p>
          <a:p>
            <a:pPr lvl="1">
              <a:lnSpc>
                <a:spcPct val="110000"/>
              </a:lnSpc>
              <a:spcBef>
                <a:spcPts val="451"/>
              </a:spcBef>
            </a:pPr>
            <a:r>
              <a:rPr lang="en-US" i="1" dirty="0"/>
              <a:t>Statewide:  </a:t>
            </a:r>
            <a:r>
              <a:rPr lang="en-US" dirty="0"/>
              <a:t>Single geometry required for state GIS</a:t>
            </a:r>
          </a:p>
          <a:p>
            <a:pPr lvl="1">
              <a:lnSpc>
                <a:spcPct val="110000"/>
              </a:lnSpc>
              <a:spcBef>
                <a:spcPts val="451"/>
              </a:spcBef>
            </a:pPr>
            <a:r>
              <a:rPr lang="en-US" i="1" dirty="0"/>
              <a:t>Sub-zones:</a:t>
            </a:r>
            <a:r>
              <a:rPr lang="en-US" dirty="0"/>
              <a:t>  Lower distortion for surveying/engineering</a:t>
            </a:r>
          </a:p>
          <a:p>
            <a:pPr>
              <a:lnSpc>
                <a:spcPct val="110000"/>
              </a:lnSpc>
              <a:spcBef>
                <a:spcPts val="451"/>
              </a:spcBef>
            </a:pPr>
            <a:r>
              <a:rPr lang="en-US" dirty="0"/>
              <a:t>Accommodates state needs, but with restrictions</a:t>
            </a:r>
          </a:p>
          <a:p>
            <a:pPr lvl="1">
              <a:lnSpc>
                <a:spcPct val="110000"/>
              </a:lnSpc>
              <a:spcBef>
                <a:spcPts val="451"/>
              </a:spcBef>
            </a:pPr>
            <a:r>
              <a:rPr lang="en-US" dirty="0"/>
              <a:t>Prevent poor design choices for statewide zones</a:t>
            </a:r>
          </a:p>
        </p:txBody>
      </p:sp>
    </p:spTree>
    <p:extLst>
      <p:ext uri="{BB962C8B-B14F-4D97-AF65-F5344CB8AC3E}">
        <p14:creationId xmlns:p14="http://schemas.microsoft.com/office/powerpoint/2010/main" val="19286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040798-1E72-421B-879E-7EA6CF1FD1EB}"/>
              </a:ext>
            </a:extLst>
          </p:cNvPr>
          <p:cNvPicPr>
            <a:picLocks noChangeAspect="1"/>
          </p:cNvPicPr>
          <p:nvPr/>
        </p:nvPicPr>
        <p:blipFill>
          <a:blip r:embed="rId3"/>
          <a:stretch>
            <a:fillRect/>
          </a:stretch>
        </p:blipFill>
        <p:spPr>
          <a:xfrm>
            <a:off x="1143004" y="1"/>
            <a:ext cx="6857999" cy="5143500"/>
          </a:xfrm>
          <a:prstGeom prst="rect">
            <a:avLst/>
          </a:prstGeom>
        </p:spPr>
      </p:pic>
      <p:graphicFrame>
        <p:nvGraphicFramePr>
          <p:cNvPr id="7" name="Table 6">
            <a:extLst>
              <a:ext uri="{FF2B5EF4-FFF2-40B4-BE49-F238E27FC236}">
                <a16:creationId xmlns:a16="http://schemas.microsoft.com/office/drawing/2014/main" id="{7DB8F7D9-DE31-4384-A0FF-7A072FD08E54}"/>
              </a:ext>
            </a:extLst>
          </p:cNvPr>
          <p:cNvGraphicFramePr>
            <a:graphicFrameLocks noGrp="1"/>
          </p:cNvGraphicFramePr>
          <p:nvPr>
            <p:extLst/>
          </p:nvPr>
        </p:nvGraphicFramePr>
        <p:xfrm>
          <a:off x="1280162" y="2331723"/>
          <a:ext cx="3220292" cy="1219200"/>
        </p:xfrm>
        <a:graphic>
          <a:graphicData uri="http://schemas.openxmlformats.org/drawingml/2006/table">
            <a:tbl>
              <a:tblPr firstRow="1" bandRow="1">
                <a:tableStyleId>{5C22544A-7EE6-4342-B048-85BDC9FD1C3A}</a:tableStyleId>
              </a:tblPr>
              <a:tblGrid>
                <a:gridCol w="507893">
                  <a:extLst>
                    <a:ext uri="{9D8B030D-6E8A-4147-A177-3AD203B41FA5}">
                      <a16:colId xmlns:a16="http://schemas.microsoft.com/office/drawing/2014/main" val="856313700"/>
                    </a:ext>
                  </a:extLst>
                </a:gridCol>
                <a:gridCol w="159171">
                  <a:extLst>
                    <a:ext uri="{9D8B030D-6E8A-4147-A177-3AD203B41FA5}">
                      <a16:colId xmlns:a16="http://schemas.microsoft.com/office/drawing/2014/main" val="853432024"/>
                    </a:ext>
                  </a:extLst>
                </a:gridCol>
                <a:gridCol w="1572655">
                  <a:extLst>
                    <a:ext uri="{9D8B030D-6E8A-4147-A177-3AD203B41FA5}">
                      <a16:colId xmlns:a16="http://schemas.microsoft.com/office/drawing/2014/main" val="1183458979"/>
                    </a:ext>
                  </a:extLst>
                </a:gridCol>
                <a:gridCol w="980573">
                  <a:extLst>
                    <a:ext uri="{9D8B030D-6E8A-4147-A177-3AD203B41FA5}">
                      <a16:colId xmlns:a16="http://schemas.microsoft.com/office/drawing/2014/main" val="2711170979"/>
                    </a:ext>
                  </a:extLst>
                </a:gridCol>
              </a:tblGrid>
              <a:tr h="203200">
                <a:tc gridSpan="2">
                  <a:txBody>
                    <a:bodyPr/>
                    <a:lstStyle/>
                    <a:p>
                      <a:pPr algn="ctr">
                        <a:lnSpc>
                          <a:spcPts val="1200"/>
                        </a:lnSpc>
                      </a:pPr>
                      <a:endParaRPr lang="en-US" sz="15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SPCS 83 HI</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955532"/>
                  </a:ext>
                </a:extLst>
              </a:tr>
              <a:tr h="203200">
                <a:tc gridSpan="2">
                  <a:txBody>
                    <a:bodyPr/>
                    <a:lstStyle/>
                    <a:p>
                      <a:pPr algn="r">
                        <a:lnSpc>
                          <a:spcPts val="1200"/>
                        </a:lnSpc>
                      </a:pPr>
                      <a:r>
                        <a:rPr lang="en-US" sz="1100" b="1" i="1" dirty="0">
                          <a:solidFill>
                            <a:schemeClr val="tx1"/>
                          </a:solidFill>
                        </a:rPr>
                        <a:t>Scale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100" b="1" dirty="0">
                          <a:solidFill>
                            <a:schemeClr val="tx1"/>
                          </a:solidFill>
                        </a:rPr>
                        <a:t>1 to 0.99996667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0096949"/>
                  </a:ext>
                </a:extLst>
              </a:tr>
              <a:tr h="203200">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Distortion (ppm)</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3529130"/>
                  </a:ext>
                </a:extLst>
              </a:tr>
              <a:tr h="203200">
                <a:tc gridSpan="2">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-690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022222"/>
                  </a:ext>
                </a:extLst>
              </a:tr>
              <a:tr h="203200">
                <a:tc gridSpan="2">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+29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688666"/>
                  </a:ext>
                </a:extLst>
              </a:tr>
              <a:tr h="203200">
                <a:tc gridSpan="2">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-163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3735050"/>
                  </a:ext>
                </a:extLst>
              </a:tr>
            </a:tbl>
          </a:graphicData>
        </a:graphic>
      </p:graphicFrame>
      <p:sp>
        <p:nvSpPr>
          <p:cNvPr id="8" name="TextBox 7">
            <a:extLst>
              <a:ext uri="{FF2B5EF4-FFF2-40B4-BE49-F238E27FC236}">
                <a16:creationId xmlns:a16="http://schemas.microsoft.com/office/drawing/2014/main" id="{55412315-DE61-4B7D-8C57-5A2900347BB0}"/>
              </a:ext>
            </a:extLst>
          </p:cNvPr>
          <p:cNvSpPr txBox="1"/>
          <p:nvPr/>
        </p:nvSpPr>
        <p:spPr>
          <a:xfrm>
            <a:off x="4746459" y="202182"/>
            <a:ext cx="1720516" cy="1200329"/>
          </a:xfrm>
          <a:prstGeom prst="rect">
            <a:avLst/>
          </a:prstGeom>
          <a:noFill/>
          <a:ln w="12700">
            <a:noFill/>
          </a:ln>
        </p:spPr>
        <p:txBody>
          <a:bodyPr wrap="square" rtlCol="0">
            <a:spAutoFit/>
          </a:bodyPr>
          <a:lstStyle/>
          <a:p>
            <a:pPr algn="ctr" defTabSz="342891">
              <a:defRPr/>
            </a:pPr>
            <a:r>
              <a:rPr lang="en-US" b="1" dirty="0">
                <a:solidFill>
                  <a:prstClr val="black"/>
                </a:solidFill>
                <a:latin typeface="Calibri" charset="0"/>
                <a:ea typeface="ＭＳ Ｐゴシック" charset="0"/>
                <a:cs typeface="+mn-cs"/>
              </a:rPr>
              <a:t>SPCS 83 Hawaii Zones 1 – 5</a:t>
            </a:r>
          </a:p>
          <a:p>
            <a:pPr algn="ctr" defTabSz="342891">
              <a:defRPr/>
            </a:pPr>
            <a:r>
              <a:rPr lang="en-US" b="1" dirty="0">
                <a:solidFill>
                  <a:prstClr val="black"/>
                </a:solidFill>
                <a:latin typeface="Calibri" charset="0"/>
                <a:ea typeface="ＭＳ Ｐゴシック" charset="0"/>
                <a:cs typeface="+mn-cs"/>
                <a:sym typeface="Wingdings" panose="05000000000000000000" pitchFamily="2" charset="2"/>
              </a:rPr>
              <a:t>(all Transverse Mercator)</a:t>
            </a:r>
            <a:endParaRPr lang="en-US" b="1" dirty="0">
              <a:solidFill>
                <a:prstClr val="black"/>
              </a:solidFill>
              <a:latin typeface="Calibri" charset="0"/>
              <a:ea typeface="ＭＳ Ｐゴシック" charset="0"/>
              <a:cs typeface="+mn-cs"/>
            </a:endParaRPr>
          </a:p>
        </p:txBody>
      </p:sp>
      <p:graphicFrame>
        <p:nvGraphicFramePr>
          <p:cNvPr id="12" name="Table 11">
            <a:extLst>
              <a:ext uri="{FF2B5EF4-FFF2-40B4-BE49-F238E27FC236}">
                <a16:creationId xmlns:a16="http://schemas.microsoft.com/office/drawing/2014/main" id="{EC874840-ADEA-4058-BD28-9F9C2E1659CE}"/>
              </a:ext>
            </a:extLst>
          </p:cNvPr>
          <p:cNvGraphicFramePr>
            <a:graphicFrameLocks noGrp="1"/>
          </p:cNvGraphicFramePr>
          <p:nvPr>
            <p:extLst/>
          </p:nvPr>
        </p:nvGraphicFramePr>
        <p:xfrm>
          <a:off x="6544495" y="205741"/>
          <a:ext cx="1298568" cy="1219200"/>
        </p:xfrm>
        <a:graphic>
          <a:graphicData uri="http://schemas.openxmlformats.org/drawingml/2006/table">
            <a:tbl>
              <a:tblPr firstRow="1" bandRow="1">
                <a:tableStyleId>{5C22544A-7EE6-4342-B048-85BDC9FD1C3A}</a:tableStyleId>
              </a:tblPr>
              <a:tblGrid>
                <a:gridCol w="593455">
                  <a:extLst>
                    <a:ext uri="{9D8B030D-6E8A-4147-A177-3AD203B41FA5}">
                      <a16:colId xmlns:a16="http://schemas.microsoft.com/office/drawing/2014/main" val="3553343005"/>
                    </a:ext>
                  </a:extLst>
                </a:gridCol>
                <a:gridCol w="705113">
                  <a:extLst>
                    <a:ext uri="{9D8B030D-6E8A-4147-A177-3AD203B41FA5}">
                      <a16:colId xmlns:a16="http://schemas.microsoft.com/office/drawing/2014/main" val="2145384445"/>
                    </a:ext>
                  </a:extLst>
                </a:gridCol>
              </a:tblGrid>
              <a:tr h="203200">
                <a:tc gridSpan="2">
                  <a:txBody>
                    <a:bodyPr/>
                    <a:lstStyle/>
                    <a:p>
                      <a:pPr algn="ctr">
                        <a:lnSpc>
                          <a:spcPts val="1200"/>
                        </a:lnSpc>
                      </a:pPr>
                      <a:r>
                        <a:rPr lang="en-US" sz="1100" b="1" dirty="0">
                          <a:solidFill>
                            <a:schemeClr val="tx1"/>
                          </a:solidFill>
                        </a:rPr>
                        <a:t>Topographic</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1036043"/>
                  </a:ext>
                </a:extLst>
              </a:tr>
              <a:tr h="203200">
                <a:tc gridSpan="2">
                  <a:txBody>
                    <a:bodyPr/>
                    <a:lstStyle/>
                    <a:p>
                      <a:pPr algn="ctr">
                        <a:lnSpc>
                          <a:spcPts val="1200"/>
                        </a:lnSpc>
                      </a:pPr>
                      <a:r>
                        <a:rPr lang="en-US" sz="1100" b="1" dirty="0">
                          <a:solidFill>
                            <a:schemeClr val="tx1"/>
                          </a:solidFill>
                        </a:rPr>
                        <a:t>ellipsoid height</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8650552"/>
                  </a:ext>
                </a:extLst>
              </a:tr>
              <a:tr h="203200">
                <a:tc gridSpan="2">
                  <a:txBody>
                    <a:bodyPr/>
                    <a:lstStyle/>
                    <a:p>
                      <a:pPr algn="ctr">
                        <a:lnSpc>
                          <a:spcPts val="1200"/>
                        </a:lnSpc>
                      </a:pPr>
                      <a:r>
                        <a:rPr lang="en-US" sz="1100" b="1" dirty="0">
                          <a:solidFill>
                            <a:schemeClr val="tx1"/>
                          </a:solidFill>
                        </a:rPr>
                        <a:t>(meters)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354412"/>
                  </a:ext>
                </a:extLst>
              </a:tr>
              <a:tr h="203200">
                <a:tc>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3842701"/>
                  </a:ext>
                </a:extLst>
              </a:tr>
              <a:tr h="203200">
                <a:tc>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4188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8675506"/>
                  </a:ext>
                </a:extLst>
              </a:tr>
              <a:tr h="203200">
                <a:tc>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918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4782177"/>
                  </a:ext>
                </a:extLst>
              </a:tr>
            </a:tbl>
          </a:graphicData>
        </a:graphic>
      </p:graphicFrame>
    </p:spTree>
    <p:extLst>
      <p:ext uri="{BB962C8B-B14F-4D97-AF65-F5344CB8AC3E}">
        <p14:creationId xmlns:p14="http://schemas.microsoft.com/office/powerpoint/2010/main" val="252146415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A5638-CE95-4D82-8FCD-B74D3E35061E}"/>
              </a:ext>
            </a:extLst>
          </p:cNvPr>
          <p:cNvPicPr>
            <a:picLocks noChangeAspect="1"/>
          </p:cNvPicPr>
          <p:nvPr/>
        </p:nvPicPr>
        <p:blipFill>
          <a:blip r:embed="rId3"/>
          <a:stretch>
            <a:fillRect/>
          </a:stretch>
        </p:blipFill>
        <p:spPr>
          <a:xfrm>
            <a:off x="1143004" y="1"/>
            <a:ext cx="6857999" cy="5143500"/>
          </a:xfrm>
          <a:prstGeom prst="rect">
            <a:avLst/>
          </a:prstGeom>
        </p:spPr>
      </p:pic>
      <p:graphicFrame>
        <p:nvGraphicFramePr>
          <p:cNvPr id="7" name="Table 6">
            <a:extLst>
              <a:ext uri="{FF2B5EF4-FFF2-40B4-BE49-F238E27FC236}">
                <a16:creationId xmlns:a16="http://schemas.microsoft.com/office/drawing/2014/main" id="{7DB8F7D9-DE31-4384-A0FF-7A072FD08E54}"/>
              </a:ext>
            </a:extLst>
          </p:cNvPr>
          <p:cNvGraphicFramePr>
            <a:graphicFrameLocks noGrp="1"/>
          </p:cNvGraphicFramePr>
          <p:nvPr>
            <p:extLst/>
          </p:nvPr>
        </p:nvGraphicFramePr>
        <p:xfrm>
          <a:off x="1280162" y="2331723"/>
          <a:ext cx="3220292" cy="1219200"/>
        </p:xfrm>
        <a:graphic>
          <a:graphicData uri="http://schemas.openxmlformats.org/drawingml/2006/table">
            <a:tbl>
              <a:tblPr firstRow="1" bandRow="1">
                <a:tableStyleId>{5C22544A-7EE6-4342-B048-85BDC9FD1C3A}</a:tableStyleId>
              </a:tblPr>
              <a:tblGrid>
                <a:gridCol w="507893">
                  <a:extLst>
                    <a:ext uri="{9D8B030D-6E8A-4147-A177-3AD203B41FA5}">
                      <a16:colId xmlns:a16="http://schemas.microsoft.com/office/drawing/2014/main" val="856313700"/>
                    </a:ext>
                  </a:extLst>
                </a:gridCol>
                <a:gridCol w="159171">
                  <a:extLst>
                    <a:ext uri="{9D8B030D-6E8A-4147-A177-3AD203B41FA5}">
                      <a16:colId xmlns:a16="http://schemas.microsoft.com/office/drawing/2014/main" val="853432024"/>
                    </a:ext>
                  </a:extLst>
                </a:gridCol>
                <a:gridCol w="1572655">
                  <a:extLst>
                    <a:ext uri="{9D8B030D-6E8A-4147-A177-3AD203B41FA5}">
                      <a16:colId xmlns:a16="http://schemas.microsoft.com/office/drawing/2014/main" val="1183458979"/>
                    </a:ext>
                  </a:extLst>
                </a:gridCol>
                <a:gridCol w="980573">
                  <a:extLst>
                    <a:ext uri="{9D8B030D-6E8A-4147-A177-3AD203B41FA5}">
                      <a16:colId xmlns:a16="http://schemas.microsoft.com/office/drawing/2014/main" val="2711170979"/>
                    </a:ext>
                  </a:extLst>
                </a:gridCol>
              </a:tblGrid>
              <a:tr h="203200">
                <a:tc gridSpan="2">
                  <a:txBody>
                    <a:bodyPr/>
                    <a:lstStyle/>
                    <a:p>
                      <a:pPr algn="ctr">
                        <a:lnSpc>
                          <a:spcPts val="1200"/>
                        </a:lnSpc>
                      </a:pPr>
                      <a:endParaRPr lang="en-US" sz="15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SPCS 83 HI</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500" b="1" dirty="0">
                          <a:solidFill>
                            <a:schemeClr val="tx1"/>
                          </a:solidFill>
                        </a:rPr>
                        <a:t>SPCS2022</a:t>
                      </a: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955532"/>
                  </a:ext>
                </a:extLst>
              </a:tr>
              <a:tr h="203200">
                <a:tc gridSpan="2">
                  <a:txBody>
                    <a:bodyPr/>
                    <a:lstStyle/>
                    <a:p>
                      <a:pPr algn="r">
                        <a:lnSpc>
                          <a:spcPts val="1200"/>
                        </a:lnSpc>
                      </a:pPr>
                      <a:r>
                        <a:rPr lang="en-US" sz="1100" b="1" i="1" dirty="0">
                          <a:solidFill>
                            <a:schemeClr val="tx1"/>
                          </a:solidFill>
                        </a:rPr>
                        <a:t>Scale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100" b="1" dirty="0">
                          <a:solidFill>
                            <a:schemeClr val="tx1"/>
                          </a:solidFill>
                        </a:rPr>
                        <a:t>1 to 0.99996667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a:t>
                      </a: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0096949"/>
                  </a:ext>
                </a:extLst>
              </a:tr>
              <a:tr h="203200">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Distortion (ppm)</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3529130"/>
                  </a:ext>
                </a:extLst>
              </a:tr>
              <a:tr h="203200">
                <a:tc gridSpan="2">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-690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-652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022222"/>
                  </a:ext>
                </a:extLst>
              </a:tr>
              <a:tr h="203200">
                <a:tc gridSpan="2">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+29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+160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688666"/>
                  </a:ext>
                </a:extLst>
              </a:tr>
              <a:tr h="203200">
                <a:tc gridSpan="2">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-163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-129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3735050"/>
                  </a:ext>
                </a:extLst>
              </a:tr>
            </a:tbl>
          </a:graphicData>
        </a:graphic>
      </p:graphicFrame>
      <p:sp>
        <p:nvSpPr>
          <p:cNvPr id="8" name="TextBox 7">
            <a:extLst>
              <a:ext uri="{FF2B5EF4-FFF2-40B4-BE49-F238E27FC236}">
                <a16:creationId xmlns:a16="http://schemas.microsoft.com/office/drawing/2014/main" id="{55412315-DE61-4B7D-8C57-5A2900347BB0}"/>
              </a:ext>
            </a:extLst>
          </p:cNvPr>
          <p:cNvSpPr txBox="1"/>
          <p:nvPr/>
        </p:nvSpPr>
        <p:spPr>
          <a:xfrm>
            <a:off x="4693562" y="188508"/>
            <a:ext cx="1926395" cy="1200329"/>
          </a:xfrm>
          <a:prstGeom prst="rect">
            <a:avLst/>
          </a:prstGeom>
          <a:noFill/>
          <a:ln w="12700">
            <a:noFill/>
          </a:ln>
        </p:spPr>
        <p:txBody>
          <a:bodyPr wrap="square" rtlCol="0">
            <a:spAutoFit/>
          </a:bodyPr>
          <a:lstStyle/>
          <a:p>
            <a:pPr lvl="0" algn="ctr" fontAlgn="base">
              <a:spcBef>
                <a:spcPct val="0"/>
              </a:spcBef>
              <a:spcAft>
                <a:spcPct val="0"/>
              </a:spcAft>
              <a:defRPr/>
            </a:pPr>
            <a:r>
              <a:rPr lang="en-US" b="1" dirty="0">
                <a:solidFill>
                  <a:prstClr val="black"/>
                </a:solidFill>
                <a:latin typeface="Calibri" charset="0"/>
                <a:ea typeface="ＭＳ Ｐゴシック" charset="0"/>
              </a:rPr>
              <a:t>Single SPCS2022 Hawaii “default”</a:t>
            </a:r>
          </a:p>
          <a:p>
            <a:pPr lvl="0" algn="ctr" fontAlgn="base">
              <a:spcBef>
                <a:spcPct val="0"/>
              </a:spcBef>
              <a:spcAft>
                <a:spcPct val="0"/>
              </a:spcAft>
              <a:defRPr/>
            </a:pPr>
            <a:r>
              <a:rPr lang="en-US" b="1" dirty="0">
                <a:solidFill>
                  <a:prstClr val="black"/>
                </a:solidFill>
                <a:latin typeface="Calibri" charset="0"/>
                <a:ea typeface="ＭＳ Ｐゴシック" charset="0"/>
                <a:sym typeface="Wingdings" panose="05000000000000000000" pitchFamily="2" charset="2"/>
              </a:rPr>
              <a:t>(Oblique Mercator)</a:t>
            </a:r>
            <a:endParaRPr lang="en-US" b="1" dirty="0">
              <a:solidFill>
                <a:prstClr val="black"/>
              </a:solidFill>
              <a:latin typeface="Calibri" charset="0"/>
              <a:ea typeface="ＭＳ Ｐゴシック" charset="0"/>
            </a:endParaRPr>
          </a:p>
        </p:txBody>
      </p:sp>
      <p:graphicFrame>
        <p:nvGraphicFramePr>
          <p:cNvPr id="12" name="Table 11">
            <a:extLst>
              <a:ext uri="{FF2B5EF4-FFF2-40B4-BE49-F238E27FC236}">
                <a16:creationId xmlns:a16="http://schemas.microsoft.com/office/drawing/2014/main" id="{EC874840-ADEA-4058-BD28-9F9C2E1659CE}"/>
              </a:ext>
            </a:extLst>
          </p:cNvPr>
          <p:cNvGraphicFramePr>
            <a:graphicFrameLocks noGrp="1"/>
          </p:cNvGraphicFramePr>
          <p:nvPr>
            <p:extLst/>
          </p:nvPr>
        </p:nvGraphicFramePr>
        <p:xfrm>
          <a:off x="6544495" y="205741"/>
          <a:ext cx="1298568" cy="1219200"/>
        </p:xfrm>
        <a:graphic>
          <a:graphicData uri="http://schemas.openxmlformats.org/drawingml/2006/table">
            <a:tbl>
              <a:tblPr firstRow="1" bandRow="1">
                <a:tableStyleId>{5C22544A-7EE6-4342-B048-85BDC9FD1C3A}</a:tableStyleId>
              </a:tblPr>
              <a:tblGrid>
                <a:gridCol w="593455">
                  <a:extLst>
                    <a:ext uri="{9D8B030D-6E8A-4147-A177-3AD203B41FA5}">
                      <a16:colId xmlns:a16="http://schemas.microsoft.com/office/drawing/2014/main" val="3553343005"/>
                    </a:ext>
                  </a:extLst>
                </a:gridCol>
                <a:gridCol w="705113">
                  <a:extLst>
                    <a:ext uri="{9D8B030D-6E8A-4147-A177-3AD203B41FA5}">
                      <a16:colId xmlns:a16="http://schemas.microsoft.com/office/drawing/2014/main" val="2145384445"/>
                    </a:ext>
                  </a:extLst>
                </a:gridCol>
              </a:tblGrid>
              <a:tr h="203200">
                <a:tc gridSpan="2">
                  <a:txBody>
                    <a:bodyPr/>
                    <a:lstStyle/>
                    <a:p>
                      <a:pPr algn="ctr">
                        <a:lnSpc>
                          <a:spcPts val="1200"/>
                        </a:lnSpc>
                      </a:pPr>
                      <a:r>
                        <a:rPr lang="en-US" sz="1100" b="1" dirty="0">
                          <a:solidFill>
                            <a:schemeClr val="tx1"/>
                          </a:solidFill>
                        </a:rPr>
                        <a:t>Topographic</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1036043"/>
                  </a:ext>
                </a:extLst>
              </a:tr>
              <a:tr h="203200">
                <a:tc gridSpan="2">
                  <a:txBody>
                    <a:bodyPr/>
                    <a:lstStyle/>
                    <a:p>
                      <a:pPr algn="ctr">
                        <a:lnSpc>
                          <a:spcPts val="1200"/>
                        </a:lnSpc>
                      </a:pPr>
                      <a:r>
                        <a:rPr lang="en-US" sz="1100" b="1" dirty="0">
                          <a:solidFill>
                            <a:schemeClr val="tx1"/>
                          </a:solidFill>
                        </a:rPr>
                        <a:t>ellipsoid height</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8650552"/>
                  </a:ext>
                </a:extLst>
              </a:tr>
              <a:tr h="203200">
                <a:tc gridSpan="2">
                  <a:txBody>
                    <a:bodyPr/>
                    <a:lstStyle/>
                    <a:p>
                      <a:pPr algn="ctr">
                        <a:lnSpc>
                          <a:spcPts val="1200"/>
                        </a:lnSpc>
                      </a:pPr>
                      <a:r>
                        <a:rPr lang="en-US" sz="1100" b="1" dirty="0">
                          <a:solidFill>
                            <a:schemeClr val="tx1"/>
                          </a:solidFill>
                        </a:rPr>
                        <a:t>(meters)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354412"/>
                  </a:ext>
                </a:extLst>
              </a:tr>
              <a:tr h="203200">
                <a:tc>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3842701"/>
                  </a:ext>
                </a:extLst>
              </a:tr>
              <a:tr h="203200">
                <a:tc>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4188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8675506"/>
                  </a:ext>
                </a:extLst>
              </a:tr>
              <a:tr h="203200">
                <a:tc>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918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4782177"/>
                  </a:ext>
                </a:extLst>
              </a:tr>
            </a:tbl>
          </a:graphicData>
        </a:graphic>
      </p:graphicFrame>
      <p:sp>
        <p:nvSpPr>
          <p:cNvPr id="9" name="Rectangle 8">
            <a:extLst>
              <a:ext uri="{FF2B5EF4-FFF2-40B4-BE49-F238E27FC236}">
                <a16:creationId xmlns:a16="http://schemas.microsoft.com/office/drawing/2014/main" id="{F788FF0F-8069-4C1A-8136-B377B63AB15B}"/>
              </a:ext>
            </a:extLst>
          </p:cNvPr>
          <p:cNvSpPr/>
          <p:nvPr/>
        </p:nvSpPr>
        <p:spPr>
          <a:xfrm>
            <a:off x="3563739" y="2283322"/>
            <a:ext cx="893963" cy="126943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a:defRPr/>
            </a:pPr>
            <a:endParaRPr lang="en-US" sz="1351" dirty="0">
              <a:solidFill>
                <a:prstClr val="white"/>
              </a:solidFill>
              <a:latin typeface="Calibri"/>
            </a:endParaRPr>
          </a:p>
        </p:txBody>
      </p:sp>
      <p:sp>
        <p:nvSpPr>
          <p:cNvPr id="10" name="TextBox 9">
            <a:extLst>
              <a:ext uri="{FF2B5EF4-FFF2-40B4-BE49-F238E27FC236}">
                <a16:creationId xmlns:a16="http://schemas.microsoft.com/office/drawing/2014/main" id="{3DA3D2C2-1BED-47E1-8ACA-C2EC02567249}"/>
              </a:ext>
            </a:extLst>
          </p:cNvPr>
          <p:cNvSpPr txBox="1"/>
          <p:nvPr/>
        </p:nvSpPr>
        <p:spPr>
          <a:xfrm>
            <a:off x="4616454" y="4068565"/>
            <a:ext cx="1524001" cy="923843"/>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defTabSz="342891">
              <a:defRPr/>
            </a:pPr>
            <a:r>
              <a:rPr lang="en-US" sz="1351" b="1" i="1" dirty="0">
                <a:solidFill>
                  <a:srgbClr val="FF0000"/>
                </a:solidFill>
                <a:effectLst>
                  <a:outerShdw blurRad="38100" dist="38100" dir="2700000" algn="tl">
                    <a:srgbClr val="000000">
                      <a:alpha val="43137"/>
                    </a:srgbClr>
                  </a:outerShdw>
                </a:effectLst>
                <a:latin typeface="Calibri" charset="0"/>
                <a:ea typeface="ＭＳ Ｐゴシック" charset="0"/>
              </a:rPr>
              <a:t>Change projection type and replace five zones with one</a:t>
            </a:r>
          </a:p>
        </p:txBody>
      </p:sp>
    </p:spTree>
    <p:extLst>
      <p:ext uri="{BB962C8B-B14F-4D97-AF65-F5344CB8AC3E}">
        <p14:creationId xmlns:p14="http://schemas.microsoft.com/office/powerpoint/2010/main" val="41671405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768F1C-63E1-4A9B-BD43-3C8053249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4" y="1"/>
            <a:ext cx="6857999" cy="5143500"/>
          </a:xfrm>
          <a:prstGeom prst="rect">
            <a:avLst/>
          </a:prstGeom>
        </p:spPr>
      </p:pic>
      <p:graphicFrame>
        <p:nvGraphicFramePr>
          <p:cNvPr id="7" name="Table 6">
            <a:extLst>
              <a:ext uri="{FF2B5EF4-FFF2-40B4-BE49-F238E27FC236}">
                <a16:creationId xmlns:a16="http://schemas.microsoft.com/office/drawing/2014/main" id="{7DB8F7D9-DE31-4384-A0FF-7A072FD08E54}"/>
              </a:ext>
            </a:extLst>
          </p:cNvPr>
          <p:cNvGraphicFramePr>
            <a:graphicFrameLocks noGrp="1"/>
          </p:cNvGraphicFramePr>
          <p:nvPr>
            <p:extLst/>
          </p:nvPr>
        </p:nvGraphicFramePr>
        <p:xfrm>
          <a:off x="1280162" y="2331723"/>
          <a:ext cx="3220292" cy="1219200"/>
        </p:xfrm>
        <a:graphic>
          <a:graphicData uri="http://schemas.openxmlformats.org/drawingml/2006/table">
            <a:tbl>
              <a:tblPr firstRow="1" bandRow="1">
                <a:tableStyleId>{5C22544A-7EE6-4342-B048-85BDC9FD1C3A}</a:tableStyleId>
              </a:tblPr>
              <a:tblGrid>
                <a:gridCol w="507893">
                  <a:extLst>
                    <a:ext uri="{9D8B030D-6E8A-4147-A177-3AD203B41FA5}">
                      <a16:colId xmlns:a16="http://schemas.microsoft.com/office/drawing/2014/main" val="856313700"/>
                    </a:ext>
                  </a:extLst>
                </a:gridCol>
                <a:gridCol w="159171">
                  <a:extLst>
                    <a:ext uri="{9D8B030D-6E8A-4147-A177-3AD203B41FA5}">
                      <a16:colId xmlns:a16="http://schemas.microsoft.com/office/drawing/2014/main" val="853432024"/>
                    </a:ext>
                  </a:extLst>
                </a:gridCol>
                <a:gridCol w="1572655">
                  <a:extLst>
                    <a:ext uri="{9D8B030D-6E8A-4147-A177-3AD203B41FA5}">
                      <a16:colId xmlns:a16="http://schemas.microsoft.com/office/drawing/2014/main" val="1183458979"/>
                    </a:ext>
                  </a:extLst>
                </a:gridCol>
                <a:gridCol w="980573">
                  <a:extLst>
                    <a:ext uri="{9D8B030D-6E8A-4147-A177-3AD203B41FA5}">
                      <a16:colId xmlns:a16="http://schemas.microsoft.com/office/drawing/2014/main" val="2711170979"/>
                    </a:ext>
                  </a:extLst>
                </a:gridCol>
              </a:tblGrid>
              <a:tr h="203200">
                <a:tc gridSpan="2">
                  <a:txBody>
                    <a:bodyPr/>
                    <a:lstStyle/>
                    <a:p>
                      <a:pPr algn="ctr">
                        <a:lnSpc>
                          <a:spcPts val="1200"/>
                        </a:lnSpc>
                      </a:pPr>
                      <a:endParaRPr lang="en-US" sz="15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UTM 83 4N</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500" b="1" dirty="0">
                          <a:solidFill>
                            <a:schemeClr val="tx1"/>
                          </a:solidFill>
                        </a:rPr>
                        <a:t>SPCS2022</a:t>
                      </a: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955532"/>
                  </a:ext>
                </a:extLst>
              </a:tr>
              <a:tr h="203200">
                <a:tc gridSpan="2">
                  <a:txBody>
                    <a:bodyPr/>
                    <a:lstStyle/>
                    <a:p>
                      <a:pPr algn="r">
                        <a:lnSpc>
                          <a:spcPts val="1200"/>
                        </a:lnSpc>
                      </a:pPr>
                      <a:r>
                        <a:rPr lang="en-US" sz="1100" b="1" i="1" dirty="0">
                          <a:solidFill>
                            <a:schemeClr val="tx1"/>
                          </a:solidFill>
                        </a:rPr>
                        <a:t>Scale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100" b="1" dirty="0">
                          <a:solidFill>
                            <a:schemeClr val="tx1"/>
                          </a:solidFill>
                        </a:rPr>
                        <a:t>0.9996</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a:t>
                      </a: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0096949"/>
                  </a:ext>
                </a:extLst>
              </a:tr>
              <a:tr h="203200">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Distortion (ppm)</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3529130"/>
                  </a:ext>
                </a:extLst>
              </a:tr>
              <a:tr h="203200">
                <a:tc gridSpan="2">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-613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-652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022222"/>
                  </a:ext>
                </a:extLst>
              </a:tr>
              <a:tr h="203200">
                <a:tc gridSpan="2">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+1995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+160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688666"/>
                  </a:ext>
                </a:extLst>
              </a:tr>
              <a:tr h="203200">
                <a:tc gridSpan="2">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+659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-129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3735050"/>
                  </a:ext>
                </a:extLst>
              </a:tr>
            </a:tbl>
          </a:graphicData>
        </a:graphic>
      </p:graphicFrame>
      <p:sp>
        <p:nvSpPr>
          <p:cNvPr id="8" name="TextBox 7">
            <a:extLst>
              <a:ext uri="{FF2B5EF4-FFF2-40B4-BE49-F238E27FC236}">
                <a16:creationId xmlns:a16="http://schemas.microsoft.com/office/drawing/2014/main" id="{55412315-DE61-4B7D-8C57-5A2900347BB0}"/>
              </a:ext>
            </a:extLst>
          </p:cNvPr>
          <p:cNvSpPr txBox="1"/>
          <p:nvPr/>
        </p:nvSpPr>
        <p:spPr>
          <a:xfrm>
            <a:off x="4746459" y="202180"/>
            <a:ext cx="1720516" cy="1200329"/>
          </a:xfrm>
          <a:prstGeom prst="rect">
            <a:avLst/>
          </a:prstGeom>
          <a:noFill/>
          <a:ln w="12700">
            <a:noFill/>
          </a:ln>
        </p:spPr>
        <p:txBody>
          <a:bodyPr wrap="square" rtlCol="0">
            <a:spAutoFit/>
          </a:bodyPr>
          <a:lstStyle/>
          <a:p>
            <a:pPr algn="ctr" defTabSz="342891">
              <a:defRPr/>
            </a:pPr>
            <a:r>
              <a:rPr lang="en-US" b="1" dirty="0">
                <a:solidFill>
                  <a:prstClr val="black"/>
                </a:solidFill>
                <a:latin typeface="Calibri" charset="0"/>
                <a:ea typeface="ＭＳ Ｐゴシック" charset="0"/>
                <a:cs typeface="+mn-cs"/>
              </a:rPr>
              <a:t>UTM 83 </a:t>
            </a:r>
            <a:br>
              <a:rPr lang="en-US" b="1" dirty="0">
                <a:solidFill>
                  <a:prstClr val="black"/>
                </a:solidFill>
                <a:latin typeface="Calibri" charset="0"/>
                <a:ea typeface="ＭＳ Ｐゴシック" charset="0"/>
                <a:cs typeface="+mn-cs"/>
              </a:rPr>
            </a:br>
            <a:r>
              <a:rPr lang="en-US" b="1" dirty="0">
                <a:solidFill>
                  <a:prstClr val="black"/>
                </a:solidFill>
                <a:latin typeface="Calibri" charset="0"/>
                <a:ea typeface="ＭＳ Ｐゴシック" charset="0"/>
                <a:cs typeface="+mn-cs"/>
              </a:rPr>
              <a:t>Zone 4 North</a:t>
            </a:r>
          </a:p>
          <a:p>
            <a:pPr algn="ctr" defTabSz="342891">
              <a:defRPr/>
            </a:pPr>
            <a:r>
              <a:rPr lang="en-US" b="1" dirty="0">
                <a:solidFill>
                  <a:prstClr val="black"/>
                </a:solidFill>
                <a:latin typeface="Calibri" charset="0"/>
                <a:ea typeface="ＭＳ Ｐゴシック" charset="0"/>
                <a:cs typeface="+mn-cs"/>
                <a:sym typeface="Wingdings" panose="05000000000000000000" pitchFamily="2" charset="2"/>
              </a:rPr>
              <a:t>(Transverse Mercator)</a:t>
            </a:r>
            <a:endParaRPr lang="en-US" b="1" dirty="0">
              <a:solidFill>
                <a:prstClr val="black"/>
              </a:solidFill>
              <a:latin typeface="Calibri" charset="0"/>
              <a:ea typeface="ＭＳ Ｐゴシック" charset="0"/>
              <a:cs typeface="+mn-cs"/>
            </a:endParaRPr>
          </a:p>
        </p:txBody>
      </p:sp>
      <p:graphicFrame>
        <p:nvGraphicFramePr>
          <p:cNvPr id="12" name="Table 11">
            <a:extLst>
              <a:ext uri="{FF2B5EF4-FFF2-40B4-BE49-F238E27FC236}">
                <a16:creationId xmlns:a16="http://schemas.microsoft.com/office/drawing/2014/main" id="{EC874840-ADEA-4058-BD28-9F9C2E1659CE}"/>
              </a:ext>
            </a:extLst>
          </p:cNvPr>
          <p:cNvGraphicFramePr>
            <a:graphicFrameLocks noGrp="1"/>
          </p:cNvGraphicFramePr>
          <p:nvPr>
            <p:extLst/>
          </p:nvPr>
        </p:nvGraphicFramePr>
        <p:xfrm>
          <a:off x="6544495" y="205741"/>
          <a:ext cx="1298568" cy="1219200"/>
        </p:xfrm>
        <a:graphic>
          <a:graphicData uri="http://schemas.openxmlformats.org/drawingml/2006/table">
            <a:tbl>
              <a:tblPr firstRow="1" bandRow="1">
                <a:tableStyleId>{5C22544A-7EE6-4342-B048-85BDC9FD1C3A}</a:tableStyleId>
              </a:tblPr>
              <a:tblGrid>
                <a:gridCol w="593455">
                  <a:extLst>
                    <a:ext uri="{9D8B030D-6E8A-4147-A177-3AD203B41FA5}">
                      <a16:colId xmlns:a16="http://schemas.microsoft.com/office/drawing/2014/main" val="3553343005"/>
                    </a:ext>
                  </a:extLst>
                </a:gridCol>
                <a:gridCol w="705113">
                  <a:extLst>
                    <a:ext uri="{9D8B030D-6E8A-4147-A177-3AD203B41FA5}">
                      <a16:colId xmlns:a16="http://schemas.microsoft.com/office/drawing/2014/main" val="2145384445"/>
                    </a:ext>
                  </a:extLst>
                </a:gridCol>
              </a:tblGrid>
              <a:tr h="203200">
                <a:tc gridSpan="2">
                  <a:txBody>
                    <a:bodyPr/>
                    <a:lstStyle/>
                    <a:p>
                      <a:pPr algn="ctr">
                        <a:lnSpc>
                          <a:spcPts val="1200"/>
                        </a:lnSpc>
                      </a:pPr>
                      <a:r>
                        <a:rPr lang="en-US" sz="1100" b="1" dirty="0">
                          <a:solidFill>
                            <a:schemeClr val="tx1"/>
                          </a:solidFill>
                        </a:rPr>
                        <a:t>Topographic</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1036043"/>
                  </a:ext>
                </a:extLst>
              </a:tr>
              <a:tr h="203200">
                <a:tc gridSpan="2">
                  <a:txBody>
                    <a:bodyPr/>
                    <a:lstStyle/>
                    <a:p>
                      <a:pPr algn="ctr">
                        <a:lnSpc>
                          <a:spcPts val="1200"/>
                        </a:lnSpc>
                      </a:pPr>
                      <a:r>
                        <a:rPr lang="en-US" sz="1100" b="1" dirty="0">
                          <a:solidFill>
                            <a:schemeClr val="tx1"/>
                          </a:solidFill>
                        </a:rPr>
                        <a:t>ellipsoid height</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8650552"/>
                  </a:ext>
                </a:extLst>
              </a:tr>
              <a:tr h="203200">
                <a:tc gridSpan="2">
                  <a:txBody>
                    <a:bodyPr/>
                    <a:lstStyle/>
                    <a:p>
                      <a:pPr algn="ctr">
                        <a:lnSpc>
                          <a:spcPts val="1200"/>
                        </a:lnSpc>
                      </a:pPr>
                      <a:r>
                        <a:rPr lang="en-US" sz="1100" b="1" dirty="0">
                          <a:solidFill>
                            <a:schemeClr val="tx1"/>
                          </a:solidFill>
                        </a:rPr>
                        <a:t>(meters)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354412"/>
                  </a:ext>
                </a:extLst>
              </a:tr>
              <a:tr h="203200">
                <a:tc>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3842701"/>
                  </a:ext>
                </a:extLst>
              </a:tr>
              <a:tr h="203200">
                <a:tc>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4188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8675506"/>
                  </a:ext>
                </a:extLst>
              </a:tr>
              <a:tr h="203200">
                <a:tc>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918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4782177"/>
                  </a:ext>
                </a:extLst>
              </a:tr>
            </a:tbl>
          </a:graphicData>
        </a:graphic>
      </p:graphicFrame>
      <p:sp>
        <p:nvSpPr>
          <p:cNvPr id="9" name="Rectangle 8">
            <a:extLst>
              <a:ext uri="{FF2B5EF4-FFF2-40B4-BE49-F238E27FC236}">
                <a16:creationId xmlns:a16="http://schemas.microsoft.com/office/drawing/2014/main" id="{83C096FF-1176-4063-A229-B776A7F275BD}"/>
              </a:ext>
            </a:extLst>
          </p:cNvPr>
          <p:cNvSpPr/>
          <p:nvPr/>
        </p:nvSpPr>
        <p:spPr>
          <a:xfrm>
            <a:off x="3563739" y="2283322"/>
            <a:ext cx="893963" cy="126943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a:defRPr/>
            </a:pPr>
            <a:endParaRPr lang="en-US" sz="1351" dirty="0">
              <a:solidFill>
                <a:prstClr val="white"/>
              </a:solidFill>
              <a:latin typeface="Calibri"/>
            </a:endParaRPr>
          </a:p>
        </p:txBody>
      </p:sp>
      <p:cxnSp>
        <p:nvCxnSpPr>
          <p:cNvPr id="3" name="Straight Connector 2"/>
          <p:cNvCxnSpPr/>
          <p:nvPr/>
        </p:nvCxnSpPr>
        <p:spPr>
          <a:xfrm>
            <a:off x="6296894" y="1468583"/>
            <a:ext cx="27709" cy="3616036"/>
          </a:xfrm>
          <a:prstGeom prst="line">
            <a:avLst/>
          </a:prstGeom>
          <a:ln w="28575">
            <a:solidFill>
              <a:srgbClr val="1086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2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6D5B34-4B23-4D47-9D7E-8F8406CAA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91" y="1"/>
            <a:ext cx="7079664" cy="5143500"/>
          </a:xfrm>
          <a:prstGeom prst="rect">
            <a:avLst/>
          </a:prstGeom>
        </p:spPr>
      </p:pic>
      <p:graphicFrame>
        <p:nvGraphicFramePr>
          <p:cNvPr id="7" name="Table 6">
            <a:extLst>
              <a:ext uri="{FF2B5EF4-FFF2-40B4-BE49-F238E27FC236}">
                <a16:creationId xmlns:a16="http://schemas.microsoft.com/office/drawing/2014/main" id="{7DB8F7D9-DE31-4384-A0FF-7A072FD08E54}"/>
              </a:ext>
            </a:extLst>
          </p:cNvPr>
          <p:cNvGraphicFramePr>
            <a:graphicFrameLocks noGrp="1"/>
          </p:cNvGraphicFramePr>
          <p:nvPr>
            <p:extLst/>
          </p:nvPr>
        </p:nvGraphicFramePr>
        <p:xfrm>
          <a:off x="1280162" y="2331723"/>
          <a:ext cx="3220292" cy="1219200"/>
        </p:xfrm>
        <a:graphic>
          <a:graphicData uri="http://schemas.openxmlformats.org/drawingml/2006/table">
            <a:tbl>
              <a:tblPr firstRow="1" bandRow="1">
                <a:tableStyleId>{5C22544A-7EE6-4342-B048-85BDC9FD1C3A}</a:tableStyleId>
              </a:tblPr>
              <a:tblGrid>
                <a:gridCol w="507893">
                  <a:extLst>
                    <a:ext uri="{9D8B030D-6E8A-4147-A177-3AD203B41FA5}">
                      <a16:colId xmlns:a16="http://schemas.microsoft.com/office/drawing/2014/main" val="856313700"/>
                    </a:ext>
                  </a:extLst>
                </a:gridCol>
                <a:gridCol w="159171">
                  <a:extLst>
                    <a:ext uri="{9D8B030D-6E8A-4147-A177-3AD203B41FA5}">
                      <a16:colId xmlns:a16="http://schemas.microsoft.com/office/drawing/2014/main" val="853432024"/>
                    </a:ext>
                  </a:extLst>
                </a:gridCol>
                <a:gridCol w="1572655">
                  <a:extLst>
                    <a:ext uri="{9D8B030D-6E8A-4147-A177-3AD203B41FA5}">
                      <a16:colId xmlns:a16="http://schemas.microsoft.com/office/drawing/2014/main" val="1183458979"/>
                    </a:ext>
                  </a:extLst>
                </a:gridCol>
                <a:gridCol w="980573">
                  <a:extLst>
                    <a:ext uri="{9D8B030D-6E8A-4147-A177-3AD203B41FA5}">
                      <a16:colId xmlns:a16="http://schemas.microsoft.com/office/drawing/2014/main" val="2711170979"/>
                    </a:ext>
                  </a:extLst>
                </a:gridCol>
              </a:tblGrid>
              <a:tr h="203200">
                <a:tc gridSpan="2">
                  <a:txBody>
                    <a:bodyPr/>
                    <a:lstStyle/>
                    <a:p>
                      <a:pPr algn="ctr">
                        <a:lnSpc>
                          <a:spcPts val="1200"/>
                        </a:lnSpc>
                      </a:pPr>
                      <a:endParaRPr lang="en-US" sz="15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UTM 83 5N</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500" b="1" dirty="0">
                          <a:solidFill>
                            <a:schemeClr val="tx1"/>
                          </a:solidFill>
                        </a:rPr>
                        <a:t>SPCS2022</a:t>
                      </a: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955532"/>
                  </a:ext>
                </a:extLst>
              </a:tr>
              <a:tr h="203200">
                <a:tc gridSpan="2">
                  <a:txBody>
                    <a:bodyPr/>
                    <a:lstStyle/>
                    <a:p>
                      <a:pPr algn="r">
                        <a:lnSpc>
                          <a:spcPts val="1200"/>
                        </a:lnSpc>
                      </a:pPr>
                      <a:r>
                        <a:rPr lang="en-US" sz="1100" b="1" i="1" dirty="0">
                          <a:solidFill>
                            <a:schemeClr val="tx1"/>
                          </a:solidFill>
                        </a:rPr>
                        <a:t>Scale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100" b="1" dirty="0">
                          <a:solidFill>
                            <a:schemeClr val="tx1"/>
                          </a:solidFill>
                        </a:rPr>
                        <a:t>0.9996</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a:t>
                      </a:r>
                      <a:endParaRPr lang="en-US" sz="1100" b="1"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0096949"/>
                  </a:ext>
                </a:extLst>
              </a:tr>
              <a:tr h="203200">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Distortion (ppm)</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ts val="1200"/>
                        </a:lnSpc>
                      </a:pPr>
                      <a:endParaRPr lang="en-US" sz="11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3529130"/>
                  </a:ext>
                </a:extLst>
              </a:tr>
              <a:tr h="203200">
                <a:tc gridSpan="2">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-234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-652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022222"/>
                  </a:ext>
                </a:extLst>
              </a:tr>
              <a:tr h="203200">
                <a:tc gridSpan="2">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+6558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+160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688666"/>
                  </a:ext>
                </a:extLst>
              </a:tr>
              <a:tr h="203200">
                <a:tc gridSpan="2">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lnSpc>
                          <a:spcPts val="1200"/>
                        </a:lnSpc>
                      </a:pPr>
                      <a:endParaRPr lang="en-US" b="1" i="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+1192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t>-129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3735050"/>
                  </a:ext>
                </a:extLst>
              </a:tr>
            </a:tbl>
          </a:graphicData>
        </a:graphic>
      </p:graphicFrame>
      <p:sp>
        <p:nvSpPr>
          <p:cNvPr id="8" name="TextBox 7">
            <a:extLst>
              <a:ext uri="{FF2B5EF4-FFF2-40B4-BE49-F238E27FC236}">
                <a16:creationId xmlns:a16="http://schemas.microsoft.com/office/drawing/2014/main" id="{55412315-DE61-4B7D-8C57-5A2900347BB0}"/>
              </a:ext>
            </a:extLst>
          </p:cNvPr>
          <p:cNvSpPr txBox="1"/>
          <p:nvPr/>
        </p:nvSpPr>
        <p:spPr>
          <a:xfrm>
            <a:off x="4746459" y="202180"/>
            <a:ext cx="1720516" cy="1200329"/>
          </a:xfrm>
          <a:prstGeom prst="rect">
            <a:avLst/>
          </a:prstGeom>
          <a:noFill/>
          <a:ln w="12700">
            <a:noFill/>
          </a:ln>
        </p:spPr>
        <p:txBody>
          <a:bodyPr wrap="square" rtlCol="0">
            <a:spAutoFit/>
          </a:bodyPr>
          <a:lstStyle/>
          <a:p>
            <a:pPr algn="ctr" defTabSz="342891">
              <a:defRPr/>
            </a:pPr>
            <a:r>
              <a:rPr lang="en-US" b="1" dirty="0">
                <a:solidFill>
                  <a:prstClr val="black"/>
                </a:solidFill>
                <a:latin typeface="Calibri" charset="0"/>
                <a:ea typeface="ＭＳ Ｐゴシック" charset="0"/>
                <a:cs typeface="+mn-cs"/>
              </a:rPr>
              <a:t>UTM 83 </a:t>
            </a:r>
            <a:br>
              <a:rPr lang="en-US" b="1" dirty="0">
                <a:solidFill>
                  <a:prstClr val="black"/>
                </a:solidFill>
                <a:latin typeface="Calibri" charset="0"/>
                <a:ea typeface="ＭＳ Ｐゴシック" charset="0"/>
                <a:cs typeface="+mn-cs"/>
              </a:rPr>
            </a:br>
            <a:r>
              <a:rPr lang="en-US" b="1" dirty="0">
                <a:solidFill>
                  <a:prstClr val="black"/>
                </a:solidFill>
                <a:latin typeface="Calibri" charset="0"/>
                <a:ea typeface="ＭＳ Ｐゴシック" charset="0"/>
                <a:cs typeface="+mn-cs"/>
              </a:rPr>
              <a:t>Zone 5 North</a:t>
            </a:r>
          </a:p>
          <a:p>
            <a:pPr algn="ctr" defTabSz="342891">
              <a:defRPr/>
            </a:pPr>
            <a:r>
              <a:rPr lang="en-US" b="1" dirty="0">
                <a:solidFill>
                  <a:prstClr val="black"/>
                </a:solidFill>
                <a:latin typeface="Calibri" charset="0"/>
                <a:ea typeface="ＭＳ Ｐゴシック" charset="0"/>
                <a:cs typeface="+mn-cs"/>
                <a:sym typeface="Wingdings" panose="05000000000000000000" pitchFamily="2" charset="2"/>
              </a:rPr>
              <a:t>(Transverse Mercator)</a:t>
            </a:r>
            <a:endParaRPr lang="en-US" b="1" dirty="0">
              <a:solidFill>
                <a:prstClr val="black"/>
              </a:solidFill>
              <a:latin typeface="Calibri" charset="0"/>
              <a:ea typeface="ＭＳ Ｐゴシック" charset="0"/>
              <a:cs typeface="+mn-cs"/>
            </a:endParaRPr>
          </a:p>
        </p:txBody>
      </p:sp>
      <p:graphicFrame>
        <p:nvGraphicFramePr>
          <p:cNvPr id="12" name="Table 11">
            <a:extLst>
              <a:ext uri="{FF2B5EF4-FFF2-40B4-BE49-F238E27FC236}">
                <a16:creationId xmlns:a16="http://schemas.microsoft.com/office/drawing/2014/main" id="{EC874840-ADEA-4058-BD28-9F9C2E1659CE}"/>
              </a:ext>
            </a:extLst>
          </p:cNvPr>
          <p:cNvGraphicFramePr>
            <a:graphicFrameLocks noGrp="1"/>
          </p:cNvGraphicFramePr>
          <p:nvPr>
            <p:extLst/>
          </p:nvPr>
        </p:nvGraphicFramePr>
        <p:xfrm>
          <a:off x="6544495" y="205741"/>
          <a:ext cx="1298568" cy="1219200"/>
        </p:xfrm>
        <a:graphic>
          <a:graphicData uri="http://schemas.openxmlformats.org/drawingml/2006/table">
            <a:tbl>
              <a:tblPr firstRow="1" bandRow="1">
                <a:tableStyleId>{5C22544A-7EE6-4342-B048-85BDC9FD1C3A}</a:tableStyleId>
              </a:tblPr>
              <a:tblGrid>
                <a:gridCol w="593455">
                  <a:extLst>
                    <a:ext uri="{9D8B030D-6E8A-4147-A177-3AD203B41FA5}">
                      <a16:colId xmlns:a16="http://schemas.microsoft.com/office/drawing/2014/main" val="3553343005"/>
                    </a:ext>
                  </a:extLst>
                </a:gridCol>
                <a:gridCol w="705113">
                  <a:extLst>
                    <a:ext uri="{9D8B030D-6E8A-4147-A177-3AD203B41FA5}">
                      <a16:colId xmlns:a16="http://schemas.microsoft.com/office/drawing/2014/main" val="2145384445"/>
                    </a:ext>
                  </a:extLst>
                </a:gridCol>
              </a:tblGrid>
              <a:tr h="203200">
                <a:tc gridSpan="2">
                  <a:txBody>
                    <a:bodyPr/>
                    <a:lstStyle/>
                    <a:p>
                      <a:pPr algn="ctr">
                        <a:lnSpc>
                          <a:spcPts val="1200"/>
                        </a:lnSpc>
                      </a:pPr>
                      <a:r>
                        <a:rPr lang="en-US" sz="1100" b="1" dirty="0">
                          <a:solidFill>
                            <a:schemeClr val="tx1"/>
                          </a:solidFill>
                        </a:rPr>
                        <a:t>Topographic</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1036043"/>
                  </a:ext>
                </a:extLst>
              </a:tr>
              <a:tr h="203200">
                <a:tc gridSpan="2">
                  <a:txBody>
                    <a:bodyPr/>
                    <a:lstStyle/>
                    <a:p>
                      <a:pPr algn="ctr">
                        <a:lnSpc>
                          <a:spcPts val="1200"/>
                        </a:lnSpc>
                      </a:pPr>
                      <a:r>
                        <a:rPr lang="en-US" sz="1100" b="1" dirty="0">
                          <a:solidFill>
                            <a:schemeClr val="tx1"/>
                          </a:solidFill>
                        </a:rPr>
                        <a:t>ellipsoid height</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8650552"/>
                  </a:ext>
                </a:extLst>
              </a:tr>
              <a:tr h="203200">
                <a:tc gridSpan="2">
                  <a:txBody>
                    <a:bodyPr/>
                    <a:lstStyle/>
                    <a:p>
                      <a:pPr algn="ctr">
                        <a:lnSpc>
                          <a:spcPts val="1200"/>
                        </a:lnSpc>
                      </a:pPr>
                      <a:r>
                        <a:rPr lang="en-US" sz="1100" b="1" dirty="0">
                          <a:solidFill>
                            <a:schemeClr val="tx1"/>
                          </a:solidFill>
                        </a:rPr>
                        <a:t>(meters)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354412"/>
                  </a:ext>
                </a:extLst>
              </a:tr>
              <a:tr h="203200">
                <a:tc>
                  <a:txBody>
                    <a:bodyPr/>
                    <a:lstStyle/>
                    <a:p>
                      <a:pPr algn="r">
                        <a:lnSpc>
                          <a:spcPts val="1200"/>
                        </a:lnSpc>
                      </a:pPr>
                      <a:r>
                        <a:rPr lang="en-US" sz="1100" b="1" i="1" dirty="0">
                          <a:solidFill>
                            <a:schemeClr val="tx1"/>
                          </a:solidFill>
                        </a:rPr>
                        <a:t>Min</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3842701"/>
                  </a:ext>
                </a:extLst>
              </a:tr>
              <a:tr h="203200">
                <a:tc>
                  <a:txBody>
                    <a:bodyPr/>
                    <a:lstStyle/>
                    <a:p>
                      <a:pPr algn="r">
                        <a:lnSpc>
                          <a:spcPts val="1200"/>
                        </a:lnSpc>
                      </a:pPr>
                      <a:r>
                        <a:rPr lang="en-US" sz="1100" b="1" i="1" dirty="0">
                          <a:solidFill>
                            <a:schemeClr val="tx1"/>
                          </a:solidFill>
                        </a:rPr>
                        <a:t>Max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4188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8675506"/>
                  </a:ext>
                </a:extLst>
              </a:tr>
              <a:tr h="203200">
                <a:tc>
                  <a:txBody>
                    <a:bodyPr/>
                    <a:lstStyle/>
                    <a:p>
                      <a:pPr algn="r">
                        <a:lnSpc>
                          <a:spcPts val="1200"/>
                        </a:lnSpc>
                      </a:pPr>
                      <a:r>
                        <a:rPr lang="en-US" sz="1100" b="1" i="1" dirty="0">
                          <a:solidFill>
                            <a:schemeClr val="tx1"/>
                          </a:solidFill>
                        </a:rPr>
                        <a:t>Mean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100" b="1" dirty="0">
                          <a:solidFill>
                            <a:schemeClr val="tx1"/>
                          </a:solidFill>
                        </a:rPr>
                        <a:t>918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4782177"/>
                  </a:ext>
                </a:extLst>
              </a:tr>
            </a:tbl>
          </a:graphicData>
        </a:graphic>
      </p:graphicFrame>
      <p:sp>
        <p:nvSpPr>
          <p:cNvPr id="9" name="Rectangle 8">
            <a:extLst>
              <a:ext uri="{FF2B5EF4-FFF2-40B4-BE49-F238E27FC236}">
                <a16:creationId xmlns:a16="http://schemas.microsoft.com/office/drawing/2014/main" id="{230B202A-93CD-4B8A-9A4D-9663C61C8D88}"/>
              </a:ext>
            </a:extLst>
          </p:cNvPr>
          <p:cNvSpPr/>
          <p:nvPr/>
        </p:nvSpPr>
        <p:spPr>
          <a:xfrm>
            <a:off x="3563739" y="2283322"/>
            <a:ext cx="893963" cy="126943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a:defRPr/>
            </a:pPr>
            <a:endParaRPr lang="en-US" sz="1351" dirty="0">
              <a:solidFill>
                <a:prstClr val="white"/>
              </a:solidFill>
              <a:latin typeface="Calibri"/>
            </a:endParaRPr>
          </a:p>
        </p:txBody>
      </p:sp>
      <p:cxnSp>
        <p:nvCxnSpPr>
          <p:cNvPr id="10" name="Straight Connector 9"/>
          <p:cNvCxnSpPr/>
          <p:nvPr/>
        </p:nvCxnSpPr>
        <p:spPr>
          <a:xfrm>
            <a:off x="6262258" y="1468583"/>
            <a:ext cx="27709" cy="3616036"/>
          </a:xfrm>
          <a:prstGeom prst="line">
            <a:avLst/>
          </a:prstGeom>
          <a:ln w="28575">
            <a:solidFill>
              <a:srgbClr val="1086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14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p:cNvSpPr>
          <p:nvPr/>
        </p:nvSpPr>
        <p:spPr>
          <a:xfrm>
            <a:off x="16990" y="352214"/>
            <a:ext cx="8449683" cy="507831"/>
          </a:xfrm>
          <a:prstGeom prst="rect">
            <a:avLst/>
          </a:prstGeom>
        </p:spPr>
        <p:txBody>
          <a:bodyPr vert="horz" wrap="square" lIns="0" tIns="0" rIns="0" bIns="0" rtlCol="0">
            <a:spAutoFit/>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12700"/>
            <a:r>
              <a:rPr lang="en-US" b="1" spc="5" dirty="0"/>
              <a:t>Role of National Spatial Reference System</a:t>
            </a:r>
            <a:endParaRPr lang="en-US" b="1" spc="-5" dirty="0"/>
          </a:p>
        </p:txBody>
      </p:sp>
      <p:sp>
        <p:nvSpPr>
          <p:cNvPr id="3" name="object 3"/>
          <p:cNvSpPr txBox="1"/>
          <p:nvPr/>
        </p:nvSpPr>
        <p:spPr>
          <a:xfrm>
            <a:off x="307341" y="1112853"/>
            <a:ext cx="5666740" cy="3777894"/>
          </a:xfrm>
          <a:prstGeom prst="rect">
            <a:avLst/>
          </a:prstGeom>
        </p:spPr>
        <p:txBody>
          <a:bodyPr vert="horz" wrap="square" lIns="0" tIns="0" rIns="0" bIns="0" rtlCol="0">
            <a:spAutoFit/>
          </a:bodyPr>
          <a:lstStyle/>
          <a:p>
            <a:pPr marL="355591" marR="434329" indent="-342891">
              <a:lnSpc>
                <a:spcPct val="101299"/>
              </a:lnSpc>
              <a:buClr>
                <a:srgbClr val="C00000"/>
              </a:buClr>
              <a:buFont typeface="Arial"/>
              <a:buChar char="•"/>
              <a:tabLst>
                <a:tab pos="355591" algn="l"/>
              </a:tabLst>
            </a:pPr>
            <a:r>
              <a:rPr lang="en-US" spc="-5" dirty="0">
                <a:latin typeface="+mn-lt"/>
                <a:cs typeface="Arial"/>
              </a:rPr>
              <a:t>T</a:t>
            </a:r>
            <a:r>
              <a:rPr lang="en-US" dirty="0">
                <a:latin typeface="+mn-lt"/>
                <a:cs typeface="Arial"/>
              </a:rPr>
              <a:t>he</a:t>
            </a:r>
            <a:r>
              <a:rPr lang="en-US" spc="-15" dirty="0">
                <a:latin typeface="+mn-lt"/>
                <a:cs typeface="Arial"/>
              </a:rPr>
              <a:t> </a:t>
            </a:r>
            <a:r>
              <a:rPr lang="en-US" b="1" spc="-5" dirty="0">
                <a:solidFill>
                  <a:srgbClr val="C00000"/>
                </a:solidFill>
                <a:latin typeface="+mn-lt"/>
                <a:cs typeface="Arial Black"/>
              </a:rPr>
              <a:t>NSRS </a:t>
            </a:r>
            <a:r>
              <a:rPr lang="en-US" dirty="0" smtClean="0">
                <a:latin typeface="+mn-lt"/>
                <a:cs typeface="Arial"/>
              </a:rPr>
              <a:t>is </a:t>
            </a:r>
            <a:r>
              <a:rPr lang="en-US" spc="-11" dirty="0">
                <a:latin typeface="+mn-lt"/>
                <a:cs typeface="Arial"/>
              </a:rPr>
              <a:t>t</a:t>
            </a:r>
            <a:r>
              <a:rPr lang="en-US" dirty="0">
                <a:latin typeface="+mn-lt"/>
                <a:cs typeface="Arial"/>
              </a:rPr>
              <a:t>he</a:t>
            </a:r>
            <a:r>
              <a:rPr lang="en-US" spc="-15" dirty="0">
                <a:latin typeface="+mn-lt"/>
                <a:cs typeface="Arial"/>
              </a:rPr>
              <a:t> official coordinate system for all geospatial work done by the U.S. </a:t>
            </a:r>
            <a:r>
              <a:rPr lang="en-US" i="1" spc="-15" dirty="0">
                <a:latin typeface="+mn-lt"/>
                <a:cs typeface="Arial"/>
              </a:rPr>
              <a:t>non-military federal government</a:t>
            </a:r>
            <a:r>
              <a:rPr lang="en-US" spc="-15" dirty="0">
                <a:latin typeface="+mn-lt"/>
                <a:cs typeface="Arial"/>
              </a:rPr>
              <a:t>.</a:t>
            </a:r>
            <a:r>
              <a:rPr lang="en-US" dirty="0" smtClean="0">
                <a:latin typeface="+mn-lt"/>
                <a:cs typeface="Arial"/>
              </a:rPr>
              <a:t> (Latitudes, Longitudes, Heights)</a:t>
            </a:r>
          </a:p>
          <a:p>
            <a:pPr marL="355591" marR="434329" indent="-342891">
              <a:lnSpc>
                <a:spcPct val="101299"/>
              </a:lnSpc>
              <a:buClr>
                <a:srgbClr val="C00000"/>
              </a:buClr>
              <a:buFont typeface="Arial"/>
              <a:buChar char="•"/>
              <a:tabLst>
                <a:tab pos="355591" algn="l"/>
              </a:tabLst>
            </a:pPr>
            <a:r>
              <a:rPr lang="en-US" dirty="0">
                <a:latin typeface="+mn-lt"/>
                <a:cs typeface="Arial"/>
              </a:rPr>
              <a:t>A</a:t>
            </a:r>
            <a:r>
              <a:rPr lang="en-US" spc="-120" dirty="0">
                <a:latin typeface="+mn-lt"/>
                <a:cs typeface="Arial"/>
              </a:rPr>
              <a:t> </a:t>
            </a:r>
            <a:r>
              <a:rPr lang="en-US" dirty="0">
                <a:latin typeface="+mn-lt"/>
                <a:cs typeface="Arial"/>
              </a:rPr>
              <a:t>geode</a:t>
            </a:r>
            <a:r>
              <a:rPr lang="en-US" spc="-5" dirty="0">
                <a:latin typeface="+mn-lt"/>
                <a:cs typeface="Arial"/>
              </a:rPr>
              <a:t>ti</a:t>
            </a:r>
            <a:r>
              <a:rPr lang="en-US" dirty="0">
                <a:latin typeface="+mn-lt"/>
                <a:cs typeface="Arial"/>
              </a:rPr>
              <a:t>c</a:t>
            </a:r>
            <a:r>
              <a:rPr lang="en-US" spc="-25" dirty="0">
                <a:latin typeface="+mn-lt"/>
                <a:cs typeface="Arial"/>
              </a:rPr>
              <a:t> </a:t>
            </a:r>
            <a:r>
              <a:rPr lang="en-US" b="1" spc="-5" dirty="0">
                <a:solidFill>
                  <a:srgbClr val="C00000"/>
                </a:solidFill>
                <a:latin typeface="+mn-lt"/>
                <a:cs typeface="Arial Black"/>
              </a:rPr>
              <a:t>d</a:t>
            </a:r>
            <a:r>
              <a:rPr lang="en-US" b="1" spc="-45" dirty="0">
                <a:solidFill>
                  <a:srgbClr val="C00000"/>
                </a:solidFill>
                <a:latin typeface="+mn-lt"/>
                <a:cs typeface="Arial Black"/>
              </a:rPr>
              <a:t>a</a:t>
            </a:r>
            <a:r>
              <a:rPr lang="en-US" b="1" spc="-5" dirty="0">
                <a:solidFill>
                  <a:srgbClr val="C00000"/>
                </a:solidFill>
                <a:latin typeface="+mn-lt"/>
                <a:cs typeface="Arial Black"/>
              </a:rPr>
              <a:t>tu</a:t>
            </a:r>
            <a:r>
              <a:rPr lang="en-US" b="1" dirty="0">
                <a:solidFill>
                  <a:srgbClr val="C00000"/>
                </a:solidFill>
                <a:latin typeface="+mn-lt"/>
                <a:cs typeface="Arial Black"/>
              </a:rPr>
              <a:t>m</a:t>
            </a:r>
            <a:r>
              <a:rPr lang="en-US" b="1" spc="-105" dirty="0">
                <a:solidFill>
                  <a:srgbClr val="C00000"/>
                </a:solidFill>
                <a:latin typeface="+mn-lt"/>
                <a:cs typeface="Arial Black"/>
              </a:rPr>
              <a:t> </a:t>
            </a:r>
            <a:r>
              <a:rPr lang="en-US" spc="-5" dirty="0">
                <a:latin typeface="+mn-lt"/>
                <a:cs typeface="Arial"/>
              </a:rPr>
              <a:t>i</a:t>
            </a:r>
            <a:r>
              <a:rPr lang="en-US" dirty="0">
                <a:latin typeface="+mn-lt"/>
                <a:cs typeface="Arial"/>
              </a:rPr>
              <a:t>s an</a:t>
            </a:r>
            <a:r>
              <a:rPr lang="en-US" spc="-15" dirty="0">
                <a:latin typeface="+mn-lt"/>
                <a:cs typeface="Arial"/>
              </a:rPr>
              <a:t> </a:t>
            </a:r>
            <a:r>
              <a:rPr lang="en-US" dirty="0">
                <a:latin typeface="+mn-lt"/>
                <a:cs typeface="Arial"/>
              </a:rPr>
              <a:t>ab</a:t>
            </a:r>
            <a:r>
              <a:rPr lang="en-US" spc="5" dirty="0">
                <a:latin typeface="+mn-lt"/>
                <a:cs typeface="Arial"/>
              </a:rPr>
              <a:t>s</a:t>
            </a:r>
            <a:r>
              <a:rPr lang="en-US" spc="-5" dirty="0">
                <a:latin typeface="+mn-lt"/>
                <a:cs typeface="Arial"/>
              </a:rPr>
              <a:t>t</a:t>
            </a:r>
            <a:r>
              <a:rPr lang="en-US" dirty="0">
                <a:latin typeface="+mn-lt"/>
                <a:cs typeface="Arial"/>
              </a:rPr>
              <a:t>ra</a:t>
            </a:r>
            <a:r>
              <a:rPr lang="en-US" spc="5" dirty="0">
                <a:latin typeface="+mn-lt"/>
                <a:cs typeface="Arial"/>
              </a:rPr>
              <a:t>c</a:t>
            </a:r>
            <a:r>
              <a:rPr lang="en-US" dirty="0">
                <a:latin typeface="+mn-lt"/>
                <a:cs typeface="Arial"/>
              </a:rPr>
              <a:t>t</a:t>
            </a:r>
            <a:r>
              <a:rPr lang="en-US" spc="-51" dirty="0">
                <a:latin typeface="+mn-lt"/>
                <a:cs typeface="Arial"/>
              </a:rPr>
              <a:t> </a:t>
            </a:r>
            <a:r>
              <a:rPr lang="en-US" spc="5" dirty="0">
                <a:latin typeface="+mn-lt"/>
                <a:cs typeface="Arial"/>
              </a:rPr>
              <a:t>c</a:t>
            </a:r>
            <a:r>
              <a:rPr lang="en-US" dirty="0">
                <a:latin typeface="+mn-lt"/>
                <a:cs typeface="Arial"/>
              </a:rPr>
              <a:t>oord</a:t>
            </a:r>
            <a:r>
              <a:rPr lang="en-US" spc="-5" dirty="0">
                <a:latin typeface="+mn-lt"/>
                <a:cs typeface="Arial"/>
              </a:rPr>
              <a:t>i</a:t>
            </a:r>
            <a:r>
              <a:rPr lang="en-US" dirty="0">
                <a:latin typeface="+mn-lt"/>
                <a:cs typeface="Arial"/>
              </a:rPr>
              <a:t>na</a:t>
            </a:r>
            <a:r>
              <a:rPr lang="en-US" spc="-5" dirty="0">
                <a:latin typeface="+mn-lt"/>
                <a:cs typeface="Arial"/>
              </a:rPr>
              <a:t>t</a:t>
            </a:r>
            <a:r>
              <a:rPr lang="en-US" dirty="0">
                <a:latin typeface="+mn-lt"/>
                <a:cs typeface="Arial"/>
              </a:rPr>
              <a:t>e </a:t>
            </a:r>
            <a:r>
              <a:rPr lang="en-US" spc="5" dirty="0">
                <a:latin typeface="+mn-lt"/>
                <a:cs typeface="Arial"/>
              </a:rPr>
              <a:t>s</a:t>
            </a:r>
            <a:r>
              <a:rPr lang="en-US" spc="-11" dirty="0">
                <a:latin typeface="+mn-lt"/>
                <a:cs typeface="Arial"/>
              </a:rPr>
              <a:t>y</a:t>
            </a:r>
            <a:r>
              <a:rPr lang="en-US" spc="5" dirty="0">
                <a:latin typeface="+mn-lt"/>
                <a:cs typeface="Arial"/>
              </a:rPr>
              <a:t>s</a:t>
            </a:r>
            <a:r>
              <a:rPr lang="en-US" spc="-11" dirty="0">
                <a:latin typeface="+mn-lt"/>
                <a:cs typeface="Arial"/>
              </a:rPr>
              <a:t>t</a:t>
            </a:r>
            <a:r>
              <a:rPr lang="en-US" dirty="0">
                <a:latin typeface="+mn-lt"/>
                <a:cs typeface="Arial"/>
              </a:rPr>
              <a:t>em</a:t>
            </a:r>
            <a:r>
              <a:rPr lang="en-US" spc="-31" dirty="0">
                <a:latin typeface="+mn-lt"/>
                <a:cs typeface="Arial"/>
              </a:rPr>
              <a:t> </a:t>
            </a:r>
            <a:r>
              <a:rPr lang="en-US" spc="5" dirty="0">
                <a:latin typeface="+mn-lt"/>
                <a:cs typeface="Arial"/>
              </a:rPr>
              <a:t>w</a:t>
            </a:r>
            <a:r>
              <a:rPr lang="en-US" spc="-5" dirty="0">
                <a:latin typeface="+mn-lt"/>
                <a:cs typeface="Arial"/>
              </a:rPr>
              <a:t>i</a:t>
            </a:r>
            <a:r>
              <a:rPr lang="en-US" spc="-11" dirty="0">
                <a:latin typeface="+mn-lt"/>
                <a:cs typeface="Arial"/>
              </a:rPr>
              <a:t>t</a:t>
            </a:r>
            <a:r>
              <a:rPr lang="en-US" dirty="0">
                <a:latin typeface="+mn-lt"/>
                <a:cs typeface="Arial"/>
              </a:rPr>
              <a:t>h</a:t>
            </a:r>
            <a:r>
              <a:rPr lang="en-US" spc="-5" dirty="0">
                <a:latin typeface="+mn-lt"/>
                <a:cs typeface="Arial"/>
              </a:rPr>
              <a:t> </a:t>
            </a:r>
            <a:r>
              <a:rPr lang="en-US" dirty="0">
                <a:latin typeface="+mn-lt"/>
                <a:cs typeface="Arial"/>
              </a:rPr>
              <a:t>a</a:t>
            </a:r>
            <a:r>
              <a:rPr lang="en-US" spc="-15" dirty="0">
                <a:latin typeface="+mn-lt"/>
                <a:cs typeface="Arial"/>
              </a:rPr>
              <a:t> </a:t>
            </a:r>
            <a:r>
              <a:rPr lang="en-US" dirty="0">
                <a:latin typeface="+mn-lt"/>
                <a:cs typeface="Arial"/>
              </a:rPr>
              <a:t>re</a:t>
            </a:r>
            <a:r>
              <a:rPr lang="en-US" spc="-11" dirty="0">
                <a:latin typeface="+mn-lt"/>
                <a:cs typeface="Arial"/>
              </a:rPr>
              <a:t>f</a:t>
            </a:r>
            <a:r>
              <a:rPr lang="en-US" dirty="0">
                <a:latin typeface="+mn-lt"/>
                <a:cs typeface="Arial"/>
              </a:rPr>
              <a:t>eren</a:t>
            </a:r>
            <a:r>
              <a:rPr lang="en-US" spc="5" dirty="0">
                <a:latin typeface="+mn-lt"/>
                <a:cs typeface="Arial"/>
              </a:rPr>
              <a:t>c</a:t>
            </a:r>
            <a:r>
              <a:rPr lang="en-US" dirty="0">
                <a:latin typeface="+mn-lt"/>
                <a:cs typeface="Arial"/>
              </a:rPr>
              <a:t>e</a:t>
            </a:r>
            <a:r>
              <a:rPr lang="en-US" spc="-55" dirty="0">
                <a:latin typeface="+mn-lt"/>
                <a:cs typeface="Arial"/>
              </a:rPr>
              <a:t> </a:t>
            </a:r>
            <a:r>
              <a:rPr lang="en-US" spc="5" dirty="0">
                <a:latin typeface="+mn-lt"/>
                <a:cs typeface="Arial"/>
              </a:rPr>
              <a:t>s</a:t>
            </a:r>
            <a:r>
              <a:rPr lang="en-US" dirty="0">
                <a:latin typeface="+mn-lt"/>
                <a:cs typeface="Arial"/>
              </a:rPr>
              <a:t>ur</a:t>
            </a:r>
            <a:r>
              <a:rPr lang="en-US" spc="-5" dirty="0">
                <a:latin typeface="+mn-lt"/>
                <a:cs typeface="Arial"/>
              </a:rPr>
              <a:t>f</a:t>
            </a:r>
            <a:r>
              <a:rPr lang="en-US" dirty="0">
                <a:latin typeface="+mn-lt"/>
                <a:cs typeface="Arial"/>
              </a:rPr>
              <a:t>a</a:t>
            </a:r>
            <a:r>
              <a:rPr lang="en-US" spc="5" dirty="0">
                <a:latin typeface="+mn-lt"/>
                <a:cs typeface="Arial"/>
              </a:rPr>
              <a:t>c</a:t>
            </a:r>
            <a:r>
              <a:rPr lang="en-US" dirty="0">
                <a:latin typeface="+mn-lt"/>
                <a:cs typeface="Arial"/>
              </a:rPr>
              <a:t>e</a:t>
            </a:r>
            <a:r>
              <a:rPr lang="en-US" spc="-40" dirty="0">
                <a:latin typeface="+mn-lt"/>
                <a:cs typeface="Arial"/>
              </a:rPr>
              <a:t> </a:t>
            </a:r>
            <a:r>
              <a:rPr lang="en-US" dirty="0">
                <a:latin typeface="+mn-lt"/>
                <a:cs typeface="Arial"/>
              </a:rPr>
              <a:t>(</a:t>
            </a:r>
            <a:r>
              <a:rPr lang="en-US" spc="5" dirty="0">
                <a:latin typeface="+mn-lt"/>
                <a:cs typeface="Arial"/>
              </a:rPr>
              <a:t>s</a:t>
            </a:r>
            <a:r>
              <a:rPr lang="en-US" dirty="0">
                <a:latin typeface="+mn-lt"/>
                <a:cs typeface="Arial"/>
              </a:rPr>
              <a:t>u</a:t>
            </a:r>
            <a:r>
              <a:rPr lang="en-US" spc="5" dirty="0">
                <a:latin typeface="+mn-lt"/>
                <a:cs typeface="Arial"/>
              </a:rPr>
              <a:t>c</a:t>
            </a:r>
            <a:r>
              <a:rPr lang="en-US" dirty="0">
                <a:latin typeface="+mn-lt"/>
                <a:cs typeface="Arial"/>
              </a:rPr>
              <a:t>h</a:t>
            </a:r>
            <a:r>
              <a:rPr lang="en-US" spc="-40" dirty="0">
                <a:latin typeface="+mn-lt"/>
                <a:cs typeface="Arial"/>
              </a:rPr>
              <a:t> </a:t>
            </a:r>
            <a:r>
              <a:rPr lang="en-US" dirty="0">
                <a:latin typeface="+mn-lt"/>
                <a:cs typeface="Arial"/>
              </a:rPr>
              <a:t>as </a:t>
            </a:r>
            <a:r>
              <a:rPr lang="en-US" spc="5" dirty="0">
                <a:latin typeface="+mn-lt"/>
                <a:cs typeface="Arial"/>
              </a:rPr>
              <a:t>s</a:t>
            </a:r>
            <a:r>
              <a:rPr lang="en-US" dirty="0">
                <a:latin typeface="+mn-lt"/>
                <a:cs typeface="Arial"/>
              </a:rPr>
              <a:t>ea</a:t>
            </a:r>
            <a:r>
              <a:rPr lang="en-US" spc="-15" dirty="0">
                <a:latin typeface="+mn-lt"/>
                <a:cs typeface="Arial"/>
              </a:rPr>
              <a:t> </a:t>
            </a:r>
            <a:r>
              <a:rPr lang="en-US" spc="-5" dirty="0">
                <a:latin typeface="+mn-lt"/>
                <a:cs typeface="Arial"/>
              </a:rPr>
              <a:t>l</a:t>
            </a:r>
            <a:r>
              <a:rPr lang="en-US" dirty="0">
                <a:latin typeface="+mn-lt"/>
                <a:cs typeface="Arial"/>
              </a:rPr>
              <a:t>e</a:t>
            </a:r>
            <a:r>
              <a:rPr lang="en-US" spc="-11" dirty="0">
                <a:latin typeface="+mn-lt"/>
                <a:cs typeface="Arial"/>
              </a:rPr>
              <a:t>v</a:t>
            </a:r>
            <a:r>
              <a:rPr lang="en-US" dirty="0">
                <a:latin typeface="+mn-lt"/>
                <a:cs typeface="Arial"/>
              </a:rPr>
              <a:t>e</a:t>
            </a:r>
            <a:r>
              <a:rPr lang="en-US" spc="-5" dirty="0">
                <a:latin typeface="+mn-lt"/>
                <a:cs typeface="Arial"/>
              </a:rPr>
              <a:t>l</a:t>
            </a:r>
            <a:r>
              <a:rPr lang="en-US" dirty="0">
                <a:latin typeface="+mn-lt"/>
                <a:cs typeface="Arial"/>
              </a:rPr>
              <a:t>)</a:t>
            </a:r>
            <a:r>
              <a:rPr lang="en-US" spc="-15" dirty="0">
                <a:latin typeface="+mn-lt"/>
                <a:cs typeface="Arial"/>
              </a:rPr>
              <a:t> </a:t>
            </a:r>
            <a:r>
              <a:rPr lang="en-US" spc="-5" dirty="0">
                <a:latin typeface="+mn-lt"/>
                <a:cs typeface="Arial"/>
              </a:rPr>
              <a:t>t</a:t>
            </a:r>
            <a:r>
              <a:rPr lang="en-US" dirty="0">
                <a:latin typeface="+mn-lt"/>
                <a:cs typeface="Arial"/>
              </a:rPr>
              <a:t>hat</a:t>
            </a:r>
            <a:r>
              <a:rPr lang="en-US" spc="-25" dirty="0">
                <a:latin typeface="+mn-lt"/>
                <a:cs typeface="Arial"/>
              </a:rPr>
              <a:t> </a:t>
            </a:r>
            <a:r>
              <a:rPr lang="en-US" spc="5" dirty="0">
                <a:latin typeface="+mn-lt"/>
                <a:cs typeface="Arial"/>
              </a:rPr>
              <a:t>s</a:t>
            </a:r>
            <a:r>
              <a:rPr lang="en-US" dirty="0">
                <a:latin typeface="+mn-lt"/>
                <a:cs typeface="Arial"/>
              </a:rPr>
              <a:t>er</a:t>
            </a:r>
            <a:r>
              <a:rPr lang="en-US" spc="-11" dirty="0">
                <a:latin typeface="+mn-lt"/>
                <a:cs typeface="Arial"/>
              </a:rPr>
              <a:t>v</a:t>
            </a:r>
            <a:r>
              <a:rPr lang="en-US" dirty="0">
                <a:latin typeface="+mn-lt"/>
                <a:cs typeface="Arial"/>
              </a:rPr>
              <a:t>es</a:t>
            </a:r>
            <a:r>
              <a:rPr lang="en-US" spc="-25" dirty="0">
                <a:latin typeface="+mn-lt"/>
                <a:cs typeface="Arial"/>
              </a:rPr>
              <a:t> </a:t>
            </a:r>
            <a:r>
              <a:rPr lang="en-US" spc="-11" dirty="0">
                <a:latin typeface="+mn-lt"/>
                <a:cs typeface="Arial"/>
              </a:rPr>
              <a:t>t</a:t>
            </a:r>
            <a:r>
              <a:rPr lang="en-US" dirty="0">
                <a:latin typeface="+mn-lt"/>
                <a:cs typeface="Arial"/>
              </a:rPr>
              <a:t>o</a:t>
            </a:r>
            <a:r>
              <a:rPr lang="en-US" spc="-15" dirty="0">
                <a:latin typeface="+mn-lt"/>
                <a:cs typeface="Arial"/>
              </a:rPr>
              <a:t> </a:t>
            </a:r>
            <a:r>
              <a:rPr lang="en-US" dirty="0">
                <a:latin typeface="+mn-lt"/>
                <a:cs typeface="Arial"/>
              </a:rPr>
              <a:t>pro</a:t>
            </a:r>
            <a:r>
              <a:rPr lang="en-US" spc="-11" dirty="0">
                <a:latin typeface="+mn-lt"/>
                <a:cs typeface="Arial"/>
              </a:rPr>
              <a:t>v</a:t>
            </a:r>
            <a:r>
              <a:rPr lang="en-US" spc="-5" dirty="0">
                <a:latin typeface="+mn-lt"/>
                <a:cs typeface="Arial"/>
              </a:rPr>
              <a:t>i</a:t>
            </a:r>
            <a:r>
              <a:rPr lang="en-US" dirty="0">
                <a:latin typeface="+mn-lt"/>
                <a:cs typeface="Arial"/>
              </a:rPr>
              <a:t>de</a:t>
            </a:r>
            <a:r>
              <a:rPr lang="en-US" spc="-15" dirty="0">
                <a:latin typeface="+mn-lt"/>
                <a:cs typeface="Arial"/>
              </a:rPr>
              <a:t> </a:t>
            </a:r>
            <a:r>
              <a:rPr lang="en-US" spc="5" dirty="0">
                <a:latin typeface="+mn-lt"/>
                <a:cs typeface="Arial"/>
              </a:rPr>
              <a:t>k</a:t>
            </a:r>
            <a:r>
              <a:rPr lang="en-US" dirty="0">
                <a:latin typeface="+mn-lt"/>
                <a:cs typeface="Arial"/>
              </a:rPr>
              <a:t>no</a:t>
            </a:r>
            <a:r>
              <a:rPr lang="en-US" spc="5" dirty="0">
                <a:latin typeface="+mn-lt"/>
                <a:cs typeface="Arial"/>
              </a:rPr>
              <a:t>w</a:t>
            </a:r>
            <a:r>
              <a:rPr lang="en-US" dirty="0">
                <a:latin typeface="+mn-lt"/>
                <a:cs typeface="Arial"/>
              </a:rPr>
              <a:t>n </a:t>
            </a:r>
            <a:r>
              <a:rPr lang="en-US" spc="-5" dirty="0">
                <a:latin typeface="+mn-lt"/>
                <a:cs typeface="Arial"/>
              </a:rPr>
              <a:t>l</a:t>
            </a:r>
            <a:r>
              <a:rPr lang="en-US" dirty="0">
                <a:latin typeface="+mn-lt"/>
                <a:cs typeface="Arial"/>
              </a:rPr>
              <a:t>o</a:t>
            </a:r>
            <a:r>
              <a:rPr lang="en-US" spc="5" dirty="0">
                <a:latin typeface="+mn-lt"/>
                <a:cs typeface="Arial"/>
              </a:rPr>
              <a:t>c</a:t>
            </a:r>
            <a:r>
              <a:rPr lang="en-US" dirty="0">
                <a:latin typeface="+mn-lt"/>
                <a:cs typeface="Arial"/>
              </a:rPr>
              <a:t>a</a:t>
            </a:r>
            <a:r>
              <a:rPr lang="en-US" spc="-11" dirty="0">
                <a:latin typeface="+mn-lt"/>
                <a:cs typeface="Arial"/>
              </a:rPr>
              <a:t>t</a:t>
            </a:r>
            <a:r>
              <a:rPr lang="en-US" spc="-5" dirty="0">
                <a:latin typeface="+mn-lt"/>
                <a:cs typeface="Arial"/>
              </a:rPr>
              <a:t>i</a:t>
            </a:r>
            <a:r>
              <a:rPr lang="en-US" dirty="0">
                <a:latin typeface="+mn-lt"/>
                <a:cs typeface="Arial"/>
              </a:rPr>
              <a:t>ons</a:t>
            </a:r>
            <a:r>
              <a:rPr lang="en-US" spc="-25" dirty="0">
                <a:latin typeface="+mn-lt"/>
                <a:cs typeface="Arial"/>
              </a:rPr>
              <a:t> </a:t>
            </a:r>
            <a:r>
              <a:rPr lang="en-US" spc="-11" dirty="0">
                <a:latin typeface="+mn-lt"/>
                <a:cs typeface="Arial"/>
              </a:rPr>
              <a:t>t</a:t>
            </a:r>
            <a:r>
              <a:rPr lang="en-US" dirty="0">
                <a:latin typeface="+mn-lt"/>
                <a:cs typeface="Arial"/>
              </a:rPr>
              <a:t>o</a:t>
            </a:r>
            <a:r>
              <a:rPr lang="en-US" spc="-5" dirty="0">
                <a:latin typeface="+mn-lt"/>
                <a:cs typeface="Arial"/>
              </a:rPr>
              <a:t> </a:t>
            </a:r>
            <a:r>
              <a:rPr lang="en-US" dirty="0">
                <a:latin typeface="+mn-lt"/>
                <a:cs typeface="Arial"/>
              </a:rPr>
              <a:t>beg</a:t>
            </a:r>
            <a:r>
              <a:rPr lang="en-US" spc="-5" dirty="0">
                <a:latin typeface="+mn-lt"/>
                <a:cs typeface="Arial"/>
              </a:rPr>
              <a:t>i</a:t>
            </a:r>
            <a:r>
              <a:rPr lang="en-US" dirty="0">
                <a:latin typeface="+mn-lt"/>
                <a:cs typeface="Arial"/>
              </a:rPr>
              <a:t>n</a:t>
            </a:r>
            <a:r>
              <a:rPr lang="en-US" spc="-15" dirty="0">
                <a:latin typeface="+mn-lt"/>
                <a:cs typeface="Arial"/>
              </a:rPr>
              <a:t> </a:t>
            </a:r>
            <a:r>
              <a:rPr lang="en-US" spc="5" dirty="0">
                <a:latin typeface="+mn-lt"/>
                <a:cs typeface="Arial"/>
              </a:rPr>
              <a:t>s</a:t>
            </a:r>
            <a:r>
              <a:rPr lang="en-US" dirty="0">
                <a:latin typeface="+mn-lt"/>
                <a:cs typeface="Arial"/>
              </a:rPr>
              <a:t>ur</a:t>
            </a:r>
            <a:r>
              <a:rPr lang="en-US" spc="-11" dirty="0">
                <a:latin typeface="+mn-lt"/>
                <a:cs typeface="Arial"/>
              </a:rPr>
              <a:t>v</a:t>
            </a:r>
            <a:r>
              <a:rPr lang="en-US" dirty="0">
                <a:latin typeface="+mn-lt"/>
                <a:cs typeface="Arial"/>
              </a:rPr>
              <a:t>e</a:t>
            </a:r>
            <a:r>
              <a:rPr lang="en-US" spc="-11" dirty="0">
                <a:latin typeface="+mn-lt"/>
                <a:cs typeface="Arial"/>
              </a:rPr>
              <a:t>y</a:t>
            </a:r>
            <a:r>
              <a:rPr lang="en-US" dirty="0">
                <a:latin typeface="+mn-lt"/>
                <a:cs typeface="Arial"/>
              </a:rPr>
              <a:t>s</a:t>
            </a:r>
            <a:r>
              <a:rPr lang="en-US" spc="-25" dirty="0">
                <a:latin typeface="+mn-lt"/>
                <a:cs typeface="Arial"/>
              </a:rPr>
              <a:t> </a:t>
            </a:r>
            <a:r>
              <a:rPr lang="en-US" dirty="0">
                <a:latin typeface="+mn-lt"/>
                <a:cs typeface="Arial"/>
              </a:rPr>
              <a:t>and</a:t>
            </a:r>
            <a:r>
              <a:rPr lang="en-US" spc="-31" dirty="0">
                <a:latin typeface="+mn-lt"/>
                <a:cs typeface="Arial"/>
              </a:rPr>
              <a:t> </a:t>
            </a:r>
            <a:r>
              <a:rPr lang="en-US" spc="5" dirty="0">
                <a:latin typeface="+mn-lt"/>
                <a:cs typeface="Arial"/>
              </a:rPr>
              <a:t>c</a:t>
            </a:r>
            <a:r>
              <a:rPr lang="en-US" dirty="0">
                <a:latin typeface="+mn-lt"/>
                <a:cs typeface="Arial"/>
              </a:rPr>
              <a:t>rea</a:t>
            </a:r>
            <a:r>
              <a:rPr lang="en-US" spc="-11" dirty="0">
                <a:latin typeface="+mn-lt"/>
                <a:cs typeface="Arial"/>
              </a:rPr>
              <a:t>t</a:t>
            </a:r>
            <a:r>
              <a:rPr lang="en-US" dirty="0">
                <a:latin typeface="+mn-lt"/>
                <a:cs typeface="Arial"/>
              </a:rPr>
              <a:t>e</a:t>
            </a:r>
            <a:r>
              <a:rPr lang="en-US" spc="-31" dirty="0">
                <a:latin typeface="+mn-lt"/>
                <a:cs typeface="Arial"/>
              </a:rPr>
              <a:t> </a:t>
            </a:r>
            <a:r>
              <a:rPr lang="en-US" spc="-5" dirty="0">
                <a:latin typeface="+mn-lt"/>
                <a:cs typeface="Arial"/>
              </a:rPr>
              <a:t>m</a:t>
            </a:r>
            <a:r>
              <a:rPr lang="en-US" dirty="0">
                <a:latin typeface="+mn-lt"/>
                <a:cs typeface="Arial"/>
              </a:rPr>
              <a:t>aps</a:t>
            </a:r>
            <a:r>
              <a:rPr lang="en-US" dirty="0" smtClean="0">
                <a:latin typeface="+mn-lt"/>
                <a:cs typeface="Arial"/>
              </a:rPr>
              <a:t>. </a:t>
            </a:r>
            <a:endParaRPr lang="en-US" dirty="0">
              <a:latin typeface="+mn-lt"/>
              <a:cs typeface="Arial"/>
            </a:endParaRPr>
          </a:p>
          <a:p>
            <a:pPr marL="355591" marR="434329" indent="-342891">
              <a:lnSpc>
                <a:spcPct val="101299"/>
              </a:lnSpc>
              <a:buClr>
                <a:srgbClr val="C00000"/>
              </a:buClr>
              <a:buFont typeface="Arial"/>
              <a:buChar char="•"/>
              <a:tabLst>
                <a:tab pos="355591" algn="l"/>
              </a:tabLst>
            </a:pPr>
            <a:r>
              <a:rPr b="1" spc="-5" dirty="0">
                <a:solidFill>
                  <a:srgbClr val="C00000"/>
                </a:solidFill>
                <a:latin typeface="+mn-lt"/>
                <a:cs typeface="Arial Black"/>
              </a:rPr>
              <a:t>Geodet</a:t>
            </a:r>
            <a:r>
              <a:rPr b="1" dirty="0" smtClean="0">
                <a:solidFill>
                  <a:srgbClr val="C00000"/>
                </a:solidFill>
                <a:latin typeface="+mn-lt"/>
                <a:cs typeface="Arial Black"/>
              </a:rPr>
              <a:t>ic </a:t>
            </a:r>
            <a:r>
              <a:rPr b="1" spc="-5" dirty="0">
                <a:solidFill>
                  <a:srgbClr val="C00000"/>
                </a:solidFill>
                <a:latin typeface="+mn-lt"/>
                <a:cs typeface="Arial Black"/>
              </a:rPr>
              <a:t>cont</a:t>
            </a:r>
            <a:r>
              <a:rPr b="1" spc="31" dirty="0">
                <a:solidFill>
                  <a:srgbClr val="C00000"/>
                </a:solidFill>
                <a:latin typeface="+mn-lt"/>
                <a:cs typeface="Arial Black"/>
              </a:rPr>
              <a:t>r</a:t>
            </a:r>
            <a:r>
              <a:rPr b="1" spc="-5" dirty="0">
                <a:solidFill>
                  <a:srgbClr val="C00000"/>
                </a:solidFill>
                <a:latin typeface="+mn-lt"/>
                <a:cs typeface="Arial Black"/>
              </a:rPr>
              <a:t>o</a:t>
            </a:r>
            <a:r>
              <a:rPr b="1" dirty="0">
                <a:solidFill>
                  <a:srgbClr val="C00000"/>
                </a:solidFill>
                <a:latin typeface="+mn-lt"/>
                <a:cs typeface="Arial Black"/>
              </a:rPr>
              <a:t>l</a:t>
            </a:r>
            <a:r>
              <a:rPr b="1" spc="-105" dirty="0">
                <a:solidFill>
                  <a:srgbClr val="C00000"/>
                </a:solidFill>
                <a:latin typeface="+mn-lt"/>
                <a:cs typeface="Arial Black"/>
              </a:rPr>
              <a:t> </a:t>
            </a:r>
            <a:r>
              <a:rPr dirty="0">
                <a:latin typeface="+mn-lt"/>
                <a:cs typeface="Arial"/>
              </a:rPr>
              <a:t>pro</a:t>
            </a:r>
            <a:r>
              <a:rPr spc="-11" dirty="0">
                <a:latin typeface="+mn-lt"/>
                <a:cs typeface="Arial"/>
              </a:rPr>
              <a:t>v</a:t>
            </a:r>
            <a:r>
              <a:rPr spc="-5" dirty="0">
                <a:latin typeface="+mn-lt"/>
                <a:cs typeface="Arial"/>
              </a:rPr>
              <a:t>i</a:t>
            </a:r>
            <a:r>
              <a:rPr dirty="0">
                <a:latin typeface="+mn-lt"/>
                <a:cs typeface="Arial"/>
              </a:rPr>
              <a:t>des</a:t>
            </a:r>
            <a:r>
              <a:rPr spc="-25" dirty="0">
                <a:latin typeface="+mn-lt"/>
                <a:cs typeface="Arial"/>
              </a:rPr>
              <a:t> </a:t>
            </a:r>
            <a:r>
              <a:rPr dirty="0">
                <a:latin typeface="+mn-lt"/>
                <a:cs typeface="Arial"/>
              </a:rPr>
              <a:t>a</a:t>
            </a:r>
            <a:r>
              <a:rPr spc="-15" dirty="0">
                <a:latin typeface="+mn-lt"/>
                <a:cs typeface="Arial"/>
              </a:rPr>
              <a:t> </a:t>
            </a:r>
            <a:r>
              <a:rPr spc="5" dirty="0">
                <a:latin typeface="+mn-lt"/>
                <a:cs typeface="Arial"/>
              </a:rPr>
              <a:t>c</a:t>
            </a:r>
            <a:r>
              <a:rPr dirty="0">
                <a:latin typeface="+mn-lt"/>
                <a:cs typeface="Arial"/>
              </a:rPr>
              <a:t>o</a:t>
            </a:r>
            <a:r>
              <a:rPr spc="-5" dirty="0">
                <a:latin typeface="+mn-lt"/>
                <a:cs typeface="Arial"/>
              </a:rPr>
              <a:t>mm</a:t>
            </a:r>
            <a:r>
              <a:rPr dirty="0">
                <a:latin typeface="+mn-lt"/>
                <a:cs typeface="Arial"/>
              </a:rPr>
              <a:t>on re</a:t>
            </a:r>
            <a:r>
              <a:rPr spc="-11" dirty="0">
                <a:latin typeface="+mn-lt"/>
                <a:cs typeface="Arial"/>
              </a:rPr>
              <a:t>f</a:t>
            </a:r>
            <a:r>
              <a:rPr dirty="0">
                <a:latin typeface="+mn-lt"/>
                <a:cs typeface="Arial"/>
              </a:rPr>
              <a:t>eren</a:t>
            </a:r>
            <a:r>
              <a:rPr spc="-11" dirty="0">
                <a:latin typeface="+mn-lt"/>
                <a:cs typeface="Arial"/>
              </a:rPr>
              <a:t>c</a:t>
            </a:r>
            <a:r>
              <a:rPr dirty="0">
                <a:latin typeface="+mn-lt"/>
                <a:cs typeface="Arial"/>
              </a:rPr>
              <a:t>e</a:t>
            </a:r>
            <a:r>
              <a:rPr spc="-40" dirty="0">
                <a:latin typeface="+mn-lt"/>
                <a:cs typeface="Arial"/>
              </a:rPr>
              <a:t> </a:t>
            </a:r>
            <a:r>
              <a:rPr spc="5" dirty="0">
                <a:latin typeface="+mn-lt"/>
                <a:cs typeface="Arial"/>
              </a:rPr>
              <a:t>s</a:t>
            </a:r>
            <a:r>
              <a:rPr spc="-11" dirty="0">
                <a:latin typeface="+mn-lt"/>
                <a:cs typeface="Arial"/>
              </a:rPr>
              <a:t>y</a:t>
            </a:r>
            <a:r>
              <a:rPr spc="5" dirty="0">
                <a:latin typeface="+mn-lt"/>
                <a:cs typeface="Arial"/>
              </a:rPr>
              <a:t>s</a:t>
            </a:r>
            <a:r>
              <a:rPr spc="-5" dirty="0">
                <a:latin typeface="+mn-lt"/>
                <a:cs typeface="Arial"/>
              </a:rPr>
              <a:t>t</a:t>
            </a:r>
            <a:r>
              <a:rPr dirty="0">
                <a:latin typeface="+mn-lt"/>
                <a:cs typeface="Arial"/>
              </a:rPr>
              <a:t>em</a:t>
            </a:r>
            <a:r>
              <a:rPr spc="-31" dirty="0">
                <a:latin typeface="+mn-lt"/>
                <a:cs typeface="Arial"/>
              </a:rPr>
              <a:t> </a:t>
            </a:r>
            <a:r>
              <a:rPr spc="-11" dirty="0">
                <a:latin typeface="+mn-lt"/>
                <a:cs typeface="Arial"/>
              </a:rPr>
              <a:t>f</a:t>
            </a:r>
            <a:r>
              <a:rPr dirty="0">
                <a:latin typeface="+mn-lt"/>
                <a:cs typeface="Arial"/>
              </a:rPr>
              <a:t>or</a:t>
            </a:r>
            <a:r>
              <a:rPr spc="-25" dirty="0">
                <a:latin typeface="+mn-lt"/>
                <a:cs typeface="Arial"/>
              </a:rPr>
              <a:t> </a:t>
            </a:r>
            <a:r>
              <a:rPr dirty="0">
                <a:latin typeface="+mn-lt"/>
                <a:cs typeface="Arial"/>
              </a:rPr>
              <a:t>e</a:t>
            </a:r>
            <a:r>
              <a:rPr spc="5" dirty="0">
                <a:latin typeface="+mn-lt"/>
                <a:cs typeface="Arial"/>
              </a:rPr>
              <a:t>s</a:t>
            </a:r>
            <a:r>
              <a:rPr spc="-5" dirty="0">
                <a:latin typeface="+mn-lt"/>
                <a:cs typeface="Arial"/>
              </a:rPr>
              <a:t>t</a:t>
            </a:r>
            <a:r>
              <a:rPr dirty="0">
                <a:latin typeface="+mn-lt"/>
                <a:cs typeface="Arial"/>
              </a:rPr>
              <a:t>ab</a:t>
            </a:r>
            <a:r>
              <a:rPr spc="-5" dirty="0">
                <a:latin typeface="+mn-lt"/>
                <a:cs typeface="Arial"/>
              </a:rPr>
              <a:t>li</a:t>
            </a:r>
            <a:r>
              <a:rPr spc="5" dirty="0">
                <a:latin typeface="+mn-lt"/>
                <a:cs typeface="Arial"/>
              </a:rPr>
              <a:t>s</a:t>
            </a:r>
            <a:r>
              <a:rPr dirty="0">
                <a:latin typeface="+mn-lt"/>
                <a:cs typeface="Arial"/>
              </a:rPr>
              <a:t>h</a:t>
            </a:r>
            <a:r>
              <a:rPr spc="-5" dirty="0">
                <a:latin typeface="+mn-lt"/>
                <a:cs typeface="Arial"/>
              </a:rPr>
              <a:t>i</a:t>
            </a:r>
            <a:r>
              <a:rPr dirty="0">
                <a:latin typeface="+mn-lt"/>
                <a:cs typeface="Arial"/>
              </a:rPr>
              <a:t>ng </a:t>
            </a:r>
            <a:r>
              <a:rPr spc="5" dirty="0">
                <a:latin typeface="+mn-lt"/>
                <a:cs typeface="Arial"/>
              </a:rPr>
              <a:t>c</a:t>
            </a:r>
            <a:r>
              <a:rPr dirty="0">
                <a:latin typeface="+mn-lt"/>
                <a:cs typeface="Arial"/>
              </a:rPr>
              <a:t>oord</a:t>
            </a:r>
            <a:r>
              <a:rPr spc="-5" dirty="0">
                <a:latin typeface="+mn-lt"/>
                <a:cs typeface="Arial"/>
              </a:rPr>
              <a:t>i</a:t>
            </a:r>
            <a:r>
              <a:rPr dirty="0">
                <a:latin typeface="+mn-lt"/>
                <a:cs typeface="Arial"/>
              </a:rPr>
              <a:t>na</a:t>
            </a:r>
            <a:r>
              <a:rPr spc="-5" dirty="0">
                <a:latin typeface="+mn-lt"/>
                <a:cs typeface="Arial"/>
              </a:rPr>
              <a:t>t</a:t>
            </a:r>
            <a:r>
              <a:rPr dirty="0">
                <a:latin typeface="+mn-lt"/>
                <a:cs typeface="Arial"/>
              </a:rPr>
              <a:t>es</a:t>
            </a:r>
            <a:r>
              <a:rPr spc="-51" dirty="0">
                <a:latin typeface="+mn-lt"/>
                <a:cs typeface="Arial"/>
              </a:rPr>
              <a:t> </a:t>
            </a:r>
            <a:r>
              <a:rPr spc="-11" dirty="0">
                <a:latin typeface="+mn-lt"/>
                <a:cs typeface="Arial"/>
              </a:rPr>
              <a:t>f</a:t>
            </a:r>
            <a:r>
              <a:rPr dirty="0">
                <a:latin typeface="+mn-lt"/>
                <a:cs typeface="Arial"/>
              </a:rPr>
              <a:t>or</a:t>
            </a:r>
            <a:r>
              <a:rPr spc="-15" dirty="0">
                <a:latin typeface="+mn-lt"/>
                <a:cs typeface="Arial"/>
              </a:rPr>
              <a:t> </a:t>
            </a:r>
            <a:r>
              <a:rPr dirty="0">
                <a:latin typeface="+mn-lt"/>
                <a:cs typeface="Arial"/>
              </a:rPr>
              <a:t>a</a:t>
            </a:r>
            <a:r>
              <a:rPr spc="-5" dirty="0">
                <a:latin typeface="+mn-lt"/>
                <a:cs typeface="Arial"/>
              </a:rPr>
              <a:t>l</a:t>
            </a:r>
            <a:r>
              <a:rPr dirty="0">
                <a:latin typeface="+mn-lt"/>
                <a:cs typeface="Arial"/>
              </a:rPr>
              <a:t>l</a:t>
            </a:r>
            <a:r>
              <a:rPr spc="-5" dirty="0">
                <a:latin typeface="+mn-lt"/>
                <a:cs typeface="Arial"/>
              </a:rPr>
              <a:t> </a:t>
            </a:r>
            <a:r>
              <a:rPr dirty="0" smtClean="0">
                <a:latin typeface="+mn-lt"/>
                <a:cs typeface="Arial"/>
              </a:rPr>
              <a:t>geograph</a:t>
            </a:r>
            <a:r>
              <a:rPr spc="-5" dirty="0">
                <a:latin typeface="+mn-lt"/>
                <a:cs typeface="Arial"/>
              </a:rPr>
              <a:t>i</a:t>
            </a:r>
            <a:r>
              <a:rPr dirty="0" smtClean="0">
                <a:latin typeface="+mn-lt"/>
                <a:cs typeface="Arial"/>
              </a:rPr>
              <a:t>c</a:t>
            </a:r>
            <a:r>
              <a:rPr spc="-35" dirty="0">
                <a:latin typeface="+mn-lt"/>
                <a:cs typeface="Arial"/>
              </a:rPr>
              <a:t> </a:t>
            </a:r>
            <a:r>
              <a:rPr dirty="0" smtClean="0">
                <a:latin typeface="+mn-lt"/>
                <a:cs typeface="Arial"/>
              </a:rPr>
              <a:t>da</a:t>
            </a:r>
            <a:r>
              <a:rPr spc="-11" dirty="0">
                <a:latin typeface="+mn-lt"/>
                <a:cs typeface="Arial"/>
              </a:rPr>
              <a:t>t</a:t>
            </a:r>
            <a:r>
              <a:rPr dirty="0" smtClean="0">
                <a:latin typeface="+mn-lt"/>
                <a:cs typeface="Arial"/>
              </a:rPr>
              <a:t>a</a:t>
            </a:r>
            <a:r>
              <a:rPr lang="en-US" dirty="0" smtClean="0">
                <a:latin typeface="+mn-lt"/>
                <a:cs typeface="Arial"/>
              </a:rPr>
              <a:t> on geodetic datum</a:t>
            </a:r>
            <a:r>
              <a:rPr dirty="0" smtClean="0">
                <a:latin typeface="+mn-lt"/>
                <a:cs typeface="Arial"/>
              </a:rPr>
              <a:t>.</a:t>
            </a:r>
            <a:endParaRPr dirty="0">
              <a:latin typeface="+mn-lt"/>
              <a:cs typeface="Arial"/>
            </a:endParaRPr>
          </a:p>
          <a:p>
            <a:pPr marL="354956" marR="88898" indent="-342257">
              <a:lnSpc>
                <a:spcPct val="100800"/>
              </a:lnSpc>
              <a:spcBef>
                <a:spcPts val="1120"/>
              </a:spcBef>
              <a:buClr>
                <a:srgbClr val="C00000"/>
              </a:buClr>
              <a:buFont typeface="Arial"/>
              <a:buChar char="•"/>
              <a:tabLst>
                <a:tab pos="355591" algn="l"/>
              </a:tabLst>
            </a:pPr>
            <a:r>
              <a:rPr lang="en-US" spc="5" dirty="0">
                <a:latin typeface="+mn-lt"/>
                <a:cs typeface="Arial"/>
              </a:rPr>
              <a:t>A</a:t>
            </a:r>
            <a:r>
              <a:rPr lang="en-US" spc="-11" dirty="0">
                <a:latin typeface="+mn-lt"/>
                <a:cs typeface="Arial"/>
              </a:rPr>
              <a:t>l</a:t>
            </a:r>
            <a:r>
              <a:rPr lang="en-US" dirty="0" smtClean="0">
                <a:latin typeface="+mn-lt"/>
                <a:cs typeface="Arial"/>
              </a:rPr>
              <a:t>l</a:t>
            </a:r>
            <a:r>
              <a:rPr lang="en-US" b="1" spc="-25" dirty="0">
                <a:latin typeface="+mn-lt"/>
                <a:cs typeface="Arial"/>
              </a:rPr>
              <a:t> </a:t>
            </a:r>
            <a:r>
              <a:rPr lang="en-US" b="1" dirty="0">
                <a:solidFill>
                  <a:srgbClr val="C00000"/>
                </a:solidFill>
                <a:latin typeface="+mn-lt"/>
              </a:rPr>
              <a:t>National Spatial Data Infrastructure </a:t>
            </a:r>
            <a:r>
              <a:rPr lang="en-US" b="1" dirty="0">
                <a:solidFill>
                  <a:srgbClr val="C00000"/>
                </a:solidFill>
                <a:latin typeface="+mn-lt"/>
                <a:cs typeface="Arial Black"/>
              </a:rPr>
              <a:t>f</a:t>
            </a:r>
            <a:r>
              <a:rPr lang="en-US" b="1" spc="31" dirty="0">
                <a:solidFill>
                  <a:srgbClr val="C00000"/>
                </a:solidFill>
                <a:latin typeface="+mn-lt"/>
                <a:cs typeface="Arial Black"/>
              </a:rPr>
              <a:t>r</a:t>
            </a:r>
            <a:r>
              <a:rPr lang="en-US" b="1" spc="-5" dirty="0">
                <a:solidFill>
                  <a:srgbClr val="C00000"/>
                </a:solidFill>
                <a:latin typeface="+mn-lt"/>
                <a:cs typeface="Arial Black"/>
              </a:rPr>
              <a:t>a</a:t>
            </a:r>
            <a:r>
              <a:rPr lang="en-US" b="1" dirty="0">
                <a:solidFill>
                  <a:srgbClr val="C00000"/>
                </a:solidFill>
                <a:latin typeface="+mn-lt"/>
                <a:cs typeface="Arial Black"/>
              </a:rPr>
              <a:t>m</a:t>
            </a:r>
            <a:r>
              <a:rPr lang="en-US" b="1" spc="-5" dirty="0">
                <a:solidFill>
                  <a:srgbClr val="C00000"/>
                </a:solidFill>
                <a:latin typeface="+mn-lt"/>
                <a:cs typeface="Arial Black"/>
              </a:rPr>
              <a:t>e</a:t>
            </a:r>
            <a:r>
              <a:rPr lang="en-US" b="1" spc="-35" dirty="0">
                <a:solidFill>
                  <a:srgbClr val="C00000"/>
                </a:solidFill>
                <a:latin typeface="+mn-lt"/>
                <a:cs typeface="Arial Black"/>
              </a:rPr>
              <a:t>w</a:t>
            </a:r>
            <a:r>
              <a:rPr lang="en-US" b="1" spc="-5" dirty="0">
                <a:solidFill>
                  <a:srgbClr val="C00000"/>
                </a:solidFill>
                <a:latin typeface="+mn-lt"/>
                <a:cs typeface="Arial Black"/>
              </a:rPr>
              <a:t>o</a:t>
            </a:r>
            <a:r>
              <a:rPr lang="en-US" b="1" spc="71" dirty="0">
                <a:solidFill>
                  <a:srgbClr val="C00000"/>
                </a:solidFill>
                <a:latin typeface="+mn-lt"/>
                <a:cs typeface="Arial Black"/>
              </a:rPr>
              <a:t>r</a:t>
            </a:r>
            <a:r>
              <a:rPr lang="en-US" b="1" dirty="0">
                <a:solidFill>
                  <a:srgbClr val="C00000"/>
                </a:solidFill>
                <a:latin typeface="+mn-lt"/>
                <a:cs typeface="Arial Black"/>
              </a:rPr>
              <a:t>k</a:t>
            </a:r>
            <a:r>
              <a:rPr lang="en-US" b="1" spc="-11" dirty="0">
                <a:solidFill>
                  <a:srgbClr val="C00000"/>
                </a:solidFill>
                <a:latin typeface="+mn-lt"/>
                <a:cs typeface="Arial Black"/>
              </a:rPr>
              <a:t> </a:t>
            </a:r>
            <a:r>
              <a:rPr lang="en-US" b="1" spc="-5" dirty="0">
                <a:solidFill>
                  <a:srgbClr val="C00000"/>
                </a:solidFill>
                <a:latin typeface="+mn-lt"/>
                <a:cs typeface="Arial Black"/>
              </a:rPr>
              <a:t>d</a:t>
            </a:r>
            <a:r>
              <a:rPr lang="en-US" b="1" spc="-45" dirty="0">
                <a:solidFill>
                  <a:srgbClr val="C00000"/>
                </a:solidFill>
                <a:latin typeface="+mn-lt"/>
                <a:cs typeface="Arial Black"/>
              </a:rPr>
              <a:t>a</a:t>
            </a:r>
            <a:r>
              <a:rPr lang="en-US" b="1" spc="-5" dirty="0">
                <a:solidFill>
                  <a:srgbClr val="C00000"/>
                </a:solidFill>
                <a:latin typeface="+mn-lt"/>
                <a:cs typeface="Arial Black"/>
              </a:rPr>
              <a:t>t</a:t>
            </a:r>
            <a:r>
              <a:rPr lang="en-US" b="1" dirty="0">
                <a:solidFill>
                  <a:srgbClr val="C00000"/>
                </a:solidFill>
                <a:latin typeface="+mn-lt"/>
                <a:cs typeface="Arial Black"/>
              </a:rPr>
              <a:t>a</a:t>
            </a:r>
            <a:r>
              <a:rPr lang="en-US" b="1" spc="-5" dirty="0">
                <a:solidFill>
                  <a:srgbClr val="C00000"/>
                </a:solidFill>
                <a:latin typeface="+mn-lt"/>
                <a:cs typeface="Arial Black"/>
              </a:rPr>
              <a:t> </a:t>
            </a:r>
            <a:r>
              <a:rPr lang="en-US" dirty="0">
                <a:latin typeface="+mn-lt"/>
                <a:cs typeface="Arial"/>
              </a:rPr>
              <a:t>and</a:t>
            </a:r>
            <a:r>
              <a:rPr lang="en-US" spc="-5" dirty="0">
                <a:latin typeface="+mn-lt"/>
                <a:cs typeface="Arial"/>
              </a:rPr>
              <a:t> </a:t>
            </a:r>
            <a:r>
              <a:rPr lang="en-US" dirty="0">
                <a:latin typeface="+mn-lt"/>
                <a:cs typeface="Arial"/>
              </a:rPr>
              <a:t>users' app</a:t>
            </a:r>
            <a:r>
              <a:rPr lang="en-US" spc="-5" dirty="0">
                <a:latin typeface="+mn-lt"/>
                <a:cs typeface="Arial"/>
              </a:rPr>
              <a:t>l</a:t>
            </a:r>
            <a:r>
              <a:rPr lang="en-US" spc="-11" dirty="0">
                <a:latin typeface="+mn-lt"/>
                <a:cs typeface="Arial"/>
              </a:rPr>
              <a:t>i</a:t>
            </a:r>
            <a:r>
              <a:rPr lang="en-US" dirty="0">
                <a:latin typeface="+mn-lt"/>
                <a:cs typeface="Arial"/>
              </a:rPr>
              <a:t>cat</a:t>
            </a:r>
            <a:r>
              <a:rPr lang="en-US" spc="-5" dirty="0">
                <a:latin typeface="+mn-lt"/>
                <a:cs typeface="Arial"/>
              </a:rPr>
              <a:t>i</a:t>
            </a:r>
            <a:r>
              <a:rPr lang="en-US" dirty="0">
                <a:latin typeface="+mn-lt"/>
                <a:cs typeface="Arial"/>
              </a:rPr>
              <a:t>ons</a:t>
            </a:r>
            <a:r>
              <a:rPr lang="en-US" spc="-31" dirty="0">
                <a:latin typeface="+mn-lt"/>
                <a:cs typeface="Arial"/>
              </a:rPr>
              <a:t> </a:t>
            </a:r>
            <a:r>
              <a:rPr lang="en-US" dirty="0">
                <a:latin typeface="+mn-lt"/>
                <a:cs typeface="Arial"/>
              </a:rPr>
              <a:t>data</a:t>
            </a:r>
            <a:r>
              <a:rPr lang="en-US" spc="-31" dirty="0">
                <a:latin typeface="+mn-lt"/>
                <a:cs typeface="Arial"/>
              </a:rPr>
              <a:t> </a:t>
            </a:r>
            <a:r>
              <a:rPr lang="en-US" dirty="0">
                <a:latin typeface="+mn-lt"/>
                <a:cs typeface="Arial"/>
              </a:rPr>
              <a:t>requ</a:t>
            </a:r>
            <a:r>
              <a:rPr lang="en-US" spc="-11" dirty="0">
                <a:latin typeface="+mn-lt"/>
                <a:cs typeface="Arial"/>
              </a:rPr>
              <a:t>i</a:t>
            </a:r>
            <a:r>
              <a:rPr lang="en-US" dirty="0">
                <a:latin typeface="+mn-lt"/>
                <a:cs typeface="Arial"/>
              </a:rPr>
              <a:t>re</a:t>
            </a:r>
            <a:r>
              <a:rPr lang="en-US" spc="-15" dirty="0">
                <a:latin typeface="+mn-lt"/>
                <a:cs typeface="Arial"/>
              </a:rPr>
              <a:t> </a:t>
            </a:r>
            <a:r>
              <a:rPr lang="en-US" dirty="0">
                <a:latin typeface="+mn-lt"/>
                <a:cs typeface="Arial"/>
              </a:rPr>
              <a:t>geodet</a:t>
            </a:r>
            <a:r>
              <a:rPr lang="en-US" spc="-11" dirty="0">
                <a:latin typeface="+mn-lt"/>
                <a:cs typeface="Arial"/>
              </a:rPr>
              <a:t>i</a:t>
            </a:r>
            <a:r>
              <a:rPr lang="en-US" dirty="0">
                <a:latin typeface="+mn-lt"/>
                <a:cs typeface="Arial"/>
              </a:rPr>
              <a:t>c</a:t>
            </a:r>
            <a:r>
              <a:rPr lang="en-US" spc="-31" dirty="0">
                <a:latin typeface="+mn-lt"/>
                <a:cs typeface="Arial"/>
              </a:rPr>
              <a:t> </a:t>
            </a:r>
            <a:r>
              <a:rPr lang="en-US" dirty="0">
                <a:latin typeface="+mn-lt"/>
                <a:cs typeface="Arial"/>
              </a:rPr>
              <a:t>control to</a:t>
            </a:r>
            <a:r>
              <a:rPr lang="en-US" spc="-20" dirty="0">
                <a:latin typeface="+mn-lt"/>
                <a:cs typeface="Arial"/>
              </a:rPr>
              <a:t> </a:t>
            </a:r>
            <a:r>
              <a:rPr lang="en-US" dirty="0">
                <a:latin typeface="+mn-lt"/>
                <a:cs typeface="Arial"/>
              </a:rPr>
              <a:t>acc</a:t>
            </a:r>
            <a:r>
              <a:rPr lang="en-US" spc="-5" dirty="0">
                <a:latin typeface="+mn-lt"/>
                <a:cs typeface="Arial"/>
              </a:rPr>
              <a:t>u</a:t>
            </a:r>
            <a:r>
              <a:rPr lang="en-US" dirty="0">
                <a:latin typeface="+mn-lt"/>
                <a:cs typeface="Arial"/>
              </a:rPr>
              <a:t>rate</a:t>
            </a:r>
            <a:r>
              <a:rPr lang="en-US" spc="-11" dirty="0">
                <a:latin typeface="+mn-lt"/>
                <a:cs typeface="Arial"/>
              </a:rPr>
              <a:t>l</a:t>
            </a:r>
            <a:r>
              <a:rPr lang="en-US" dirty="0">
                <a:latin typeface="+mn-lt"/>
                <a:cs typeface="Arial"/>
              </a:rPr>
              <a:t>y</a:t>
            </a:r>
            <a:r>
              <a:rPr lang="en-US" spc="-40" dirty="0">
                <a:latin typeface="+mn-lt"/>
                <a:cs typeface="Arial"/>
              </a:rPr>
              <a:t> </a:t>
            </a:r>
            <a:r>
              <a:rPr lang="en-US" dirty="0">
                <a:latin typeface="+mn-lt"/>
                <a:cs typeface="Arial"/>
              </a:rPr>
              <a:t>re</a:t>
            </a:r>
            <a:r>
              <a:rPr lang="en-US" spc="-5" dirty="0">
                <a:latin typeface="+mn-lt"/>
                <a:cs typeface="Arial"/>
              </a:rPr>
              <a:t>gi</a:t>
            </a:r>
            <a:r>
              <a:rPr lang="en-US" dirty="0">
                <a:latin typeface="+mn-lt"/>
                <a:cs typeface="Arial"/>
              </a:rPr>
              <a:t>ster</a:t>
            </a:r>
            <a:r>
              <a:rPr lang="en-US" spc="-40" dirty="0">
                <a:latin typeface="+mn-lt"/>
                <a:cs typeface="Arial"/>
              </a:rPr>
              <a:t> </a:t>
            </a:r>
            <a:r>
              <a:rPr lang="en-US" dirty="0">
                <a:latin typeface="+mn-lt"/>
                <a:cs typeface="Arial"/>
              </a:rPr>
              <a:t>s</a:t>
            </a:r>
            <a:r>
              <a:rPr lang="en-US" spc="-5" dirty="0">
                <a:latin typeface="+mn-lt"/>
                <a:cs typeface="Arial"/>
              </a:rPr>
              <a:t>p</a:t>
            </a:r>
            <a:r>
              <a:rPr lang="en-US" dirty="0">
                <a:latin typeface="+mn-lt"/>
                <a:cs typeface="Arial"/>
              </a:rPr>
              <a:t>at</a:t>
            </a:r>
            <a:r>
              <a:rPr lang="en-US" spc="-11" dirty="0">
                <a:latin typeface="+mn-lt"/>
                <a:cs typeface="Arial"/>
              </a:rPr>
              <a:t>i</a:t>
            </a:r>
            <a:r>
              <a:rPr lang="en-US" dirty="0">
                <a:latin typeface="+mn-lt"/>
                <a:cs typeface="Arial"/>
              </a:rPr>
              <a:t>al</a:t>
            </a:r>
            <a:r>
              <a:rPr lang="en-US" spc="-35" dirty="0">
                <a:latin typeface="+mn-lt"/>
                <a:cs typeface="Arial"/>
              </a:rPr>
              <a:t> </a:t>
            </a:r>
            <a:r>
              <a:rPr lang="en-US" spc="-5" dirty="0">
                <a:latin typeface="+mn-lt"/>
                <a:cs typeface="Arial"/>
              </a:rPr>
              <a:t>d</a:t>
            </a:r>
            <a:r>
              <a:rPr lang="en-US" dirty="0">
                <a:latin typeface="+mn-lt"/>
                <a:cs typeface="Arial"/>
              </a:rPr>
              <a:t>ata</a:t>
            </a:r>
            <a:r>
              <a:rPr lang="en-US" dirty="0" smtClean="0">
                <a:latin typeface="+mn-lt"/>
                <a:cs typeface="Arial"/>
              </a:rPr>
              <a:t>.</a:t>
            </a:r>
            <a:endParaRPr dirty="0">
              <a:latin typeface="+mn-lt"/>
              <a:cs typeface="Arial"/>
            </a:endParaRPr>
          </a:p>
        </p:txBody>
      </p:sp>
      <p:sp>
        <p:nvSpPr>
          <p:cNvPr id="4" name="object 4"/>
          <p:cNvSpPr/>
          <p:nvPr/>
        </p:nvSpPr>
        <p:spPr>
          <a:xfrm>
            <a:off x="6043551" y="958546"/>
            <a:ext cx="2539201" cy="3758977"/>
          </a:xfrm>
          <a:prstGeom prst="rect">
            <a:avLst/>
          </a:prstGeom>
          <a:blipFill>
            <a:blip r:embed="rId3" cstate="print"/>
            <a:stretch>
              <a:fillRect/>
            </a:stretch>
          </a:blipFill>
        </p:spPr>
        <p:txBody>
          <a:bodyPr wrap="square" lIns="0" tIns="0" rIns="0" bIns="0" rtlCol="0"/>
          <a:lstStyle/>
          <a:p>
            <a:endParaRPr/>
          </a:p>
        </p:txBody>
      </p:sp>
      <p:sp>
        <p:nvSpPr>
          <p:cNvPr id="6" name="Oval 5"/>
          <p:cNvSpPr/>
          <p:nvPr/>
        </p:nvSpPr>
        <p:spPr>
          <a:xfrm>
            <a:off x="6043550" y="3979217"/>
            <a:ext cx="2539201" cy="9144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43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ppt_x"/>
                                          </p:val>
                                        </p:tav>
                                        <p:tav tm="100000">
                                          <p:val>
                                            <p:strVal val="#ppt_x"/>
                                          </p:val>
                                        </p:tav>
                                      </p:tavLst>
                                    </p:anim>
                                    <p:anim calcmode="lin" valueType="num">
                                      <p:cBhvr additive="base">
                                        <p:cTn id="1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1"/>
            <a:ext cx="6858000" cy="685800"/>
          </a:xfrm>
        </p:spPr>
        <p:txBody>
          <a:bodyPr/>
          <a:lstStyle/>
          <a:p>
            <a:r>
              <a:rPr lang="en-US" b="1" dirty="0"/>
              <a:t>SPCS2022 Deadlines</a:t>
            </a:r>
          </a:p>
        </p:txBody>
      </p:sp>
      <p:sp>
        <p:nvSpPr>
          <p:cNvPr id="5" name="Content Placeholder 2">
            <a:extLst>
              <a:ext uri="{FF2B5EF4-FFF2-40B4-BE49-F238E27FC236}">
                <a16:creationId xmlns:a16="http://schemas.microsoft.com/office/drawing/2014/main" id="{A64E8727-4AAE-4792-932A-276E95CE4F75}"/>
              </a:ext>
            </a:extLst>
          </p:cNvPr>
          <p:cNvSpPr>
            <a:spLocks noGrp="1"/>
          </p:cNvSpPr>
          <p:nvPr>
            <p:ph idx="1"/>
          </p:nvPr>
        </p:nvSpPr>
        <p:spPr>
          <a:xfrm>
            <a:off x="1485900" y="1097282"/>
            <a:ext cx="6172200" cy="3540895"/>
          </a:xfrm>
        </p:spPr>
        <p:txBody>
          <a:bodyPr>
            <a:normAutofit fontScale="77500" lnSpcReduction="20000"/>
          </a:bodyPr>
          <a:lstStyle/>
          <a:p>
            <a:endParaRPr lang="en-US" b="1" dirty="0"/>
          </a:p>
          <a:p>
            <a:pPr marL="0" indent="0">
              <a:buNone/>
            </a:pPr>
            <a:endParaRPr lang="en-US" b="1" dirty="0"/>
          </a:p>
          <a:p>
            <a:endParaRPr lang="en-US" b="1" dirty="0"/>
          </a:p>
          <a:p>
            <a:endParaRPr lang="en-US" b="1" dirty="0"/>
          </a:p>
          <a:p>
            <a:r>
              <a:rPr lang="en-US" b="1" dirty="0"/>
              <a:t>Consensus</a:t>
            </a:r>
            <a:r>
              <a:rPr lang="en-US" dirty="0"/>
              <a:t> input per SPCS2022 procedures</a:t>
            </a:r>
          </a:p>
          <a:p>
            <a:pPr lvl="1"/>
            <a:r>
              <a:rPr lang="en-US" b="1" i="1" dirty="0"/>
              <a:t>Requests</a:t>
            </a:r>
            <a:r>
              <a:rPr lang="en-US" dirty="0"/>
              <a:t> for designs done by NGS</a:t>
            </a:r>
          </a:p>
          <a:p>
            <a:pPr lvl="1"/>
            <a:r>
              <a:rPr lang="en-US" b="1" i="1" dirty="0"/>
              <a:t>Proposals</a:t>
            </a:r>
            <a:r>
              <a:rPr lang="en-US" dirty="0"/>
              <a:t> for designs by stakeholders</a:t>
            </a:r>
          </a:p>
          <a:p>
            <a:r>
              <a:rPr lang="en-US" dirty="0"/>
              <a:t>Submittal of </a:t>
            </a:r>
            <a:r>
              <a:rPr lang="en-US" b="1" dirty="0"/>
              <a:t>approved</a:t>
            </a:r>
            <a:r>
              <a:rPr lang="en-US" dirty="0"/>
              <a:t> designs</a:t>
            </a:r>
          </a:p>
          <a:p>
            <a:pPr lvl="1"/>
            <a:r>
              <a:rPr lang="en-US" dirty="0"/>
              <a:t>Proposal must first be approved by NGS</a:t>
            </a:r>
          </a:p>
          <a:p>
            <a:pPr lvl="1"/>
            <a:r>
              <a:rPr lang="en-US" dirty="0"/>
              <a:t>Designs must be complete for NGS to review</a:t>
            </a:r>
          </a:p>
          <a:p>
            <a:pPr>
              <a:lnSpc>
                <a:spcPct val="110000"/>
              </a:lnSpc>
            </a:pPr>
            <a:r>
              <a:rPr lang="en-US" dirty="0"/>
              <a:t>Forms are easy </a:t>
            </a:r>
            <a:r>
              <a:rPr lang="en-US" dirty="0">
                <a:sym typeface="Wingdings" panose="05000000000000000000" pitchFamily="2" charset="2"/>
              </a:rPr>
              <a:t> </a:t>
            </a:r>
            <a:r>
              <a:rPr lang="en-US" dirty="0"/>
              <a:t>hard part may be getting </a:t>
            </a:r>
            <a:r>
              <a:rPr lang="en-US" b="1" i="1" dirty="0"/>
              <a:t>agreement</a:t>
            </a:r>
          </a:p>
          <a:p>
            <a:pPr>
              <a:lnSpc>
                <a:spcPct val="110000"/>
              </a:lnSpc>
            </a:pPr>
            <a:r>
              <a:rPr lang="en-US" i="1" dirty="0"/>
              <a:t>After deadlines</a:t>
            </a:r>
            <a:r>
              <a:rPr lang="en-US" i="1" dirty="0">
                <a:sym typeface="Wingdings" panose="05000000000000000000" pitchFamily="2" charset="2"/>
              </a:rPr>
              <a:t></a:t>
            </a:r>
            <a:r>
              <a:rPr lang="en-US" i="1" dirty="0"/>
              <a:t> </a:t>
            </a:r>
            <a:r>
              <a:rPr lang="en-US" b="1" i="1" dirty="0"/>
              <a:t>changes</a:t>
            </a:r>
            <a:r>
              <a:rPr lang="en-US" i="1" dirty="0"/>
              <a:t> to SPCS2022 (after 2022)</a:t>
            </a:r>
          </a:p>
        </p:txBody>
      </p:sp>
      <p:sp>
        <p:nvSpPr>
          <p:cNvPr id="6" name="TextBox 5">
            <a:extLst>
              <a:ext uri="{FF2B5EF4-FFF2-40B4-BE49-F238E27FC236}">
                <a16:creationId xmlns:a16="http://schemas.microsoft.com/office/drawing/2014/main" id="{94F3ED2F-1903-4742-BC3B-170B11FB72DE}"/>
              </a:ext>
            </a:extLst>
          </p:cNvPr>
          <p:cNvSpPr txBox="1"/>
          <p:nvPr/>
        </p:nvSpPr>
        <p:spPr>
          <a:xfrm>
            <a:off x="1543051" y="1097283"/>
            <a:ext cx="6057900" cy="1061829"/>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pPr defTabSz="257168">
              <a:defRPr/>
            </a:pPr>
            <a:r>
              <a:rPr lang="en-US" sz="2100" b="1" dirty="0">
                <a:solidFill>
                  <a:srgbClr val="C00000"/>
                </a:solidFill>
                <a:latin typeface="Calibri" charset="0"/>
                <a:ea typeface="ＭＳ Ｐゴシック" charset="0"/>
                <a:hlinkClick r:id="rId3"/>
              </a:rPr>
              <a:t>NGS.SPCS@noaa.gov</a:t>
            </a:r>
            <a:endParaRPr lang="en-US" sz="2100" b="1" dirty="0">
              <a:solidFill>
                <a:srgbClr val="C00000"/>
              </a:solidFill>
              <a:latin typeface="Calibri" charset="0"/>
              <a:ea typeface="ＭＳ Ｐゴシック" charset="0"/>
            </a:endParaRPr>
          </a:p>
          <a:p>
            <a:pPr defTabSz="257168">
              <a:defRPr/>
            </a:pPr>
            <a:r>
              <a:rPr lang="en-US" sz="2100" dirty="0">
                <a:solidFill>
                  <a:srgbClr val="C00000"/>
                </a:solidFill>
                <a:latin typeface="Calibri" charset="0"/>
                <a:ea typeface="ＭＳ Ｐゴシック" charset="0"/>
              </a:rPr>
              <a:t>by</a:t>
            </a:r>
            <a:r>
              <a:rPr lang="en-US" sz="2100" b="1" dirty="0">
                <a:solidFill>
                  <a:srgbClr val="C00000"/>
                </a:solidFill>
                <a:latin typeface="Calibri" charset="0"/>
                <a:ea typeface="ＭＳ Ｐゴシック" charset="0"/>
              </a:rPr>
              <a:t> March 31, 2020 </a:t>
            </a:r>
            <a:r>
              <a:rPr lang="en-US" sz="2100" dirty="0">
                <a:solidFill>
                  <a:srgbClr val="C00000"/>
                </a:solidFill>
                <a:latin typeface="Calibri" charset="0"/>
                <a:ea typeface="ＭＳ Ｐゴシック" charset="0"/>
              </a:rPr>
              <a:t>for </a:t>
            </a:r>
            <a:r>
              <a:rPr lang="en-US" sz="2100" b="1" i="1" dirty="0">
                <a:solidFill>
                  <a:srgbClr val="C00000"/>
                </a:solidFill>
                <a:latin typeface="Calibri" charset="0"/>
                <a:ea typeface="ＭＳ Ｐゴシック" charset="0"/>
              </a:rPr>
              <a:t>requests</a:t>
            </a:r>
            <a:r>
              <a:rPr lang="en-US" sz="2100" dirty="0">
                <a:solidFill>
                  <a:srgbClr val="C00000"/>
                </a:solidFill>
                <a:latin typeface="Calibri" charset="0"/>
                <a:ea typeface="ＭＳ Ｐゴシック" charset="0"/>
              </a:rPr>
              <a:t> and </a:t>
            </a:r>
            <a:r>
              <a:rPr lang="en-US" sz="2100" b="1" i="1" dirty="0">
                <a:solidFill>
                  <a:srgbClr val="C00000"/>
                </a:solidFill>
                <a:latin typeface="Calibri" charset="0"/>
                <a:ea typeface="ＭＳ Ｐゴシック" charset="0"/>
              </a:rPr>
              <a:t>proposals</a:t>
            </a:r>
          </a:p>
          <a:p>
            <a:pPr defTabSz="257168">
              <a:defRPr/>
            </a:pPr>
            <a:r>
              <a:rPr lang="en-US" sz="2100" dirty="0">
                <a:solidFill>
                  <a:srgbClr val="C00000"/>
                </a:solidFill>
                <a:latin typeface="Calibri" charset="0"/>
                <a:ea typeface="ＭＳ Ｐゴシック" charset="0"/>
              </a:rPr>
              <a:t>by</a:t>
            </a:r>
            <a:r>
              <a:rPr lang="en-US" sz="2100" b="1" dirty="0">
                <a:solidFill>
                  <a:srgbClr val="C00000"/>
                </a:solidFill>
                <a:latin typeface="Calibri" charset="0"/>
                <a:ea typeface="ＭＳ Ｐゴシック" charset="0"/>
              </a:rPr>
              <a:t> March 31, 2021 </a:t>
            </a:r>
            <a:r>
              <a:rPr lang="en-US" sz="2100" dirty="0">
                <a:solidFill>
                  <a:srgbClr val="C00000"/>
                </a:solidFill>
                <a:latin typeface="Calibri" charset="0"/>
                <a:ea typeface="ＭＳ Ｐゴシック" charset="0"/>
              </a:rPr>
              <a:t>for </a:t>
            </a:r>
            <a:r>
              <a:rPr lang="en-US" sz="2100" b="1" i="1" dirty="0">
                <a:solidFill>
                  <a:srgbClr val="C00000"/>
                </a:solidFill>
                <a:latin typeface="Calibri" charset="0"/>
                <a:ea typeface="ＭＳ Ｐゴシック" charset="0"/>
              </a:rPr>
              <a:t>submittal </a:t>
            </a:r>
            <a:r>
              <a:rPr lang="en-US" sz="2100" dirty="0">
                <a:solidFill>
                  <a:srgbClr val="C00000"/>
                </a:solidFill>
                <a:latin typeface="Calibri" charset="0"/>
                <a:ea typeface="ＭＳ Ｐゴシック" charset="0"/>
              </a:rPr>
              <a:t>of </a:t>
            </a:r>
            <a:r>
              <a:rPr lang="en-US" sz="2100" b="1" i="1" dirty="0">
                <a:solidFill>
                  <a:srgbClr val="C00000"/>
                </a:solidFill>
                <a:latin typeface="Calibri" charset="0"/>
                <a:ea typeface="ＭＳ Ｐゴシック" charset="0"/>
              </a:rPr>
              <a:t>approved</a:t>
            </a:r>
            <a:r>
              <a:rPr lang="en-US" sz="2100" dirty="0">
                <a:solidFill>
                  <a:srgbClr val="C00000"/>
                </a:solidFill>
                <a:latin typeface="Calibri" charset="0"/>
                <a:ea typeface="ＭＳ Ｐゴシック" charset="0"/>
              </a:rPr>
              <a:t> designs</a:t>
            </a:r>
          </a:p>
        </p:txBody>
      </p:sp>
      <p:grpSp>
        <p:nvGrpSpPr>
          <p:cNvPr id="7" name="Group 6">
            <a:extLst>
              <a:ext uri="{FF2B5EF4-FFF2-40B4-BE49-F238E27FC236}">
                <a16:creationId xmlns:a16="http://schemas.microsoft.com/office/drawing/2014/main" id="{06126713-61F0-4BA7-B940-59B479B5EDE5}"/>
              </a:ext>
            </a:extLst>
          </p:cNvPr>
          <p:cNvGrpSpPr/>
          <p:nvPr/>
        </p:nvGrpSpPr>
        <p:grpSpPr>
          <a:xfrm>
            <a:off x="5930129" y="2487271"/>
            <a:ext cx="2216295" cy="553998"/>
            <a:chOff x="6188942" y="1359224"/>
            <a:chExt cx="2955058" cy="738664"/>
          </a:xfrm>
        </p:grpSpPr>
        <p:sp>
          <p:nvSpPr>
            <p:cNvPr id="8" name="Left Brace 7">
              <a:extLst>
                <a:ext uri="{FF2B5EF4-FFF2-40B4-BE49-F238E27FC236}">
                  <a16:creationId xmlns:a16="http://schemas.microsoft.com/office/drawing/2014/main" id="{88E910E4-F2DE-4E75-99B2-2B6C08CF7D28}"/>
                </a:ext>
              </a:extLst>
            </p:cNvPr>
            <p:cNvSpPr/>
            <p:nvPr/>
          </p:nvSpPr>
          <p:spPr>
            <a:xfrm>
              <a:off x="6188942" y="1414238"/>
              <a:ext cx="265646" cy="64390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9" name="TextBox 8">
              <a:extLst>
                <a:ext uri="{FF2B5EF4-FFF2-40B4-BE49-F238E27FC236}">
                  <a16:creationId xmlns:a16="http://schemas.microsoft.com/office/drawing/2014/main" id="{41A90CDC-88CC-426E-AE23-12567120D4AD}"/>
                </a:ext>
              </a:extLst>
            </p:cNvPr>
            <p:cNvSpPr txBox="1"/>
            <p:nvPr/>
          </p:nvSpPr>
          <p:spPr bwMode="auto">
            <a:xfrm>
              <a:off x="6454586" y="1359224"/>
              <a:ext cx="2689414" cy="738664"/>
            </a:xfrm>
            <a:prstGeom prst="rect">
              <a:avLst/>
            </a:prstGeom>
            <a:noFill/>
            <a:ln w="9525" algn="ctr">
              <a:noFill/>
              <a:miter lim="800000"/>
              <a:headEnd/>
              <a:tailEnd/>
            </a:ln>
            <a:effectLst/>
          </p:spPr>
          <p:txBody>
            <a:bodyPr wrap="square" rtlCol="0">
              <a:spAutoFit/>
            </a:bodyPr>
            <a:lstStyle/>
            <a:p>
              <a:pPr algn="l"/>
              <a:r>
                <a:rPr lang="en-US" sz="1500" b="1" i="1" dirty="0">
                  <a:solidFill>
                    <a:srgbClr val="FF0000"/>
                  </a:solidFill>
                  <a:cs typeface="Arial" pitchFamily="34" charset="0"/>
                </a:rPr>
                <a:t>Form for requests </a:t>
              </a:r>
              <a:br>
                <a:rPr lang="en-US" sz="1500" b="1" i="1" dirty="0">
                  <a:solidFill>
                    <a:srgbClr val="FF0000"/>
                  </a:solidFill>
                  <a:cs typeface="Arial" pitchFamily="34" charset="0"/>
                </a:rPr>
              </a:br>
              <a:r>
                <a:rPr lang="en-US" sz="1500" b="1" i="1" dirty="0">
                  <a:solidFill>
                    <a:srgbClr val="FF0000"/>
                  </a:solidFill>
                  <a:cs typeface="Arial" pitchFamily="34" charset="0"/>
                </a:rPr>
                <a:t>and proposals</a:t>
              </a:r>
            </a:p>
          </p:txBody>
        </p:sp>
      </p:grpSp>
      <p:grpSp>
        <p:nvGrpSpPr>
          <p:cNvPr id="10" name="Group 9">
            <a:extLst>
              <a:ext uri="{FF2B5EF4-FFF2-40B4-BE49-F238E27FC236}">
                <a16:creationId xmlns:a16="http://schemas.microsoft.com/office/drawing/2014/main" id="{D88D1E6E-36C6-45E8-8454-08C54783E63F}"/>
              </a:ext>
            </a:extLst>
          </p:cNvPr>
          <p:cNvGrpSpPr/>
          <p:nvPr/>
        </p:nvGrpSpPr>
        <p:grpSpPr>
          <a:xfrm>
            <a:off x="5930130" y="3268162"/>
            <a:ext cx="2407845" cy="553998"/>
            <a:chOff x="6188943" y="2167801"/>
            <a:chExt cx="2955058" cy="738664"/>
          </a:xfrm>
        </p:grpSpPr>
        <p:sp>
          <p:nvSpPr>
            <p:cNvPr id="11" name="Left Brace 10">
              <a:extLst>
                <a:ext uri="{FF2B5EF4-FFF2-40B4-BE49-F238E27FC236}">
                  <a16:creationId xmlns:a16="http://schemas.microsoft.com/office/drawing/2014/main" id="{15E99511-3133-4AE4-A99F-DAA6789DFDBA}"/>
                </a:ext>
              </a:extLst>
            </p:cNvPr>
            <p:cNvSpPr/>
            <p:nvPr/>
          </p:nvSpPr>
          <p:spPr>
            <a:xfrm>
              <a:off x="6188943" y="2222815"/>
              <a:ext cx="265646" cy="64390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12" name="TextBox 11">
              <a:extLst>
                <a:ext uri="{FF2B5EF4-FFF2-40B4-BE49-F238E27FC236}">
                  <a16:creationId xmlns:a16="http://schemas.microsoft.com/office/drawing/2014/main" id="{908717A0-FEC3-436C-9F31-1FDD05FEA07F}"/>
                </a:ext>
              </a:extLst>
            </p:cNvPr>
            <p:cNvSpPr txBox="1"/>
            <p:nvPr/>
          </p:nvSpPr>
          <p:spPr bwMode="auto">
            <a:xfrm>
              <a:off x="6454588" y="2167801"/>
              <a:ext cx="2689413" cy="738664"/>
            </a:xfrm>
            <a:prstGeom prst="rect">
              <a:avLst/>
            </a:prstGeom>
            <a:noFill/>
            <a:ln w="9525" algn="ctr">
              <a:noFill/>
              <a:miter lim="800000"/>
              <a:headEnd/>
              <a:tailEnd/>
            </a:ln>
            <a:effectLst/>
          </p:spPr>
          <p:txBody>
            <a:bodyPr wrap="square" rtlCol="0">
              <a:spAutoFit/>
            </a:bodyPr>
            <a:lstStyle/>
            <a:p>
              <a:pPr algn="l"/>
              <a:r>
                <a:rPr lang="en-US" sz="1500" b="1" i="1" dirty="0">
                  <a:solidFill>
                    <a:srgbClr val="FF0000"/>
                  </a:solidFill>
                  <a:cs typeface="Arial" pitchFamily="34" charset="0"/>
                </a:rPr>
                <a:t>Form for submitting stakeholder designs</a:t>
              </a:r>
            </a:p>
          </p:txBody>
        </p:sp>
      </p:grpSp>
    </p:spTree>
    <p:extLst>
      <p:ext uri="{BB962C8B-B14F-4D97-AF65-F5344CB8AC3E}">
        <p14:creationId xmlns:p14="http://schemas.microsoft.com/office/powerpoint/2010/main" val="210046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500"/>
                                        <p:tgtEl>
                                          <p:spTgt spid="5">
                                            <p:txEl>
                                              <p:pRg st="6" end="6"/>
                                            </p:txEl>
                                          </p:spTgt>
                                        </p:tgtEl>
                                      </p:cBhvr>
                                    </p:animEffect>
                                  </p:childTnLst>
                                </p:cTn>
                              </p:par>
                            </p:childTnLst>
                          </p:cTn>
                        </p:par>
                        <p:par>
                          <p:cTn id="14" fill="hold">
                            <p:stCondLst>
                              <p:cond delay="500"/>
                            </p:stCondLst>
                            <p:childTnLst>
                              <p:par>
                                <p:cTn id="15" presetID="22" presetClass="entr" presetSubtype="8"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fade">
                                      <p:cBhvr>
                                        <p:cTn id="25" dur="500"/>
                                        <p:tgtEl>
                                          <p:spTgt spid="5">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500"/>
                                        <p:tgtEl>
                                          <p:spTgt spid="5">
                                            <p:txEl>
                                              <p:pRg st="9" end="9"/>
                                            </p:txEl>
                                          </p:spTgt>
                                        </p:tgtEl>
                                      </p:cBhvr>
                                    </p:animEffect>
                                  </p:childTnLst>
                                </p:cTn>
                              </p:par>
                            </p:childTnLst>
                          </p:cTn>
                        </p:par>
                        <p:par>
                          <p:cTn id="29" fill="hold">
                            <p:stCondLst>
                              <p:cond delay="500"/>
                            </p:stCondLst>
                            <p:childTnLst>
                              <p:par>
                                <p:cTn id="30" presetID="22" presetClass="entr" presetSubtype="8" fill="hold" nodeType="after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BB6BE-7C5E-4FD5-92F4-3C4510820E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8009" y="725907"/>
            <a:ext cx="3326131" cy="4303023"/>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8622363-6A27-4BA0-B780-E6036765B8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9865" y="725907"/>
            <a:ext cx="3326131" cy="4303023"/>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7939298-714F-4D97-8400-788CEC864F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06375" y="2611828"/>
            <a:ext cx="912115" cy="616649"/>
          </a:xfrm>
          <a:prstGeom prst="rect">
            <a:avLst/>
          </a:prstGeom>
        </p:spPr>
      </p:pic>
      <p:pic>
        <p:nvPicPr>
          <p:cNvPr id="6" name="Picture 5">
            <a:extLst>
              <a:ext uri="{FF2B5EF4-FFF2-40B4-BE49-F238E27FC236}">
                <a16:creationId xmlns:a16="http://schemas.microsoft.com/office/drawing/2014/main" id="{6B6F98AC-D871-413E-9D10-48FEE1E0DF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31968" y="4576137"/>
            <a:ext cx="361607" cy="462863"/>
          </a:xfrm>
          <a:prstGeom prst="rect">
            <a:avLst/>
          </a:prstGeom>
        </p:spPr>
      </p:pic>
      <p:pic>
        <p:nvPicPr>
          <p:cNvPr id="7" name="Picture 6">
            <a:extLst>
              <a:ext uri="{FF2B5EF4-FFF2-40B4-BE49-F238E27FC236}">
                <a16:creationId xmlns:a16="http://schemas.microsoft.com/office/drawing/2014/main" id="{85DA124F-398D-48E6-998E-927D38D1A4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09816" y="2608501"/>
            <a:ext cx="912671" cy="617000"/>
          </a:xfrm>
          <a:prstGeom prst="rect">
            <a:avLst/>
          </a:prstGeom>
        </p:spPr>
      </p:pic>
      <p:pic>
        <p:nvPicPr>
          <p:cNvPr id="8" name="Picture 7">
            <a:extLst>
              <a:ext uri="{FF2B5EF4-FFF2-40B4-BE49-F238E27FC236}">
                <a16:creationId xmlns:a16="http://schemas.microsoft.com/office/drawing/2014/main" id="{946940B1-9706-4FFC-936E-9A74D03EEE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60270" y="4499037"/>
            <a:ext cx="411209" cy="552428"/>
          </a:xfrm>
          <a:prstGeom prst="rect">
            <a:avLst/>
          </a:prstGeom>
        </p:spPr>
      </p:pic>
      <p:sp>
        <p:nvSpPr>
          <p:cNvPr id="9" name="TextBox 8">
            <a:extLst>
              <a:ext uri="{FF2B5EF4-FFF2-40B4-BE49-F238E27FC236}">
                <a16:creationId xmlns:a16="http://schemas.microsoft.com/office/drawing/2014/main" id="{05A76D1D-7565-4126-916D-B71E0F696102}"/>
              </a:ext>
            </a:extLst>
          </p:cNvPr>
          <p:cNvSpPr txBox="1"/>
          <p:nvPr/>
        </p:nvSpPr>
        <p:spPr>
          <a:xfrm>
            <a:off x="1208011" y="333492"/>
            <a:ext cx="3326129" cy="415498"/>
          </a:xfrm>
          <a:prstGeom prst="rect">
            <a:avLst/>
          </a:prstGeom>
          <a:noFill/>
        </p:spPr>
        <p:txBody>
          <a:bodyPr wrap="square" rtlCol="0">
            <a:spAutoFit/>
          </a:bodyPr>
          <a:lstStyle/>
          <a:p>
            <a:pPr algn="ctr"/>
            <a:r>
              <a:rPr lang="en-US" sz="2100" dirty="0">
                <a:effectLst>
                  <a:outerShdw blurRad="38100" dist="38100" dir="2700000" algn="tl">
                    <a:srgbClr val="000000">
                      <a:alpha val="43137"/>
                    </a:srgbClr>
                  </a:outerShdw>
                </a:effectLst>
              </a:rPr>
              <a:t>Request/Proposal Form</a:t>
            </a:r>
          </a:p>
        </p:txBody>
      </p:sp>
      <p:sp>
        <p:nvSpPr>
          <p:cNvPr id="10" name="TextBox 9">
            <a:extLst>
              <a:ext uri="{FF2B5EF4-FFF2-40B4-BE49-F238E27FC236}">
                <a16:creationId xmlns:a16="http://schemas.microsoft.com/office/drawing/2014/main" id="{74A8B1D6-D47E-4070-AA57-FCB4DF72A454}"/>
              </a:ext>
            </a:extLst>
          </p:cNvPr>
          <p:cNvSpPr txBox="1"/>
          <p:nvPr/>
        </p:nvSpPr>
        <p:spPr>
          <a:xfrm>
            <a:off x="4609863" y="329522"/>
            <a:ext cx="3326132" cy="415498"/>
          </a:xfrm>
          <a:prstGeom prst="rect">
            <a:avLst/>
          </a:prstGeom>
          <a:noFill/>
        </p:spPr>
        <p:txBody>
          <a:bodyPr wrap="square" rtlCol="0">
            <a:spAutoFit/>
          </a:bodyPr>
          <a:lstStyle/>
          <a:p>
            <a:pPr algn="ctr"/>
            <a:r>
              <a:rPr lang="en-US" sz="2100" dirty="0">
                <a:effectLst>
                  <a:outerShdw blurRad="38100" dist="38100" dir="2700000" algn="tl">
                    <a:srgbClr val="000000">
                      <a:alpha val="43137"/>
                    </a:srgbClr>
                  </a:outerShdw>
                </a:effectLst>
              </a:rPr>
              <a:t>Design Submittal Form</a:t>
            </a:r>
          </a:p>
        </p:txBody>
      </p:sp>
      <p:sp>
        <p:nvSpPr>
          <p:cNvPr id="12" name="TextBox 11">
            <a:extLst>
              <a:ext uri="{FF2B5EF4-FFF2-40B4-BE49-F238E27FC236}">
                <a16:creationId xmlns:a16="http://schemas.microsoft.com/office/drawing/2014/main" id="{94F3ED2F-1903-4742-BC3B-170B11FB72DE}"/>
              </a:ext>
            </a:extLst>
          </p:cNvPr>
          <p:cNvSpPr txBox="1"/>
          <p:nvPr/>
        </p:nvSpPr>
        <p:spPr>
          <a:xfrm>
            <a:off x="1498180" y="1669615"/>
            <a:ext cx="2743200" cy="646331"/>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wrap="square" rtlCol="0">
            <a:spAutoFit/>
          </a:bodyPr>
          <a:lstStyle/>
          <a:p>
            <a:pPr algn="ctr" defTabSz="257168">
              <a:defRPr/>
            </a:pPr>
            <a:r>
              <a:rPr lang="en-US" i="1" dirty="0">
                <a:solidFill>
                  <a:srgbClr val="C00000"/>
                </a:solidFill>
                <a:latin typeface="Calibri" charset="0"/>
                <a:ea typeface="ＭＳ Ｐゴシック" charset="0"/>
              </a:rPr>
              <a:t>Deadline: </a:t>
            </a:r>
            <a:r>
              <a:rPr lang="en-US" b="1" i="1" dirty="0">
                <a:solidFill>
                  <a:srgbClr val="C00000"/>
                </a:solidFill>
                <a:latin typeface="Calibri" charset="0"/>
                <a:ea typeface="ＭＳ Ｐゴシック" charset="0"/>
              </a:rPr>
              <a:t> </a:t>
            </a:r>
            <a:br>
              <a:rPr lang="en-US" b="1" i="1" dirty="0">
                <a:solidFill>
                  <a:srgbClr val="C00000"/>
                </a:solidFill>
                <a:latin typeface="Calibri" charset="0"/>
                <a:ea typeface="ＭＳ Ｐゴシック" charset="0"/>
              </a:rPr>
            </a:br>
            <a:r>
              <a:rPr lang="en-US" b="1" dirty="0">
                <a:solidFill>
                  <a:srgbClr val="C00000"/>
                </a:solidFill>
                <a:latin typeface="Calibri" charset="0"/>
                <a:ea typeface="ＭＳ Ｐゴシック" charset="0"/>
              </a:rPr>
              <a:t>March 31, 2020</a:t>
            </a:r>
            <a:endParaRPr lang="en-US" b="1" i="1" dirty="0">
              <a:solidFill>
                <a:srgbClr val="C00000"/>
              </a:solidFill>
              <a:latin typeface="Calibri" charset="0"/>
              <a:ea typeface="ＭＳ Ｐゴシック" charset="0"/>
            </a:endParaRPr>
          </a:p>
        </p:txBody>
      </p:sp>
      <p:sp>
        <p:nvSpPr>
          <p:cNvPr id="13" name="TextBox 12">
            <a:extLst>
              <a:ext uri="{FF2B5EF4-FFF2-40B4-BE49-F238E27FC236}">
                <a16:creationId xmlns:a16="http://schemas.microsoft.com/office/drawing/2014/main" id="{94F3ED2F-1903-4742-BC3B-170B11FB72DE}"/>
              </a:ext>
            </a:extLst>
          </p:cNvPr>
          <p:cNvSpPr txBox="1"/>
          <p:nvPr/>
        </p:nvSpPr>
        <p:spPr>
          <a:xfrm>
            <a:off x="4901328" y="1669615"/>
            <a:ext cx="2743200" cy="1200329"/>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wrap="square" rtlCol="0">
            <a:spAutoFit/>
          </a:bodyPr>
          <a:lstStyle/>
          <a:p>
            <a:pPr algn="ctr" defTabSz="257168">
              <a:defRPr/>
            </a:pPr>
            <a:r>
              <a:rPr lang="en-US" i="1" dirty="0">
                <a:solidFill>
                  <a:srgbClr val="C00000"/>
                </a:solidFill>
                <a:latin typeface="Calibri" charset="0"/>
                <a:ea typeface="ＭＳ Ｐゴシック" charset="0"/>
              </a:rPr>
              <a:t>Deadline: </a:t>
            </a:r>
            <a:r>
              <a:rPr lang="en-US" b="1" i="1" dirty="0">
                <a:solidFill>
                  <a:srgbClr val="C00000"/>
                </a:solidFill>
                <a:latin typeface="Calibri" charset="0"/>
                <a:ea typeface="ＭＳ Ｐゴシック" charset="0"/>
              </a:rPr>
              <a:t> </a:t>
            </a:r>
            <a:br>
              <a:rPr lang="en-US" b="1" i="1" dirty="0">
                <a:solidFill>
                  <a:srgbClr val="C00000"/>
                </a:solidFill>
                <a:latin typeface="Calibri" charset="0"/>
                <a:ea typeface="ＭＳ Ｐゴシック" charset="0"/>
              </a:rPr>
            </a:br>
            <a:r>
              <a:rPr lang="en-US" b="1" dirty="0">
                <a:solidFill>
                  <a:srgbClr val="C00000"/>
                </a:solidFill>
                <a:latin typeface="Calibri" charset="0"/>
                <a:ea typeface="ＭＳ Ｐゴシック" charset="0"/>
              </a:rPr>
              <a:t>March 31, 2021</a:t>
            </a:r>
          </a:p>
          <a:p>
            <a:pPr algn="ctr" defTabSz="257168">
              <a:defRPr/>
            </a:pPr>
            <a:r>
              <a:rPr lang="en-US" i="1" dirty="0">
                <a:solidFill>
                  <a:srgbClr val="C00000"/>
                </a:solidFill>
                <a:latin typeface="Calibri" charset="0"/>
                <a:ea typeface="ＭＳ Ｐゴシック" charset="0"/>
              </a:rPr>
              <a:t>NGS-approved proposal required</a:t>
            </a:r>
          </a:p>
        </p:txBody>
      </p:sp>
      <p:sp>
        <p:nvSpPr>
          <p:cNvPr id="14" name="Oval 13"/>
          <p:cNvSpPr>
            <a:spLocks noChangeAspect="1"/>
          </p:cNvSpPr>
          <p:nvPr/>
        </p:nvSpPr>
        <p:spPr>
          <a:xfrm>
            <a:off x="1595556" y="3969537"/>
            <a:ext cx="67935" cy="68580"/>
          </a:xfrm>
          <a:prstGeom prst="ellipse">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166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750"/>
                            </p:stCondLst>
                            <p:childTnLst>
                              <p:par>
                                <p:cTn id="22" presetID="22" presetClass="entr" presetSubtype="1" fill="hold" nodeType="after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1500"/>
                            </p:stCondLst>
                            <p:childTnLst>
                              <p:par>
                                <p:cTn id="26" presetID="22" presetClass="entr" presetSubtype="1"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par>
                          <p:cTn id="29" fill="hold">
                            <p:stCondLst>
                              <p:cond delay="2250"/>
                            </p:stCondLst>
                            <p:childTnLst>
                              <p:par>
                                <p:cTn id="30" presetID="22" presetClass="entr" presetSubtype="1" fill="hold" nodeType="afterEffect">
                                  <p:stCondLst>
                                    <p:cond delay="25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19" y="109001"/>
            <a:ext cx="8229600" cy="857251"/>
          </a:xfrm>
        </p:spPr>
        <p:txBody>
          <a:bodyPr/>
          <a:lstStyle/>
          <a:p>
            <a:r>
              <a:rPr lang="en-US" b="1" dirty="0" smtClean="0"/>
              <a:t>What to do with historic maps/charts?</a:t>
            </a:r>
            <a:endParaRPr lang="en-US" b="1" dirty="0"/>
          </a:p>
        </p:txBody>
      </p:sp>
      <p:pic>
        <p:nvPicPr>
          <p:cNvPr id="6" name="Picture 5"/>
          <p:cNvPicPr>
            <a:picLocks noChangeAspect="1"/>
          </p:cNvPicPr>
          <p:nvPr/>
        </p:nvPicPr>
        <p:blipFill>
          <a:blip r:embed="rId3"/>
          <a:stretch>
            <a:fillRect/>
          </a:stretch>
        </p:blipFill>
        <p:spPr>
          <a:xfrm rot="1512622">
            <a:off x="842589" y="973463"/>
            <a:ext cx="1537995" cy="1830947"/>
          </a:xfrm>
          <a:prstGeom prst="rect">
            <a:avLst/>
          </a:prstGeom>
        </p:spPr>
      </p:pic>
      <p:sp>
        <p:nvSpPr>
          <p:cNvPr id="11" name="Rectangle 10"/>
          <p:cNvSpPr/>
          <p:nvPr/>
        </p:nvSpPr>
        <p:spPr>
          <a:xfrm>
            <a:off x="4659925" y="924148"/>
            <a:ext cx="1485901" cy="910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95000"/>
                  </a:schemeClr>
                </a:solidFill>
              </a:rPr>
              <a:t>Is the accuracy expected to be better than a few meters?</a:t>
            </a:r>
          </a:p>
        </p:txBody>
      </p:sp>
      <p:sp>
        <p:nvSpPr>
          <p:cNvPr id="12" name="Rectangle 11"/>
          <p:cNvSpPr/>
          <p:nvPr/>
        </p:nvSpPr>
        <p:spPr>
          <a:xfrm>
            <a:off x="6383218" y="1611273"/>
            <a:ext cx="1459523" cy="685800"/>
          </a:xfrm>
          <a:prstGeom prst="rect">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Stop.  You won’t likely gain much by transforming</a:t>
            </a:r>
          </a:p>
        </p:txBody>
      </p:sp>
      <p:cxnSp>
        <p:nvCxnSpPr>
          <p:cNvPr id="14" name="Elbow Connector 13"/>
          <p:cNvCxnSpPr>
            <a:stCxn id="11" idx="3"/>
            <a:endCxn id="12" idx="0"/>
          </p:cNvCxnSpPr>
          <p:nvPr/>
        </p:nvCxnSpPr>
        <p:spPr>
          <a:xfrm>
            <a:off x="6145825" y="1379486"/>
            <a:ext cx="967155" cy="231791"/>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202726" y="2447943"/>
            <a:ext cx="2246569" cy="964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Do you have trusted metadata which puts the map/chart in the NSRS?  </a:t>
            </a:r>
          </a:p>
        </p:txBody>
      </p:sp>
      <p:cxnSp>
        <p:nvCxnSpPr>
          <p:cNvPr id="18" name="Elbow Connector 17"/>
          <p:cNvCxnSpPr>
            <a:stCxn id="11" idx="1"/>
            <a:endCxn id="16" idx="0"/>
          </p:cNvCxnSpPr>
          <p:nvPr/>
        </p:nvCxnSpPr>
        <p:spPr>
          <a:xfrm rot="10800000" flipH="1" flipV="1">
            <a:off x="4659925" y="1379484"/>
            <a:ext cx="633047" cy="1068459"/>
          </a:xfrm>
          <a:prstGeom prst="bentConnector4">
            <a:avLst>
              <a:gd name="adj1" fmla="val -27083"/>
              <a:gd name="adj2" fmla="val 71308"/>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542248" y="1102483"/>
            <a:ext cx="479618" cy="369332"/>
          </a:xfrm>
          <a:prstGeom prst="rect">
            <a:avLst/>
          </a:prstGeom>
          <a:noFill/>
        </p:spPr>
        <p:txBody>
          <a:bodyPr wrap="none" rtlCol="0">
            <a:spAutoFit/>
          </a:bodyPr>
          <a:lstStyle/>
          <a:p>
            <a:r>
              <a:rPr lang="en-US" dirty="0" smtClean="0"/>
              <a:t>No</a:t>
            </a:r>
            <a:endParaRPr lang="en-US" dirty="0"/>
          </a:p>
        </p:txBody>
      </p:sp>
      <p:sp>
        <p:nvSpPr>
          <p:cNvPr id="21" name="TextBox 20"/>
          <p:cNvSpPr txBox="1"/>
          <p:nvPr/>
        </p:nvSpPr>
        <p:spPr>
          <a:xfrm>
            <a:off x="3986240" y="1208229"/>
            <a:ext cx="561051" cy="369332"/>
          </a:xfrm>
          <a:prstGeom prst="rect">
            <a:avLst/>
          </a:prstGeom>
          <a:noFill/>
        </p:spPr>
        <p:txBody>
          <a:bodyPr wrap="none" rtlCol="0">
            <a:spAutoFit/>
          </a:bodyPr>
          <a:lstStyle/>
          <a:p>
            <a:r>
              <a:rPr lang="en-US" dirty="0" smtClean="0"/>
              <a:t>Yes</a:t>
            </a:r>
            <a:endParaRPr lang="en-US" dirty="0"/>
          </a:p>
        </p:txBody>
      </p:sp>
      <p:sp>
        <p:nvSpPr>
          <p:cNvPr id="23" name="Rectangle 22"/>
          <p:cNvSpPr/>
          <p:nvPr/>
        </p:nvSpPr>
        <p:spPr>
          <a:xfrm>
            <a:off x="5767757" y="3607797"/>
            <a:ext cx="2180493" cy="964875"/>
          </a:xfrm>
          <a:prstGeom prst="rect">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Stop.  Transformation tools only work in the NSRS and only if you trust the metadata</a:t>
            </a:r>
          </a:p>
        </p:txBody>
      </p:sp>
      <p:cxnSp>
        <p:nvCxnSpPr>
          <p:cNvPr id="25" name="Elbow Connector 24"/>
          <p:cNvCxnSpPr/>
          <p:nvPr/>
        </p:nvCxnSpPr>
        <p:spPr>
          <a:xfrm>
            <a:off x="6445562" y="2930380"/>
            <a:ext cx="474785" cy="67741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901961" y="2921997"/>
            <a:ext cx="479618" cy="369332"/>
          </a:xfrm>
          <a:prstGeom prst="rect">
            <a:avLst/>
          </a:prstGeom>
          <a:noFill/>
        </p:spPr>
        <p:txBody>
          <a:bodyPr wrap="none" rtlCol="0">
            <a:spAutoFit/>
          </a:bodyPr>
          <a:lstStyle/>
          <a:p>
            <a:r>
              <a:rPr lang="en-US" dirty="0" smtClean="0"/>
              <a:t>No</a:t>
            </a:r>
            <a:endParaRPr lang="en-US" dirty="0"/>
          </a:p>
        </p:txBody>
      </p:sp>
      <p:sp>
        <p:nvSpPr>
          <p:cNvPr id="29" name="Rectangle 28"/>
          <p:cNvSpPr/>
          <p:nvPr/>
        </p:nvSpPr>
        <p:spPr>
          <a:xfrm>
            <a:off x="2883880" y="3734585"/>
            <a:ext cx="2180493" cy="964875"/>
          </a:xfrm>
          <a:prstGeom prst="rect">
            <a:avLst/>
          </a:prstGeom>
          <a:gradFill>
            <a:gsLst>
              <a:gs pos="0">
                <a:srgbClr val="00B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Use NCAT to update the datums in 2022</a:t>
            </a:r>
          </a:p>
        </p:txBody>
      </p:sp>
      <p:cxnSp>
        <p:nvCxnSpPr>
          <p:cNvPr id="31" name="Elbow Connector 30"/>
          <p:cNvCxnSpPr/>
          <p:nvPr/>
        </p:nvCxnSpPr>
        <p:spPr>
          <a:xfrm rot="10800000" flipV="1">
            <a:off x="3953345" y="2930379"/>
            <a:ext cx="228599" cy="80420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520639" y="2653378"/>
            <a:ext cx="561051" cy="369332"/>
          </a:xfrm>
          <a:prstGeom prst="rect">
            <a:avLst/>
          </a:prstGeom>
          <a:noFill/>
        </p:spPr>
        <p:txBody>
          <a:bodyPr wrap="none" rtlCol="0">
            <a:spAutoFit/>
          </a:bodyPr>
          <a:lstStyle/>
          <a:p>
            <a:r>
              <a:rPr lang="en-US" dirty="0" smtClean="0"/>
              <a:t>Yes</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57975" y="2653381"/>
            <a:ext cx="1610343" cy="23660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189" t="3989" r="12331" b="648"/>
          <a:stretch/>
        </p:blipFill>
        <p:spPr>
          <a:xfrm>
            <a:off x="743225" y="1783938"/>
            <a:ext cx="2097997" cy="1738880"/>
          </a:xfrm>
          <a:prstGeom prst="rect">
            <a:avLst/>
          </a:prstGeom>
        </p:spPr>
      </p:pic>
    </p:spTree>
    <p:extLst>
      <p:ext uri="{BB962C8B-B14F-4D97-AF65-F5344CB8AC3E}">
        <p14:creationId xmlns:p14="http://schemas.microsoft.com/office/powerpoint/2010/main" val="35751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20" grpId="0"/>
      <p:bldP spid="21" grpId="0"/>
      <p:bldP spid="23" grpId="0" animBg="1"/>
      <p:bldP spid="28" grpId="0"/>
      <p:bldP spid="29"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026104" y="3118632"/>
            <a:ext cx="1443101" cy="121098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919844" y="3742971"/>
            <a:ext cx="1443101" cy="121098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70106" y="3627536"/>
            <a:ext cx="1443101" cy="121098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1580962" y="3200892"/>
            <a:ext cx="1443101" cy="121098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6522698" y="184275"/>
            <a:ext cx="1443101" cy="121098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1306025" y="1735748"/>
            <a:ext cx="1443101" cy="121098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995245" y="75805"/>
            <a:ext cx="350379" cy="3503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93" name="Oval 92"/>
          <p:cNvSpPr/>
          <p:nvPr/>
        </p:nvSpPr>
        <p:spPr>
          <a:xfrm rot="6262407">
            <a:off x="1436845" y="784074"/>
            <a:ext cx="363661" cy="363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95" name="Oval 94"/>
          <p:cNvSpPr/>
          <p:nvPr/>
        </p:nvSpPr>
        <p:spPr>
          <a:xfrm rot="6262407">
            <a:off x="2353674" y="712364"/>
            <a:ext cx="342900" cy="3429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97" name="Straight Connector 96"/>
          <p:cNvCxnSpPr>
            <a:stCxn id="95" idx="3"/>
            <a:endCxn id="91" idx="7"/>
          </p:cNvCxnSpPr>
          <p:nvPr/>
        </p:nvCxnSpPr>
        <p:spPr>
          <a:xfrm rot="6262407" flipH="1">
            <a:off x="2208807" y="441229"/>
            <a:ext cx="279851" cy="255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924660" y="673936"/>
            <a:ext cx="304537" cy="5044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rot="17285526">
            <a:off x="6424293" y="1779734"/>
            <a:ext cx="1443101" cy="121098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1" b="1" dirty="0">
                  <a:solidFill>
                    <a:schemeClr val="tx1"/>
                  </a:solidFill>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662475" y="769728"/>
            <a:ext cx="559769" cy="254044"/>
          </a:xfrm>
          <a:prstGeom prst="rect">
            <a:avLst/>
          </a:prstGeom>
          <a:noFill/>
        </p:spPr>
        <p:txBody>
          <a:bodyPr wrap="none" rtlCol="0">
            <a:spAutoFit/>
          </a:bodyPr>
          <a:lstStyle/>
          <a:p>
            <a:r>
              <a:rPr lang="en-US" sz="1051" b="1" dirty="0">
                <a:solidFill>
                  <a:srgbClr val="7030A0"/>
                </a:solidFill>
              </a:rPr>
              <a:t>USSD</a:t>
            </a:r>
            <a:endParaRPr lang="en-US" b="1" dirty="0">
              <a:solidFill>
                <a:srgbClr val="7030A0"/>
              </a:solidFill>
            </a:endParaRPr>
          </a:p>
        </p:txBody>
      </p:sp>
      <p:sp>
        <p:nvSpPr>
          <p:cNvPr id="114" name="TextBox 113"/>
          <p:cNvSpPr txBox="1"/>
          <p:nvPr/>
        </p:nvSpPr>
        <p:spPr>
          <a:xfrm>
            <a:off x="2562184" y="2073822"/>
            <a:ext cx="1519968" cy="254044"/>
          </a:xfrm>
          <a:prstGeom prst="rect">
            <a:avLst/>
          </a:prstGeom>
          <a:noFill/>
        </p:spPr>
        <p:txBody>
          <a:bodyPr wrap="none" rtlCol="0">
            <a:spAutoFit/>
          </a:bodyPr>
          <a:lstStyle/>
          <a:p>
            <a:r>
              <a:rPr lang="en-US" sz="1051" b="1" dirty="0">
                <a:solidFill>
                  <a:srgbClr val="7030A0"/>
                </a:solidFill>
              </a:rPr>
              <a:t> Old Hawaiian, Guam</a:t>
            </a:r>
            <a:endParaRPr lang="en-US" b="1" dirty="0">
              <a:solidFill>
                <a:srgbClr val="7030A0"/>
              </a:solidFill>
            </a:endParaRPr>
          </a:p>
        </p:txBody>
      </p:sp>
      <p:sp>
        <p:nvSpPr>
          <p:cNvPr id="115" name="TextBox 114"/>
          <p:cNvSpPr txBox="1"/>
          <p:nvPr/>
        </p:nvSpPr>
        <p:spPr>
          <a:xfrm>
            <a:off x="2620023" y="3173808"/>
            <a:ext cx="1093569" cy="254044"/>
          </a:xfrm>
          <a:prstGeom prst="rect">
            <a:avLst/>
          </a:prstGeom>
          <a:noFill/>
        </p:spPr>
        <p:txBody>
          <a:bodyPr wrap="none" rtlCol="0">
            <a:spAutoFit/>
          </a:bodyPr>
          <a:lstStyle/>
          <a:p>
            <a:r>
              <a:rPr lang="en-US" sz="1051" b="1" dirty="0">
                <a:solidFill>
                  <a:srgbClr val="7030A0"/>
                </a:solidFill>
              </a:rPr>
              <a:t>NAD 83 (1986)</a:t>
            </a:r>
            <a:endParaRPr lang="en-US" b="1" dirty="0">
              <a:solidFill>
                <a:srgbClr val="7030A0"/>
              </a:solidFill>
            </a:endParaRPr>
          </a:p>
        </p:txBody>
      </p:sp>
      <p:sp>
        <p:nvSpPr>
          <p:cNvPr id="116" name="TextBox 115"/>
          <p:cNvSpPr txBox="1"/>
          <p:nvPr/>
        </p:nvSpPr>
        <p:spPr>
          <a:xfrm>
            <a:off x="4685348" y="2132232"/>
            <a:ext cx="1866217" cy="254044"/>
          </a:xfrm>
          <a:prstGeom prst="rect">
            <a:avLst/>
          </a:prstGeom>
          <a:noFill/>
        </p:spPr>
        <p:txBody>
          <a:bodyPr wrap="none" rtlCol="0">
            <a:spAutoFit/>
          </a:bodyPr>
          <a:lstStyle/>
          <a:p>
            <a:r>
              <a:rPr lang="en-US" sz="1051" b="1" dirty="0">
                <a:solidFill>
                  <a:srgbClr val="7030A0"/>
                </a:solidFill>
              </a:rPr>
              <a:t>NAD 83 (2011,PA11,MA11)</a:t>
            </a:r>
            <a:endParaRPr lang="en-US" b="1" dirty="0">
              <a:solidFill>
                <a:srgbClr val="7030A0"/>
              </a:solidFill>
            </a:endParaRPr>
          </a:p>
        </p:txBody>
      </p:sp>
      <p:sp>
        <p:nvSpPr>
          <p:cNvPr id="117" name="TextBox 116"/>
          <p:cNvSpPr txBox="1"/>
          <p:nvPr/>
        </p:nvSpPr>
        <p:spPr>
          <a:xfrm>
            <a:off x="5169168" y="3006526"/>
            <a:ext cx="1468672" cy="254044"/>
          </a:xfrm>
          <a:prstGeom prst="rect">
            <a:avLst/>
          </a:prstGeom>
          <a:noFill/>
        </p:spPr>
        <p:txBody>
          <a:bodyPr wrap="none" rtlCol="0">
            <a:spAutoFit/>
          </a:bodyPr>
          <a:lstStyle/>
          <a:p>
            <a:r>
              <a:rPr lang="en-US" sz="1051" b="1" dirty="0">
                <a:solidFill>
                  <a:srgbClr val="7030A0"/>
                </a:solidFill>
              </a:rPr>
              <a:t>NAD 83 (NSRS2007)</a:t>
            </a:r>
            <a:endParaRPr lang="en-US" b="1" dirty="0">
              <a:solidFill>
                <a:srgbClr val="7030A0"/>
              </a:solidFill>
            </a:endParaRPr>
          </a:p>
        </p:txBody>
      </p:sp>
      <p:sp>
        <p:nvSpPr>
          <p:cNvPr id="118" name="TextBox 117"/>
          <p:cNvSpPr txBox="1"/>
          <p:nvPr/>
        </p:nvSpPr>
        <p:spPr>
          <a:xfrm>
            <a:off x="4770021" y="3401942"/>
            <a:ext cx="1069524" cy="254044"/>
          </a:xfrm>
          <a:prstGeom prst="rect">
            <a:avLst/>
          </a:prstGeom>
          <a:noFill/>
        </p:spPr>
        <p:txBody>
          <a:bodyPr wrap="none" rtlCol="0">
            <a:spAutoFit/>
          </a:bodyPr>
          <a:lstStyle/>
          <a:p>
            <a:r>
              <a:rPr lang="en-US" sz="1051" b="1" dirty="0">
                <a:solidFill>
                  <a:srgbClr val="7030A0"/>
                </a:solidFill>
              </a:rPr>
              <a:t>NAD 83 (FBN)</a:t>
            </a:r>
            <a:endParaRPr lang="en-US" b="1" dirty="0">
              <a:solidFill>
                <a:srgbClr val="7030A0"/>
              </a:solidFill>
            </a:endParaRPr>
          </a:p>
        </p:txBody>
      </p:sp>
      <p:sp>
        <p:nvSpPr>
          <p:cNvPr id="119" name="TextBox 118"/>
          <p:cNvSpPr txBox="1"/>
          <p:nvPr/>
        </p:nvSpPr>
        <p:spPr>
          <a:xfrm>
            <a:off x="3218911" y="3541714"/>
            <a:ext cx="1183337" cy="254044"/>
          </a:xfrm>
          <a:prstGeom prst="rect">
            <a:avLst/>
          </a:prstGeom>
          <a:noFill/>
        </p:spPr>
        <p:txBody>
          <a:bodyPr wrap="none" rtlCol="0">
            <a:spAutoFit/>
          </a:bodyPr>
          <a:lstStyle/>
          <a:p>
            <a:r>
              <a:rPr lang="en-US" sz="1051" b="1" dirty="0">
                <a:solidFill>
                  <a:srgbClr val="7030A0"/>
                </a:solidFill>
              </a:rPr>
              <a:t>NAD 83 (HARN)</a:t>
            </a:r>
            <a:endParaRPr lang="en-US" b="1" dirty="0">
              <a:solidFill>
                <a:srgbClr val="7030A0"/>
              </a:solidFill>
            </a:endParaRPr>
          </a:p>
        </p:txBody>
      </p:sp>
      <p:sp>
        <p:nvSpPr>
          <p:cNvPr id="120" name="TextBox 119"/>
          <p:cNvSpPr txBox="1"/>
          <p:nvPr/>
        </p:nvSpPr>
        <p:spPr>
          <a:xfrm>
            <a:off x="6155207" y="701562"/>
            <a:ext cx="522900" cy="254044"/>
          </a:xfrm>
          <a:prstGeom prst="rect">
            <a:avLst/>
          </a:prstGeom>
          <a:noFill/>
        </p:spPr>
        <p:txBody>
          <a:bodyPr wrap="none" rtlCol="0">
            <a:spAutoFit/>
          </a:bodyPr>
          <a:lstStyle/>
          <a:p>
            <a:r>
              <a:rPr lang="en-US" sz="1051" b="1" dirty="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2405323" y="1049899"/>
            <a:ext cx="77240" cy="1003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2484538" y="2386961"/>
            <a:ext cx="105187"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837086" y="3626031"/>
            <a:ext cx="611459"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791445" y="3798985"/>
            <a:ext cx="1307363" cy="1154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441707" y="3477933"/>
            <a:ext cx="899779" cy="32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6512528" y="2433750"/>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73" idx="2"/>
            <a:endCxn id="107" idx="6"/>
          </p:cNvCxnSpPr>
          <p:nvPr/>
        </p:nvCxnSpPr>
        <p:spPr>
          <a:xfrm flipH="1">
            <a:off x="6779860" y="982613"/>
            <a:ext cx="30349" cy="112518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p:cNvCxnSpPr>
            <a:stCxn id="8" idx="6"/>
            <a:endCxn id="107" idx="1"/>
          </p:cNvCxnSpPr>
          <p:nvPr/>
        </p:nvCxnSpPr>
        <p:spPr>
          <a:xfrm flipV="1">
            <a:off x="3791443" y="2348368"/>
            <a:ext cx="2743200" cy="15660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3138249" y="604430"/>
            <a:ext cx="3010760" cy="1077218"/>
          </a:xfrm>
          <a:prstGeom prst="rect">
            <a:avLst/>
          </a:prstGeom>
          <a:noFill/>
        </p:spPr>
        <p:txBody>
          <a:bodyPr wrap="none" rtlCol="0">
            <a:spAutoFit/>
          </a:bodyPr>
          <a:lstStyle/>
          <a:p>
            <a:pPr algn="ctr"/>
            <a:r>
              <a:rPr lang="en-US" sz="1600" b="1" dirty="0"/>
              <a:t>NGS Coordinate Conversion </a:t>
            </a:r>
          </a:p>
          <a:p>
            <a:pPr algn="ctr"/>
            <a:r>
              <a:rPr lang="en-US" sz="1600" b="1" dirty="0"/>
              <a:t>&amp; </a:t>
            </a:r>
          </a:p>
          <a:p>
            <a:pPr algn="ctr"/>
            <a:r>
              <a:rPr lang="en-US" sz="1600" b="1" dirty="0"/>
              <a:t>Transformation Tool </a:t>
            </a:r>
          </a:p>
          <a:p>
            <a:pPr algn="ctr"/>
            <a:r>
              <a:rPr lang="en-US" sz="1600" b="1" dirty="0"/>
              <a:t>(NCAT)</a:t>
            </a:r>
          </a:p>
        </p:txBody>
      </p:sp>
    </p:spTree>
    <p:extLst>
      <p:ext uri="{BB962C8B-B14F-4D97-AF65-F5344CB8AC3E}">
        <p14:creationId xmlns:p14="http://schemas.microsoft.com/office/powerpoint/2010/main" val="1149023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4400" y="-14025"/>
            <a:ext cx="7230955" cy="5157525"/>
          </a:xfrm>
          <a:prstGeom prst="rect">
            <a:avLst/>
          </a:prstGeom>
        </p:spPr>
      </p:pic>
      <p:pic>
        <p:nvPicPr>
          <p:cNvPr id="3" name="Picture 2"/>
          <p:cNvPicPr>
            <a:picLocks noChangeAspect="1"/>
          </p:cNvPicPr>
          <p:nvPr/>
        </p:nvPicPr>
        <p:blipFill rotWithShape="1">
          <a:blip r:embed="rId4"/>
          <a:srcRect r="4482"/>
          <a:stretch/>
        </p:blipFill>
        <p:spPr>
          <a:xfrm>
            <a:off x="2919888" y="2907101"/>
            <a:ext cx="1599701" cy="807764"/>
          </a:xfrm>
          <a:prstGeom prst="rect">
            <a:avLst/>
          </a:prstGeom>
        </p:spPr>
      </p:pic>
      <p:pic>
        <p:nvPicPr>
          <p:cNvPr id="4" name="Picture 3"/>
          <p:cNvPicPr>
            <a:picLocks noChangeAspect="1"/>
          </p:cNvPicPr>
          <p:nvPr/>
        </p:nvPicPr>
        <p:blipFill>
          <a:blip r:embed="rId5"/>
          <a:stretch>
            <a:fillRect/>
          </a:stretch>
        </p:blipFill>
        <p:spPr>
          <a:xfrm>
            <a:off x="6257790" y="2961563"/>
            <a:ext cx="1615163" cy="796443"/>
          </a:xfrm>
          <a:prstGeom prst="rect">
            <a:avLst/>
          </a:prstGeom>
        </p:spPr>
      </p:pic>
    </p:spTree>
    <p:extLst>
      <p:ext uri="{BB962C8B-B14F-4D97-AF65-F5344CB8AC3E}">
        <p14:creationId xmlns:p14="http://schemas.microsoft.com/office/powerpoint/2010/main" val="2338925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 When should I care?</a:t>
            </a:r>
            <a:endParaRPr lang="en-US" b="1" dirty="0"/>
          </a:p>
        </p:txBody>
      </p:sp>
      <p:sp>
        <p:nvSpPr>
          <p:cNvPr id="6" name="Content Placeholder 5"/>
          <p:cNvSpPr>
            <a:spLocks noGrp="1"/>
          </p:cNvSpPr>
          <p:nvPr>
            <p:ph idx="1"/>
          </p:nvPr>
        </p:nvSpPr>
        <p:spPr/>
        <p:txBody>
          <a:bodyPr/>
          <a:lstStyle/>
          <a:p>
            <a:pPr marL="0" indent="0">
              <a:buNone/>
            </a:pPr>
            <a:r>
              <a:rPr lang="en-US" sz="2100" b="1" i="1" u="sng" dirty="0"/>
              <a:t>A:  When your accuracy needs are smaller than about 4 meters</a:t>
            </a:r>
            <a:endParaRPr lang="en-US" sz="2100" u="sng" dirty="0"/>
          </a:p>
          <a:p>
            <a:endParaRPr lang="en-US" sz="1100" u="sng" dirty="0"/>
          </a:p>
          <a:p>
            <a:r>
              <a:rPr lang="en-US" sz="2100" b="1" u="sng" dirty="0"/>
              <a:t>Expected latitude/longitude changes: </a:t>
            </a:r>
          </a:p>
          <a:p>
            <a:pPr lvl="1"/>
            <a:r>
              <a:rPr lang="en-US" sz="1500" b="1" u="sng" dirty="0"/>
              <a:t>1-2 meters CONUS</a:t>
            </a:r>
          </a:p>
          <a:p>
            <a:pPr lvl="1"/>
            <a:r>
              <a:rPr lang="en-US" sz="1500" b="1" u="sng" dirty="0"/>
              <a:t>2+ meters Alaska</a:t>
            </a:r>
          </a:p>
          <a:p>
            <a:pPr lvl="1"/>
            <a:r>
              <a:rPr lang="en-US" sz="1500" b="1" u="sng" dirty="0"/>
              <a:t>3.5+ meters Hawaii</a:t>
            </a:r>
          </a:p>
          <a:p>
            <a:r>
              <a:rPr lang="en-US" sz="1800" b="1" u="sng" dirty="0"/>
              <a:t>Expected (“MSL”) height changes:</a:t>
            </a:r>
          </a:p>
          <a:p>
            <a:pPr lvl="1"/>
            <a:r>
              <a:rPr lang="en-US" sz="1500" b="1" u="sng" dirty="0"/>
              <a:t>1-2 meters CONUS</a:t>
            </a:r>
          </a:p>
          <a:p>
            <a:pPr lvl="1"/>
            <a:r>
              <a:rPr lang="en-US" sz="1500" b="1" u="sng" dirty="0"/>
              <a:t>2+ meters Alaska</a:t>
            </a:r>
          </a:p>
          <a:p>
            <a:pPr lvl="1"/>
            <a:r>
              <a:rPr lang="en-US" sz="1500" b="1" u="sng" dirty="0"/>
              <a:t>Unclear Hawaii??</a:t>
            </a:r>
          </a:p>
          <a:p>
            <a:r>
              <a:rPr lang="en-US" sz="1800" b="1" u="sng" dirty="0"/>
              <a:t>Plus, time-dependent changes to all of these at ~few cm/year</a:t>
            </a:r>
            <a:endParaRPr lang="en-US" sz="1800" b="1" dirty="0"/>
          </a:p>
        </p:txBody>
      </p:sp>
    </p:spTree>
    <p:extLst>
      <p:ext uri="{BB962C8B-B14F-4D97-AF65-F5344CB8AC3E}">
        <p14:creationId xmlns:p14="http://schemas.microsoft.com/office/powerpoint/2010/main" val="405610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9059F-0062-4893-A97F-6586D909D4CB}"/>
              </a:ext>
            </a:extLst>
          </p:cNvPr>
          <p:cNvPicPr>
            <a:picLocks noChangeAspect="1"/>
          </p:cNvPicPr>
          <p:nvPr/>
        </p:nvPicPr>
        <p:blipFill>
          <a:blip r:embed="rId2"/>
          <a:stretch>
            <a:fillRect/>
          </a:stretch>
        </p:blipFill>
        <p:spPr>
          <a:xfrm>
            <a:off x="495112" y="137160"/>
            <a:ext cx="4423886" cy="500634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EFEDDE52-243A-4158-A509-AFDEAF77C79E}"/>
              </a:ext>
            </a:extLst>
          </p:cNvPr>
          <p:cNvSpPr txBox="1"/>
          <p:nvPr/>
        </p:nvSpPr>
        <p:spPr>
          <a:xfrm>
            <a:off x="1732345" y="42863"/>
            <a:ext cx="2373380" cy="369332"/>
          </a:xfrm>
          <a:prstGeom prst="rect">
            <a:avLst/>
          </a:prstGeom>
          <a:noFill/>
        </p:spPr>
        <p:txBody>
          <a:bodyPr wrap="square" rtlCol="0">
            <a:spAutoFit/>
          </a:bodyPr>
          <a:lstStyle/>
          <a:p>
            <a:pPr defTabSz="257175">
              <a:defRPr/>
            </a:pPr>
            <a:r>
              <a:rPr lang="en-US" b="1" dirty="0">
                <a:solidFill>
                  <a:srgbClr val="C00000"/>
                </a:solidFill>
                <a:latin typeface="Calibri"/>
                <a:ea typeface="ＭＳ Ｐゴシック" charset="0"/>
                <a:cs typeface="+mn-cs"/>
              </a:rPr>
              <a:t>geodesy.noaa.gov</a:t>
            </a:r>
          </a:p>
        </p:txBody>
      </p:sp>
      <p:pic>
        <p:nvPicPr>
          <p:cNvPr id="6" name="Picture 5">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771670" y="3914317"/>
            <a:ext cx="258890" cy="34290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2885004" y="704513"/>
            <a:ext cx="4423410" cy="387163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5909382" y="3292079"/>
            <a:ext cx="258890" cy="342900"/>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stretch>
            <a:fillRect/>
          </a:stretch>
        </p:blipFill>
        <p:spPr>
          <a:xfrm>
            <a:off x="2350032" y="42863"/>
            <a:ext cx="4423410" cy="73377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709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500" fill="hold"/>
                                        <p:tgtEl>
                                          <p:spTgt spid="6"/>
                                        </p:tgtEl>
                                        <p:attrNameLst>
                                          <p:attrName>ppt_w</p:attrName>
                                        </p:attrNameLst>
                                      </p:cBhvr>
                                      <p:tavLst>
                                        <p:tav tm="0">
                                          <p:val>
                                            <p:fltVal val="0"/>
                                          </p:val>
                                        </p:tav>
                                        <p:tav tm="100000">
                                          <p:val>
                                            <p:strVal val="#ppt_w"/>
                                          </p:val>
                                        </p:tav>
                                      </p:tavLst>
                                    </p:anim>
                                    <p:anim calcmode="lin" valueType="num">
                                      <p:cBhvr>
                                        <p:cTn id="17" dur="1500" fill="hold"/>
                                        <p:tgtEl>
                                          <p:spTgt spid="6"/>
                                        </p:tgtEl>
                                        <p:attrNameLst>
                                          <p:attrName>ppt_h</p:attrName>
                                        </p:attrNameLst>
                                      </p:cBhvr>
                                      <p:tavLst>
                                        <p:tav tm="0">
                                          <p:val>
                                            <p:fltVal val="0"/>
                                          </p:val>
                                        </p:tav>
                                        <p:tav tm="100000">
                                          <p:val>
                                            <p:strVal val="#ppt_h"/>
                                          </p:val>
                                        </p:tav>
                                      </p:tavLst>
                                    </p:anim>
                                    <p:anim calcmode="lin" valueType="num">
                                      <p:cBhvr>
                                        <p:cTn id="18" dur="1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500" fill="hold"/>
                                        <p:tgtEl>
                                          <p:spTgt spid="8"/>
                                        </p:tgtEl>
                                        <p:attrNameLst>
                                          <p:attrName>ppt_w</p:attrName>
                                        </p:attrNameLst>
                                      </p:cBhvr>
                                      <p:tavLst>
                                        <p:tav tm="0">
                                          <p:val>
                                            <p:fltVal val="0"/>
                                          </p:val>
                                        </p:tav>
                                        <p:tav tm="100000">
                                          <p:val>
                                            <p:strVal val="#ppt_w"/>
                                          </p:val>
                                        </p:tav>
                                      </p:tavLst>
                                    </p:anim>
                                    <p:anim calcmode="lin" valueType="num">
                                      <p:cBhvr>
                                        <p:cTn id="29" dur="1500" fill="hold"/>
                                        <p:tgtEl>
                                          <p:spTgt spid="8"/>
                                        </p:tgtEl>
                                        <p:attrNameLst>
                                          <p:attrName>ppt_h</p:attrName>
                                        </p:attrNameLst>
                                      </p:cBhvr>
                                      <p:tavLst>
                                        <p:tav tm="0">
                                          <p:val>
                                            <p:fltVal val="0"/>
                                          </p:val>
                                        </p:tav>
                                        <p:tav tm="100000">
                                          <p:val>
                                            <p:strVal val="#ppt_h"/>
                                          </p:val>
                                        </p:tav>
                                      </p:tavLst>
                                    </p:anim>
                                    <p:anim calcmode="lin" valueType="num">
                                      <p:cBhvr>
                                        <p:cTn id="30" dur="1500" fill="hold"/>
                                        <p:tgtEl>
                                          <p:spTgt spid="8"/>
                                        </p:tgtEl>
                                        <p:attrNameLst>
                                          <p:attrName>ppt_x</p:attrName>
                                        </p:attrNameLst>
                                      </p:cBhvr>
                                      <p:tavLst>
                                        <p:tav tm="0" fmla="#ppt_x+(cos(-2*pi*(1-$))*-#ppt_x-sin(-2*pi*(1-$))*(1-#ppt_y))*(1-$)">
                                          <p:val>
                                            <p:fltVal val="0"/>
                                          </p:val>
                                        </p:tav>
                                        <p:tav tm="100000">
                                          <p:val>
                                            <p:fltVal val="1"/>
                                          </p:val>
                                        </p:tav>
                                      </p:tavLst>
                                    </p:anim>
                                    <p:anim calcmode="lin" valueType="num">
                                      <p:cBhvr>
                                        <p:cTn id="31" dur="15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25249"/>
            <a:ext cx="6172200" cy="857251"/>
          </a:xfrm>
        </p:spPr>
        <p:txBody>
          <a:bodyPr/>
          <a:lstStyle/>
          <a:p>
            <a:r>
              <a:rPr lang="en-US" b="1" dirty="0" smtClean="0">
                <a:solidFill>
                  <a:schemeClr val="tx2"/>
                </a:solidFill>
                <a:latin typeface="Arial Black" panose="020B0A04020102020204" pitchFamily="34" charset="0"/>
              </a:rPr>
              <a:t>The Bottom Line</a:t>
            </a:r>
            <a:endParaRPr lang="en-US" b="1" dirty="0">
              <a:solidFill>
                <a:schemeClr val="tx2"/>
              </a:solidFill>
              <a:latin typeface="Arial Black" panose="020B0A04020102020204" pitchFamily="34" charset="0"/>
            </a:endParaRPr>
          </a:p>
        </p:txBody>
      </p:sp>
      <p:sp>
        <p:nvSpPr>
          <p:cNvPr id="3" name="Content Placeholder 2"/>
          <p:cNvSpPr>
            <a:spLocks noGrp="1"/>
          </p:cNvSpPr>
          <p:nvPr>
            <p:ph idx="1"/>
          </p:nvPr>
        </p:nvSpPr>
        <p:spPr>
          <a:xfrm>
            <a:off x="1596513" y="1355139"/>
            <a:ext cx="6172200" cy="3181696"/>
          </a:xfrm>
        </p:spPr>
        <p:txBody>
          <a:bodyPr/>
          <a:lstStyle/>
          <a:p>
            <a:pPr marL="0" indent="0">
              <a:spcBef>
                <a:spcPts val="225"/>
              </a:spcBef>
              <a:buNone/>
            </a:pPr>
            <a:r>
              <a:rPr lang="en-US" sz="1800" b="1" dirty="0">
                <a:latin typeface="Arial" panose="020B0604020202020204" pitchFamily="34" charset="0"/>
                <a:cs typeface="Arial" panose="020B0604020202020204" pitchFamily="34" charset="0"/>
              </a:rPr>
              <a:t>If you do geospatial work in the United States and its territories, and you work in the National Spatial Reference System, then every product you’ve ever made…</a:t>
            </a:r>
          </a:p>
          <a:p>
            <a:pPr lvl="1"/>
            <a:r>
              <a:rPr lang="en-US" sz="1500" b="1" dirty="0">
                <a:latin typeface="Arial" panose="020B0604020202020204" pitchFamily="34" charset="0"/>
                <a:cs typeface="Arial" panose="020B0604020202020204" pitchFamily="34" charset="0"/>
              </a:rPr>
              <a:t>every survey</a:t>
            </a:r>
          </a:p>
          <a:p>
            <a:pPr lvl="1"/>
            <a:r>
              <a:rPr lang="en-US" sz="1500" b="1" dirty="0">
                <a:latin typeface="Arial" panose="020B0604020202020204" pitchFamily="34" charset="0"/>
                <a:cs typeface="Arial" panose="020B0604020202020204" pitchFamily="34" charset="0"/>
              </a:rPr>
              <a:t>every map</a:t>
            </a:r>
          </a:p>
          <a:p>
            <a:pPr lvl="1"/>
            <a:r>
              <a:rPr lang="en-US" sz="1500" b="1" dirty="0">
                <a:latin typeface="Arial" panose="020B0604020202020204" pitchFamily="34" charset="0"/>
                <a:cs typeface="Arial" panose="020B0604020202020204" pitchFamily="34" charset="0"/>
              </a:rPr>
              <a:t>every </a:t>
            </a:r>
            <a:r>
              <a:rPr lang="en-US" sz="1500" b="1" dirty="0" err="1">
                <a:latin typeface="Arial" panose="020B0604020202020204" pitchFamily="34" charset="0"/>
                <a:cs typeface="Arial" panose="020B0604020202020204" pitchFamily="34" charset="0"/>
              </a:rPr>
              <a:t>lidar</a:t>
            </a:r>
            <a:r>
              <a:rPr lang="en-US" sz="1500" b="1" dirty="0">
                <a:latin typeface="Arial" panose="020B0604020202020204" pitchFamily="34" charset="0"/>
                <a:cs typeface="Arial" panose="020B0604020202020204" pitchFamily="34" charset="0"/>
              </a:rPr>
              <a:t> point cloud</a:t>
            </a:r>
          </a:p>
          <a:p>
            <a:pPr lvl="1"/>
            <a:r>
              <a:rPr lang="en-US" sz="1500" b="1" dirty="0">
                <a:latin typeface="Arial" panose="020B0604020202020204" pitchFamily="34" charset="0"/>
                <a:cs typeface="Arial" panose="020B0604020202020204" pitchFamily="34" charset="0"/>
              </a:rPr>
              <a:t>every image</a:t>
            </a:r>
          </a:p>
          <a:p>
            <a:pPr lvl="1"/>
            <a:r>
              <a:rPr lang="en-US" sz="1500" b="1" dirty="0">
                <a:latin typeface="Arial" panose="020B0604020202020204" pitchFamily="34" charset="0"/>
                <a:cs typeface="Arial" panose="020B0604020202020204" pitchFamily="34" charset="0"/>
              </a:rPr>
              <a:t>every DEM</a:t>
            </a:r>
          </a:p>
          <a:p>
            <a:pPr marL="0" indent="0">
              <a:buNone/>
            </a:pPr>
            <a:r>
              <a:rPr lang="en-US" sz="2100" b="1" dirty="0">
                <a:latin typeface="Arial" panose="020B0604020202020204" pitchFamily="34" charset="0"/>
                <a:cs typeface="Arial" panose="020B0604020202020204" pitchFamily="34" charset="0"/>
              </a:rPr>
              <a:t>… </a:t>
            </a:r>
            <a:r>
              <a:rPr lang="en-US" sz="2100" b="1" u="sng" dirty="0">
                <a:latin typeface="Arial" panose="020B0604020202020204" pitchFamily="34" charset="0"/>
                <a:cs typeface="Arial" panose="020B0604020202020204" pitchFamily="34" charset="0"/>
              </a:rPr>
              <a:t>WILL</a:t>
            </a:r>
            <a:r>
              <a:rPr lang="en-US" sz="2100" b="1" dirty="0">
                <a:latin typeface="Arial" panose="020B0604020202020204" pitchFamily="34" charset="0"/>
                <a:cs typeface="Arial" panose="020B0604020202020204" pitchFamily="34" charset="0"/>
              </a:rPr>
              <a:t> have </a:t>
            </a:r>
            <a:r>
              <a:rPr lang="en-US" sz="2100" b="1" i="1" dirty="0">
                <a:solidFill>
                  <a:srgbClr val="C00000"/>
                </a:solidFill>
                <a:latin typeface="Arial" panose="020B0604020202020204" pitchFamily="34" charset="0"/>
                <a:cs typeface="Arial" panose="020B0604020202020204" pitchFamily="34" charset="0"/>
              </a:rPr>
              <a:t>NEW</a:t>
            </a:r>
            <a:r>
              <a:rPr lang="en-US" sz="2100" b="1" dirty="0">
                <a:latin typeface="Arial" panose="020B0604020202020204" pitchFamily="34" charset="0"/>
                <a:cs typeface="Arial" panose="020B0604020202020204" pitchFamily="34" charset="0"/>
              </a:rPr>
              <a:t> coordinates in </a:t>
            </a:r>
            <a:r>
              <a:rPr lang="en-US" sz="2100" b="1" dirty="0" smtClean="0">
                <a:latin typeface="Arial" panose="020B0604020202020204" pitchFamily="34" charset="0"/>
                <a:cs typeface="Arial" panose="020B0604020202020204" pitchFamily="34" charset="0"/>
              </a:rPr>
              <a:t>2022</a:t>
            </a:r>
            <a:r>
              <a:rPr lang="en-US" sz="1800" b="1" dirty="0" smtClean="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a:p>
            <a:pPr marL="0" indent="0">
              <a:buNone/>
            </a:pPr>
            <a:endParaRPr lang="en-US"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587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3347" y="1578076"/>
            <a:ext cx="8708923" cy="2585323"/>
          </a:xfrm>
          <a:prstGeom prst="rect">
            <a:avLst/>
          </a:prstGeom>
          <a:noFill/>
        </p:spPr>
        <p:txBody>
          <a:bodyPr wrap="square" rtlCol="0">
            <a:spAutoFit/>
          </a:bodyPr>
          <a:lstStyle/>
          <a:p>
            <a:r>
              <a:rPr lang="en-US" sz="2200" b="1" dirty="0" smtClean="0"/>
              <a:t>2022 Datum/ State Plane Zones:</a:t>
            </a:r>
            <a:endParaRPr lang="en-US" sz="2200" b="1" dirty="0"/>
          </a:p>
          <a:p>
            <a:r>
              <a:rPr lang="en-US" dirty="0"/>
              <a:t>  *   </a:t>
            </a:r>
            <a:r>
              <a:rPr lang="en-US" sz="2000" dirty="0"/>
              <a:t>New central meridian</a:t>
            </a:r>
            <a:br>
              <a:rPr lang="en-US" sz="2000" dirty="0"/>
            </a:br>
            <a:r>
              <a:rPr lang="en-US" sz="2000" dirty="0"/>
              <a:t>  *   Conversion from UTM Zones 4&amp;5 to new single state plane zone</a:t>
            </a:r>
            <a:br>
              <a:rPr lang="en-US" sz="2000" dirty="0"/>
            </a:br>
            <a:r>
              <a:rPr lang="en-US" sz="2000" dirty="0"/>
              <a:t>  *   Will the counties be converting?</a:t>
            </a:r>
            <a:br>
              <a:rPr lang="en-US" sz="2000" dirty="0"/>
            </a:br>
            <a:r>
              <a:rPr lang="en-US" sz="2000" dirty="0"/>
              <a:t>  *   Will surveyors will be converting and adapting as well?</a:t>
            </a:r>
            <a:br>
              <a:rPr lang="en-US" sz="2000" dirty="0"/>
            </a:br>
            <a:r>
              <a:rPr lang="en-US" sz="2000" dirty="0"/>
              <a:t>  *   When will the decision to go to the single zone will be made?</a:t>
            </a:r>
            <a:br>
              <a:rPr lang="en-US" sz="2000" dirty="0"/>
            </a:br>
            <a:r>
              <a:rPr lang="en-US" sz="2000" dirty="0"/>
              <a:t>  *   Is it possible that Hawaii will have both a single State Plane Zone, but can also keep the 4 separate zones, as is the case in several other states</a:t>
            </a:r>
            <a:r>
              <a:rPr lang="en-US" sz="2000" dirty="0" smtClean="0"/>
              <a:t>?</a:t>
            </a:r>
            <a:endParaRPr lang="en-US" sz="2000" dirty="0"/>
          </a:p>
        </p:txBody>
      </p:sp>
      <p:sp>
        <p:nvSpPr>
          <p:cNvPr id="7" name="TextBox 6"/>
          <p:cNvSpPr txBox="1"/>
          <p:nvPr/>
        </p:nvSpPr>
        <p:spPr>
          <a:xfrm>
            <a:off x="3089789" y="353959"/>
            <a:ext cx="3480248" cy="646331"/>
          </a:xfrm>
          <a:prstGeom prst="rect">
            <a:avLst/>
          </a:prstGeom>
          <a:noFill/>
        </p:spPr>
        <p:txBody>
          <a:bodyPr wrap="none" rtlCol="0">
            <a:spAutoFit/>
          </a:bodyPr>
          <a:lstStyle/>
          <a:p>
            <a:r>
              <a:rPr lang="en-US" sz="3600" b="1" dirty="0" smtClean="0">
                <a:latin typeface="+mj-lt"/>
              </a:rPr>
              <a:t>Asked Questions </a:t>
            </a:r>
            <a:endParaRPr lang="en-US" sz="3600" b="1" dirty="0">
              <a:latin typeface="+mj-lt"/>
            </a:endParaRPr>
          </a:p>
        </p:txBody>
      </p:sp>
    </p:spTree>
    <p:extLst>
      <p:ext uri="{BB962C8B-B14F-4D97-AF65-F5344CB8AC3E}">
        <p14:creationId xmlns:p14="http://schemas.microsoft.com/office/powerpoint/2010/main" val="986214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23" y="752171"/>
            <a:ext cx="8229600" cy="3023419"/>
          </a:xfrm>
        </p:spPr>
        <p:txBody>
          <a:bodyPr/>
          <a:lstStyle/>
          <a:p>
            <a:r>
              <a:rPr lang="en-US" b="1" dirty="0" smtClean="0"/>
              <a:t> 10 Minute Break</a:t>
            </a:r>
            <a:br>
              <a:rPr lang="en-US" b="1" dirty="0" smtClean="0"/>
            </a:br>
            <a:r>
              <a:rPr lang="en-US" b="1" dirty="0" smtClean="0"/>
              <a:t/>
            </a:r>
            <a:br>
              <a:rPr lang="en-US" b="1" dirty="0" smtClean="0"/>
            </a:br>
            <a:r>
              <a:rPr lang="en-US" b="1" dirty="0" smtClean="0"/>
              <a:t> Next</a:t>
            </a:r>
            <a:br>
              <a:rPr lang="en-US" b="1" dirty="0" smtClean="0"/>
            </a:br>
            <a:r>
              <a:rPr lang="en-US" b="1" dirty="0"/>
              <a:t/>
            </a:r>
            <a:br>
              <a:rPr lang="en-US" b="1" dirty="0"/>
            </a:br>
            <a:r>
              <a:rPr lang="en-US" b="1" dirty="0" smtClean="0"/>
              <a:t>Putting </a:t>
            </a:r>
            <a:r>
              <a:rPr lang="en-US" b="1" dirty="0"/>
              <a:t>the best “foot” forward</a:t>
            </a:r>
          </a:p>
        </p:txBody>
      </p:sp>
      <p:pic>
        <p:nvPicPr>
          <p:cNvPr id="5" name="Picture 2" descr="http://annerussellart.com/newimages/Twoleftfeet.jpg">
            <a:extLst>
              <a:ext uri="{FF2B5EF4-FFF2-40B4-BE49-F238E27FC236}">
                <a16:creationId xmlns:a16="http://schemas.microsoft.com/office/drawing/2014/main" id="{54B92245-DD7C-4D0D-ABF5-9D3B39EB3DB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1663" r="9354"/>
          <a:stretch/>
        </p:blipFill>
        <p:spPr bwMode="auto">
          <a:xfrm>
            <a:off x="6166672" y="685801"/>
            <a:ext cx="2571751" cy="44577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11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These </a:t>
            </a:r>
            <a:r>
              <a:rPr lang="en-US" b="1" i="1" dirty="0">
                <a:solidFill>
                  <a:srgbClr val="FF0000"/>
                </a:solidFill>
              </a:rPr>
              <a:t>are</a:t>
            </a:r>
            <a:r>
              <a:rPr lang="en-US" b="1" dirty="0"/>
              <a:t> part of the NSRS*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24332070"/>
              </p:ext>
            </p:extLst>
          </p:nvPr>
        </p:nvGraphicFramePr>
        <p:xfrm>
          <a:off x="880536" y="1127668"/>
          <a:ext cx="7281333" cy="3438497"/>
        </p:xfrm>
        <a:graphic>
          <a:graphicData uri="http://schemas.openxmlformats.org/drawingml/2006/table">
            <a:tbl>
              <a:tblPr firstRow="1" bandRow="1">
                <a:tableStyleId>{5C22544A-7EE6-4342-B048-85BDC9FD1C3A}</a:tableStyleId>
              </a:tblPr>
              <a:tblGrid>
                <a:gridCol w="1908019">
                  <a:extLst>
                    <a:ext uri="{9D8B030D-6E8A-4147-A177-3AD203B41FA5}">
                      <a16:colId xmlns:a16="http://schemas.microsoft.com/office/drawing/2014/main" val="2202110323"/>
                    </a:ext>
                  </a:extLst>
                </a:gridCol>
                <a:gridCol w="1234600">
                  <a:extLst>
                    <a:ext uri="{9D8B030D-6E8A-4147-A177-3AD203B41FA5}">
                      <a16:colId xmlns:a16="http://schemas.microsoft.com/office/drawing/2014/main" val="1277430874"/>
                    </a:ext>
                  </a:extLst>
                </a:gridCol>
                <a:gridCol w="996097">
                  <a:extLst>
                    <a:ext uri="{9D8B030D-6E8A-4147-A177-3AD203B41FA5}">
                      <a16:colId xmlns:a16="http://schemas.microsoft.com/office/drawing/2014/main" val="1566734961"/>
                    </a:ext>
                  </a:extLst>
                </a:gridCol>
                <a:gridCol w="1459072">
                  <a:extLst>
                    <a:ext uri="{9D8B030D-6E8A-4147-A177-3AD203B41FA5}">
                      <a16:colId xmlns:a16="http://schemas.microsoft.com/office/drawing/2014/main" val="2463132348"/>
                    </a:ext>
                  </a:extLst>
                </a:gridCol>
                <a:gridCol w="1683545">
                  <a:extLst>
                    <a:ext uri="{9D8B030D-6E8A-4147-A177-3AD203B41FA5}">
                      <a16:colId xmlns:a16="http://schemas.microsoft.com/office/drawing/2014/main" val="2738166315"/>
                    </a:ext>
                  </a:extLst>
                </a:gridCol>
              </a:tblGrid>
              <a:tr h="617221">
                <a:tc>
                  <a:txBody>
                    <a:bodyPr/>
                    <a:lstStyle/>
                    <a:p>
                      <a:r>
                        <a:rPr lang="en-US" sz="1200" b="1" dirty="0" smtClean="0"/>
                        <a:t>Horizontal </a:t>
                      </a:r>
                      <a:r>
                        <a:rPr lang="en-US" sz="1200" b="1" dirty="0" err="1" smtClean="0"/>
                        <a:t>Datums</a:t>
                      </a:r>
                      <a:r>
                        <a:rPr lang="en-US" sz="1200" b="1" dirty="0" smtClean="0"/>
                        <a:t> and</a:t>
                      </a:r>
                      <a:r>
                        <a:rPr lang="en-US" sz="1200" b="1" baseline="0" dirty="0" smtClean="0"/>
                        <a:t> </a:t>
                      </a:r>
                      <a:r>
                        <a:rPr lang="en-US" sz="1200" b="1" dirty="0" smtClean="0"/>
                        <a:t>Geometric Reference Frames</a:t>
                      </a:r>
                      <a:endParaRPr lang="en-US" sz="1200" b="1" dirty="0"/>
                    </a:p>
                  </a:txBody>
                  <a:tcPr marL="68580" marR="68580" marT="34291" marB="34291"/>
                </a:tc>
                <a:tc>
                  <a:txBody>
                    <a:bodyPr/>
                    <a:lstStyle/>
                    <a:p>
                      <a:r>
                        <a:rPr lang="en-US" sz="1200" b="1" dirty="0" smtClean="0"/>
                        <a:t>Vertical</a:t>
                      </a:r>
                    </a:p>
                    <a:p>
                      <a:r>
                        <a:rPr lang="en-US" sz="1200" b="1" dirty="0" smtClean="0"/>
                        <a:t>Datums</a:t>
                      </a:r>
                      <a:endParaRPr lang="en-US" sz="1200" b="1" dirty="0"/>
                    </a:p>
                  </a:txBody>
                  <a:tcPr marL="68580" marR="68580" marT="34291" marB="34291"/>
                </a:tc>
                <a:tc>
                  <a:txBody>
                    <a:bodyPr/>
                    <a:lstStyle/>
                    <a:p>
                      <a:r>
                        <a:rPr lang="en-US" sz="1200" b="1" dirty="0" smtClean="0"/>
                        <a:t>Great Lakes Datums</a:t>
                      </a:r>
                      <a:endParaRPr lang="en-US" sz="1200" b="1" dirty="0"/>
                    </a:p>
                  </a:txBody>
                  <a:tcPr marL="68580" marR="68580" marT="34291" marB="34291"/>
                </a:tc>
                <a:tc>
                  <a:txBody>
                    <a:bodyPr/>
                    <a:lstStyle/>
                    <a:p>
                      <a:r>
                        <a:rPr lang="en-US" sz="1200" b="1" dirty="0" smtClean="0"/>
                        <a:t>Geoid Models</a:t>
                      </a:r>
                      <a:endParaRPr lang="en-US" sz="1200" b="1" dirty="0"/>
                    </a:p>
                  </a:txBody>
                  <a:tcPr marL="68580" marR="68580" marT="34291" marB="34291"/>
                </a:tc>
                <a:tc>
                  <a:txBody>
                    <a:bodyPr/>
                    <a:lstStyle/>
                    <a:p>
                      <a:r>
                        <a:rPr lang="en-US" sz="1200" b="1" dirty="0" smtClean="0"/>
                        <a:t>Transformations and Conversions</a:t>
                      </a:r>
                      <a:endParaRPr lang="en-US" sz="1200" b="1" dirty="0"/>
                    </a:p>
                  </a:txBody>
                  <a:tcPr marL="68580" marR="68580" marT="34291" marB="34291"/>
                </a:tc>
                <a:extLst>
                  <a:ext uri="{0D108BD9-81ED-4DB2-BD59-A6C34878D82A}">
                    <a16:rowId xmlns:a16="http://schemas.microsoft.com/office/drawing/2014/main" val="3022080662"/>
                  </a:ext>
                </a:extLst>
              </a:tr>
              <a:tr h="310171">
                <a:tc>
                  <a:txBody>
                    <a:bodyPr/>
                    <a:lstStyle/>
                    <a:p>
                      <a:r>
                        <a:rPr lang="en-US" sz="1500" b="1" dirty="0" smtClean="0"/>
                        <a:t>USSD</a:t>
                      </a:r>
                      <a:endParaRPr lang="en-US" sz="1500" b="1" dirty="0"/>
                    </a:p>
                  </a:txBody>
                  <a:tcPr marL="68580" marR="68580" marT="34291" marB="34291"/>
                </a:tc>
                <a:tc>
                  <a:txBody>
                    <a:bodyPr/>
                    <a:lstStyle/>
                    <a:p>
                      <a:r>
                        <a:rPr lang="en-US" sz="1500" b="1" dirty="0" smtClean="0"/>
                        <a:t>NGVD</a:t>
                      </a:r>
                      <a:r>
                        <a:rPr lang="en-US" sz="1500" b="1" baseline="0" dirty="0" smtClean="0"/>
                        <a:t> 29</a:t>
                      </a:r>
                      <a:endParaRPr lang="en-US" sz="1500" b="1" dirty="0"/>
                    </a:p>
                  </a:txBody>
                  <a:tcPr marL="68580" marR="68580" marT="34291" marB="34291"/>
                </a:tc>
                <a:tc>
                  <a:txBody>
                    <a:bodyPr/>
                    <a:lstStyle/>
                    <a:p>
                      <a:r>
                        <a:rPr lang="en-US" sz="1500" b="1" dirty="0" smtClean="0"/>
                        <a:t>IGLD55</a:t>
                      </a:r>
                      <a:endParaRPr lang="en-US" sz="1500" b="1" dirty="0"/>
                    </a:p>
                  </a:txBody>
                  <a:tcPr marL="68580" marR="68580" marT="34291" marB="34291"/>
                </a:tc>
                <a:tc>
                  <a:txBody>
                    <a:bodyPr/>
                    <a:lstStyle/>
                    <a:p>
                      <a:r>
                        <a:rPr lang="en-US" sz="1500" b="1" dirty="0" smtClean="0">
                          <a:latin typeface="+mn-lt"/>
                        </a:rPr>
                        <a:t>GEOID90</a:t>
                      </a:r>
                      <a:endParaRPr lang="en-US" sz="1500" b="1" dirty="0">
                        <a:latin typeface="+mn-lt"/>
                      </a:endParaRPr>
                    </a:p>
                  </a:txBody>
                  <a:tcPr marL="68580" marR="68580" marT="34291" marB="34291"/>
                </a:tc>
                <a:tc>
                  <a:txBody>
                    <a:bodyPr/>
                    <a:lstStyle/>
                    <a:p>
                      <a:r>
                        <a:rPr lang="en-US" sz="1500" b="1" dirty="0" smtClean="0"/>
                        <a:t>NADCON</a:t>
                      </a:r>
                      <a:endParaRPr lang="en-US" sz="1500" b="1" dirty="0"/>
                    </a:p>
                  </a:txBody>
                  <a:tcPr marL="68580" marR="68580" marT="34291" marB="34291"/>
                </a:tc>
                <a:extLst>
                  <a:ext uri="{0D108BD9-81ED-4DB2-BD59-A6C34878D82A}">
                    <a16:rowId xmlns:a16="http://schemas.microsoft.com/office/drawing/2014/main" val="3808544551"/>
                  </a:ext>
                </a:extLst>
              </a:tr>
              <a:tr h="314419">
                <a:tc>
                  <a:txBody>
                    <a:bodyPr/>
                    <a:lstStyle/>
                    <a:p>
                      <a:r>
                        <a:rPr lang="en-US" sz="1500" b="1" dirty="0" smtClean="0"/>
                        <a:t>NAD 27</a:t>
                      </a:r>
                      <a:endParaRPr lang="en-US" sz="1500" b="1" dirty="0"/>
                    </a:p>
                  </a:txBody>
                  <a:tcPr marL="68580" marR="68580" marT="34291" marB="34291"/>
                </a:tc>
                <a:tc>
                  <a:txBody>
                    <a:bodyPr/>
                    <a:lstStyle/>
                    <a:p>
                      <a:r>
                        <a:rPr lang="en-US" sz="1500" b="1" dirty="0" smtClean="0"/>
                        <a:t>NAVD 88</a:t>
                      </a:r>
                      <a:endParaRPr lang="en-US" sz="1500" b="1" dirty="0"/>
                    </a:p>
                  </a:txBody>
                  <a:tcPr marL="68580" marR="68580" marT="34291" marB="34291"/>
                </a:tc>
                <a:tc>
                  <a:txBody>
                    <a:bodyPr/>
                    <a:lstStyle/>
                    <a:p>
                      <a:r>
                        <a:rPr lang="en-US" sz="1500" b="1" dirty="0" smtClean="0"/>
                        <a:t>IGLD85</a:t>
                      </a:r>
                      <a:endParaRPr lang="en-US" sz="1500" b="1" dirty="0"/>
                    </a:p>
                  </a:txBody>
                  <a:tcPr marL="68580" marR="68580" marT="34291" marB="34291"/>
                </a:tc>
                <a:tc>
                  <a:txBody>
                    <a:bodyPr/>
                    <a:lstStyle/>
                    <a:p>
                      <a:r>
                        <a:rPr kumimoji="0" lang="en-US" sz="1500" b="1" i="0" u="none" strike="noStrike" kern="1200" cap="none" spc="0" normalizeH="0" baseline="0" noProof="0" dirty="0" smtClean="0">
                          <a:ln>
                            <a:noFill/>
                          </a:ln>
                          <a:solidFill>
                            <a:prstClr val="black"/>
                          </a:solidFill>
                          <a:effectLst/>
                          <a:uLnTx/>
                          <a:uFillTx/>
                          <a:latin typeface="+mn-lt"/>
                          <a:ea typeface="+mn-ea"/>
                          <a:cs typeface="+mn-cs"/>
                        </a:rPr>
                        <a:t>GEOID93</a:t>
                      </a:r>
                      <a:endParaRPr lang="en-US" sz="1500" b="1" dirty="0">
                        <a:latin typeface="+mn-lt"/>
                      </a:endParaRPr>
                    </a:p>
                  </a:txBody>
                  <a:tcPr marL="68580" marR="68580" marT="34291" marB="34291"/>
                </a:tc>
                <a:tc>
                  <a:txBody>
                    <a:bodyPr/>
                    <a:lstStyle/>
                    <a:p>
                      <a:r>
                        <a:rPr lang="en-US" sz="1500" b="1" dirty="0" smtClean="0"/>
                        <a:t>VERTCON</a:t>
                      </a:r>
                      <a:endParaRPr lang="en-US" sz="1500" b="1" dirty="0"/>
                    </a:p>
                  </a:txBody>
                  <a:tcPr marL="68580" marR="68580" marT="34291" marB="34291"/>
                </a:tc>
                <a:extLst>
                  <a:ext uri="{0D108BD9-81ED-4DB2-BD59-A6C34878D82A}">
                    <a16:rowId xmlns:a16="http://schemas.microsoft.com/office/drawing/2014/main" val="348057990"/>
                  </a:ext>
                </a:extLst>
              </a:tr>
              <a:tr h="314419">
                <a:tc>
                  <a:txBody>
                    <a:bodyPr/>
                    <a:lstStyle/>
                    <a:p>
                      <a:r>
                        <a:rPr lang="en-US" sz="1500" b="1" dirty="0" smtClean="0"/>
                        <a:t>NAD</a:t>
                      </a:r>
                      <a:r>
                        <a:rPr lang="en-US" sz="1500" b="1" baseline="0" dirty="0" smtClean="0"/>
                        <a:t> 83</a:t>
                      </a:r>
                      <a:endParaRPr lang="en-US" sz="1500" b="1" dirty="0"/>
                    </a:p>
                  </a:txBody>
                  <a:tcPr marL="68580" marR="68580" marT="34291" marB="34291"/>
                </a:tc>
                <a:tc>
                  <a:txBody>
                    <a:bodyPr/>
                    <a:lstStyle/>
                    <a:p>
                      <a:r>
                        <a:rPr lang="en-US" sz="1500" b="1" dirty="0" smtClean="0"/>
                        <a:t>PRVD02</a:t>
                      </a:r>
                      <a:endParaRPr lang="en-US" sz="1500" b="1" dirty="0"/>
                    </a:p>
                  </a:txBody>
                  <a:tcPr marL="68580" marR="68580" marT="34291" marB="34291"/>
                </a:tc>
                <a:tc>
                  <a:txBody>
                    <a:bodyPr/>
                    <a:lstStyle/>
                    <a:p>
                      <a:endParaRPr lang="en-US" sz="1100" b="1"/>
                    </a:p>
                  </a:txBody>
                  <a:tcPr marL="68580" marR="68580" marT="34291" marB="34291"/>
                </a:tc>
                <a:tc>
                  <a:txBody>
                    <a:bodyPr/>
                    <a:lstStyle/>
                    <a:p>
                      <a:r>
                        <a:rPr kumimoji="0" lang="en-US" sz="1500" b="1" i="0" u="none" strike="noStrike" kern="1200" cap="none" spc="0" normalizeH="0" baseline="0" noProof="0" dirty="0" smtClean="0">
                          <a:ln>
                            <a:noFill/>
                          </a:ln>
                          <a:solidFill>
                            <a:prstClr val="black"/>
                          </a:solidFill>
                          <a:effectLst/>
                          <a:uLnTx/>
                          <a:uFillTx/>
                          <a:latin typeface="+mn-lt"/>
                          <a:ea typeface="+mn-ea"/>
                          <a:cs typeface="+mn-cs"/>
                        </a:rPr>
                        <a:t>ALASKA94</a:t>
                      </a:r>
                      <a:endParaRPr lang="en-US" sz="1500" b="1" dirty="0">
                        <a:latin typeface="+mn-lt"/>
                      </a:endParaRPr>
                    </a:p>
                  </a:txBody>
                  <a:tcPr marL="68580" marR="68580" marT="34291" marB="34291"/>
                </a:tc>
                <a:tc>
                  <a:txBody>
                    <a:bodyPr/>
                    <a:lstStyle/>
                    <a:p>
                      <a:endParaRPr lang="en-US" sz="1500" b="1" dirty="0"/>
                    </a:p>
                  </a:txBody>
                  <a:tcPr marL="68580" marR="68580" marT="34291" marB="34291"/>
                </a:tc>
                <a:extLst>
                  <a:ext uri="{0D108BD9-81ED-4DB2-BD59-A6C34878D82A}">
                    <a16:rowId xmlns:a16="http://schemas.microsoft.com/office/drawing/2014/main" val="927589832"/>
                  </a:ext>
                </a:extLst>
              </a:tr>
              <a:tr h="314419">
                <a:tc>
                  <a:txBody>
                    <a:bodyPr/>
                    <a:lstStyle/>
                    <a:p>
                      <a:endParaRPr lang="en-US" sz="1100" b="1"/>
                    </a:p>
                  </a:txBody>
                  <a:tcPr marL="68580" marR="68580" marT="34291" marB="34291"/>
                </a:tc>
                <a:tc>
                  <a:txBody>
                    <a:bodyPr/>
                    <a:lstStyle/>
                    <a:p>
                      <a:r>
                        <a:rPr lang="en-US" sz="1500" b="1" dirty="0" smtClean="0"/>
                        <a:t>ASVD02</a:t>
                      </a:r>
                      <a:endParaRPr lang="en-US" sz="1500" b="1" dirty="0"/>
                    </a:p>
                  </a:txBody>
                  <a:tcPr marL="68580" marR="68580" marT="34291" marB="34291"/>
                </a:tc>
                <a:tc>
                  <a:txBody>
                    <a:bodyPr/>
                    <a:lstStyle/>
                    <a:p>
                      <a:endParaRPr lang="en-US" sz="1100" b="1"/>
                    </a:p>
                  </a:txBody>
                  <a:tcPr marL="68580" marR="68580" marT="34291" marB="34291"/>
                </a:tc>
                <a:tc>
                  <a:txBody>
                    <a:bodyPr/>
                    <a:lstStyle/>
                    <a:p>
                      <a:r>
                        <a:rPr kumimoji="0" lang="en-US" sz="1500" b="1" i="0" u="none" strike="noStrike" kern="1200" cap="none" spc="0" normalizeH="0" baseline="0" noProof="0" dirty="0" smtClean="0">
                          <a:ln>
                            <a:noFill/>
                          </a:ln>
                          <a:solidFill>
                            <a:prstClr val="black"/>
                          </a:solidFill>
                          <a:effectLst/>
                          <a:uLnTx/>
                          <a:uFillTx/>
                          <a:latin typeface="+mn-lt"/>
                          <a:ea typeface="+mn-ea"/>
                          <a:cs typeface="+mn-cs"/>
                        </a:rPr>
                        <a:t>GEOID96</a:t>
                      </a:r>
                      <a:endParaRPr lang="en-US" sz="1500" b="1" dirty="0">
                        <a:latin typeface="+mn-lt"/>
                      </a:endParaRPr>
                    </a:p>
                  </a:txBody>
                  <a:tcPr marL="68580" marR="68580" marT="34291" marB="34291"/>
                </a:tc>
                <a:tc>
                  <a:txBody>
                    <a:bodyPr/>
                    <a:lstStyle/>
                    <a:p>
                      <a:r>
                        <a:rPr lang="en-US" sz="1500" b="1" dirty="0" smtClean="0"/>
                        <a:t>SPCS 27</a:t>
                      </a:r>
                      <a:endParaRPr lang="en-US" sz="1500" b="1" dirty="0"/>
                    </a:p>
                  </a:txBody>
                  <a:tcPr marL="68580" marR="68580" marT="34291" marB="34291"/>
                </a:tc>
                <a:extLst>
                  <a:ext uri="{0D108BD9-81ED-4DB2-BD59-A6C34878D82A}">
                    <a16:rowId xmlns:a16="http://schemas.microsoft.com/office/drawing/2014/main" val="3884107606"/>
                  </a:ext>
                </a:extLst>
              </a:tr>
              <a:tr h="314419">
                <a:tc>
                  <a:txBody>
                    <a:bodyPr/>
                    <a:lstStyle/>
                    <a:p>
                      <a:endParaRPr lang="en-US" sz="1100" b="1"/>
                    </a:p>
                  </a:txBody>
                  <a:tcPr marL="68580" marR="68580" marT="34291" marB="34291"/>
                </a:tc>
                <a:tc>
                  <a:txBody>
                    <a:bodyPr/>
                    <a:lstStyle/>
                    <a:p>
                      <a:r>
                        <a:rPr lang="en-US" sz="1500" b="1" dirty="0" smtClean="0"/>
                        <a:t>NMVD03</a:t>
                      </a:r>
                      <a:endParaRPr lang="en-US" sz="1500" b="1" dirty="0"/>
                    </a:p>
                  </a:txBody>
                  <a:tcPr marL="68580" marR="68580" marT="34291" marB="34291"/>
                </a:tc>
                <a:tc>
                  <a:txBody>
                    <a:bodyPr/>
                    <a:lstStyle/>
                    <a:p>
                      <a:endParaRPr lang="en-US" sz="1100" b="1"/>
                    </a:p>
                  </a:txBody>
                  <a:tcPr marL="68580" marR="68580" marT="34291" marB="34291"/>
                </a:tc>
                <a:tc>
                  <a:txBody>
                    <a:bodyPr/>
                    <a:lstStyle/>
                    <a:p>
                      <a:r>
                        <a:rPr kumimoji="0" lang="en-US" sz="1500" b="1" i="0" u="none" strike="noStrike" kern="1200" cap="none" spc="0" normalizeH="0" baseline="0" noProof="0" dirty="0" smtClean="0">
                          <a:ln>
                            <a:noFill/>
                          </a:ln>
                          <a:solidFill>
                            <a:prstClr val="black"/>
                          </a:solidFill>
                          <a:effectLst/>
                          <a:uLnTx/>
                          <a:uFillTx/>
                          <a:latin typeface="+mn-lt"/>
                          <a:ea typeface="+mn-ea"/>
                          <a:cs typeface="+mn-cs"/>
                        </a:rPr>
                        <a:t>GEOID99</a:t>
                      </a:r>
                      <a:endParaRPr lang="en-US" sz="1500" b="1" dirty="0">
                        <a:latin typeface="+mn-lt"/>
                      </a:endParaRPr>
                    </a:p>
                  </a:txBody>
                  <a:tcPr marL="68580" marR="68580" marT="34291" marB="34291"/>
                </a:tc>
                <a:tc>
                  <a:txBody>
                    <a:bodyPr/>
                    <a:lstStyle/>
                    <a:p>
                      <a:r>
                        <a:rPr lang="en-US" sz="1500" b="1" dirty="0" smtClean="0"/>
                        <a:t>SPCS 83</a:t>
                      </a:r>
                      <a:endParaRPr lang="en-US" sz="1500" b="1" dirty="0"/>
                    </a:p>
                  </a:txBody>
                  <a:tcPr marL="68580" marR="68580" marT="34291" marB="34291"/>
                </a:tc>
                <a:extLst>
                  <a:ext uri="{0D108BD9-81ED-4DB2-BD59-A6C34878D82A}">
                    <a16:rowId xmlns:a16="http://schemas.microsoft.com/office/drawing/2014/main" val="2926996055"/>
                  </a:ext>
                </a:extLst>
              </a:tr>
              <a:tr h="314419">
                <a:tc>
                  <a:txBody>
                    <a:bodyPr/>
                    <a:lstStyle/>
                    <a:p>
                      <a:endParaRPr lang="en-US" sz="1100" b="1"/>
                    </a:p>
                  </a:txBody>
                  <a:tcPr marL="68580" marR="68580" marT="34291" marB="34291"/>
                </a:tc>
                <a:tc>
                  <a:txBody>
                    <a:bodyPr/>
                    <a:lstStyle/>
                    <a:p>
                      <a:r>
                        <a:rPr lang="en-US" sz="1500" b="1" dirty="0" smtClean="0"/>
                        <a:t>GUVD04</a:t>
                      </a:r>
                      <a:endParaRPr lang="en-US" sz="1500" b="1" dirty="0"/>
                    </a:p>
                  </a:txBody>
                  <a:tcPr marL="68580" marR="68580" marT="34291" marB="34291"/>
                </a:tc>
                <a:tc>
                  <a:txBody>
                    <a:bodyPr/>
                    <a:lstStyle/>
                    <a:p>
                      <a:endParaRPr lang="en-US" sz="1100" b="1" dirty="0"/>
                    </a:p>
                  </a:txBody>
                  <a:tcPr marL="68580" marR="68580" marT="34291" marB="34291"/>
                </a:tc>
                <a:tc>
                  <a:txBody>
                    <a:bodyPr/>
                    <a:lstStyle/>
                    <a:p>
                      <a:r>
                        <a:rPr kumimoji="0" lang="en-US" sz="1500" b="1" i="0" u="none" strike="noStrike" kern="1200" cap="none" spc="0" normalizeH="0" baseline="0" noProof="0" dirty="0" smtClean="0">
                          <a:ln>
                            <a:noFill/>
                          </a:ln>
                          <a:solidFill>
                            <a:prstClr val="black"/>
                          </a:solidFill>
                          <a:effectLst/>
                          <a:uLnTx/>
                          <a:uFillTx/>
                          <a:latin typeface="+mn-lt"/>
                          <a:ea typeface="+mn-ea"/>
                          <a:cs typeface="+mn-cs"/>
                        </a:rPr>
                        <a:t>GEOID03</a:t>
                      </a:r>
                      <a:endParaRPr lang="en-US" sz="1500" b="1" dirty="0">
                        <a:latin typeface="+mn-lt"/>
                      </a:endParaRPr>
                    </a:p>
                  </a:txBody>
                  <a:tcPr marL="68580" marR="68580" marT="34291" marB="34291"/>
                </a:tc>
                <a:tc>
                  <a:txBody>
                    <a:bodyPr/>
                    <a:lstStyle/>
                    <a:p>
                      <a:r>
                        <a:rPr lang="en-US" sz="1500" b="1" dirty="0" smtClean="0"/>
                        <a:t>UTMs</a:t>
                      </a:r>
                      <a:endParaRPr lang="en-US" sz="1500" b="1" dirty="0"/>
                    </a:p>
                  </a:txBody>
                  <a:tcPr marL="68580" marR="68580" marT="34291" marB="34291"/>
                </a:tc>
                <a:extLst>
                  <a:ext uri="{0D108BD9-81ED-4DB2-BD59-A6C34878D82A}">
                    <a16:rowId xmlns:a16="http://schemas.microsoft.com/office/drawing/2014/main" val="2282737914"/>
                  </a:ext>
                </a:extLst>
              </a:tr>
              <a:tr h="314419">
                <a:tc>
                  <a:txBody>
                    <a:bodyPr/>
                    <a:lstStyle/>
                    <a:p>
                      <a:endParaRPr lang="en-US" sz="1100" b="1"/>
                    </a:p>
                  </a:txBody>
                  <a:tcPr marL="68580" marR="68580" marT="34291" marB="34291"/>
                </a:tc>
                <a:tc>
                  <a:txBody>
                    <a:bodyPr/>
                    <a:lstStyle/>
                    <a:p>
                      <a:r>
                        <a:rPr lang="en-US" sz="1500" b="1" dirty="0" smtClean="0"/>
                        <a:t>VIVD09</a:t>
                      </a:r>
                      <a:endParaRPr lang="en-US" sz="1500" b="1" dirty="0"/>
                    </a:p>
                  </a:txBody>
                  <a:tcPr marL="68580" marR="68580" marT="34291" marB="34291"/>
                </a:tc>
                <a:tc>
                  <a:txBody>
                    <a:bodyPr/>
                    <a:lstStyle/>
                    <a:p>
                      <a:endParaRPr lang="en-US" sz="1100" b="1"/>
                    </a:p>
                  </a:txBody>
                  <a:tcPr marL="68580" marR="68580" marT="34291" marB="34291"/>
                </a:tc>
                <a:tc>
                  <a:txBody>
                    <a:bodyPr/>
                    <a:lstStyle/>
                    <a:p>
                      <a:r>
                        <a:rPr kumimoji="0" lang="en-US" sz="1500" b="1" i="0" u="none" strike="noStrike" kern="1200" cap="none" spc="0" normalizeH="0" baseline="0" noProof="0" dirty="0" smtClean="0">
                          <a:ln>
                            <a:noFill/>
                          </a:ln>
                          <a:solidFill>
                            <a:prstClr val="black"/>
                          </a:solidFill>
                          <a:effectLst/>
                          <a:uLnTx/>
                          <a:uFillTx/>
                          <a:latin typeface="+mn-lt"/>
                          <a:ea typeface="+mn-ea"/>
                          <a:cs typeface="+mn-cs"/>
                        </a:rPr>
                        <a:t>GEOID06</a:t>
                      </a:r>
                      <a:endParaRPr lang="en-US" sz="1500" b="1" dirty="0">
                        <a:latin typeface="+mn-lt"/>
                      </a:endParaRPr>
                    </a:p>
                  </a:txBody>
                  <a:tcPr marL="68580" marR="68580" marT="34291" marB="34291"/>
                </a:tc>
                <a:tc>
                  <a:txBody>
                    <a:bodyPr/>
                    <a:lstStyle/>
                    <a:p>
                      <a:endParaRPr lang="en-US" sz="1100" b="1"/>
                    </a:p>
                  </a:txBody>
                  <a:tcPr marL="68580" marR="68580" marT="34291" marB="34291"/>
                </a:tc>
                <a:extLst>
                  <a:ext uri="{0D108BD9-81ED-4DB2-BD59-A6C34878D82A}">
                    <a16:rowId xmlns:a16="http://schemas.microsoft.com/office/drawing/2014/main" val="421228443"/>
                  </a:ext>
                </a:extLst>
              </a:tr>
              <a:tr h="310171">
                <a:tc>
                  <a:txBody>
                    <a:bodyPr/>
                    <a:lstStyle/>
                    <a:p>
                      <a:endParaRPr lang="en-US" sz="1100" b="1"/>
                    </a:p>
                  </a:txBody>
                  <a:tcPr marL="68580" marR="68580" marT="34291" marB="34291"/>
                </a:tc>
                <a:tc>
                  <a:txBody>
                    <a:bodyPr/>
                    <a:lstStyle/>
                    <a:p>
                      <a:endParaRPr lang="en-US" sz="1100" b="1"/>
                    </a:p>
                  </a:txBody>
                  <a:tcPr marL="68580" marR="68580" marT="34291" marB="34291"/>
                </a:tc>
                <a:tc>
                  <a:txBody>
                    <a:bodyPr/>
                    <a:lstStyle/>
                    <a:p>
                      <a:endParaRPr lang="en-US" sz="1100" b="1" dirty="0"/>
                    </a:p>
                  </a:txBody>
                  <a:tcPr marL="68580" marR="68580" marT="34291" marB="34291"/>
                </a:tc>
                <a:tc>
                  <a:txBody>
                    <a:bodyPr/>
                    <a:lstStyle/>
                    <a:p>
                      <a:r>
                        <a:rPr lang="en-US" sz="1500" b="1" dirty="0" smtClean="0">
                          <a:latin typeface="+mn-lt"/>
                        </a:rPr>
                        <a:t>GEOID09</a:t>
                      </a:r>
                      <a:endParaRPr lang="en-US" sz="1500" b="1" dirty="0">
                        <a:latin typeface="+mn-lt"/>
                      </a:endParaRPr>
                    </a:p>
                  </a:txBody>
                  <a:tcPr marL="68580" marR="68580" marT="34291" marB="34291"/>
                </a:tc>
                <a:tc>
                  <a:txBody>
                    <a:bodyPr/>
                    <a:lstStyle/>
                    <a:p>
                      <a:endParaRPr lang="en-US" sz="1100" b="1" dirty="0"/>
                    </a:p>
                  </a:txBody>
                  <a:tcPr marL="68580" marR="68580" marT="34291" marB="34291"/>
                </a:tc>
                <a:extLst>
                  <a:ext uri="{0D108BD9-81ED-4DB2-BD59-A6C34878D82A}">
                    <a16:rowId xmlns:a16="http://schemas.microsoft.com/office/drawing/2014/main" val="2544845522"/>
                  </a:ext>
                </a:extLst>
              </a:tr>
              <a:tr h="314419">
                <a:tc>
                  <a:txBody>
                    <a:bodyPr/>
                    <a:lstStyle/>
                    <a:p>
                      <a:endParaRPr lang="en-US" sz="1100" b="1" dirty="0"/>
                    </a:p>
                  </a:txBody>
                  <a:tcPr marL="68580" marR="68580" marT="34291" marB="34291"/>
                </a:tc>
                <a:tc>
                  <a:txBody>
                    <a:bodyPr/>
                    <a:lstStyle/>
                    <a:p>
                      <a:endParaRPr lang="en-US" sz="1100" b="1"/>
                    </a:p>
                  </a:txBody>
                  <a:tcPr marL="68580" marR="68580" marT="34291" marB="34291"/>
                </a:tc>
                <a:tc>
                  <a:txBody>
                    <a:bodyPr/>
                    <a:lstStyle/>
                    <a:p>
                      <a:endParaRPr lang="en-US" sz="1100" b="1" dirty="0"/>
                    </a:p>
                  </a:txBody>
                  <a:tcPr marL="68580" marR="68580" marT="34291" marB="3429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mn-lt"/>
                          <a:ea typeface="+mn-ea"/>
                          <a:cs typeface="+mn-cs"/>
                        </a:rPr>
                        <a:t>GEOID12(A,B)</a:t>
                      </a:r>
                      <a:endParaRPr lang="en-US" sz="1500" b="1" dirty="0">
                        <a:latin typeface="+mn-lt"/>
                      </a:endParaRPr>
                    </a:p>
                  </a:txBody>
                  <a:tcPr marL="68580" marR="68580" marT="34291" marB="34291"/>
                </a:tc>
                <a:tc>
                  <a:txBody>
                    <a:bodyPr/>
                    <a:lstStyle/>
                    <a:p>
                      <a:endParaRPr lang="en-US" sz="1100" b="1" dirty="0"/>
                    </a:p>
                  </a:txBody>
                  <a:tcPr marL="68580" marR="68580" marT="34291" marB="34291"/>
                </a:tc>
                <a:extLst>
                  <a:ext uri="{0D108BD9-81ED-4DB2-BD59-A6C34878D82A}">
                    <a16:rowId xmlns:a16="http://schemas.microsoft.com/office/drawing/2014/main" val="781712782"/>
                  </a:ext>
                </a:extLst>
              </a:tr>
            </a:tbl>
          </a:graphicData>
        </a:graphic>
      </p:graphicFrame>
      <p:sp>
        <p:nvSpPr>
          <p:cNvPr id="9" name="TextBox 8"/>
          <p:cNvSpPr txBox="1"/>
          <p:nvPr/>
        </p:nvSpPr>
        <p:spPr>
          <a:xfrm>
            <a:off x="781475" y="4646737"/>
            <a:ext cx="2571410" cy="369332"/>
          </a:xfrm>
          <a:prstGeom prst="rect">
            <a:avLst/>
          </a:prstGeom>
          <a:noFill/>
        </p:spPr>
        <p:txBody>
          <a:bodyPr wrap="none" rtlCol="0">
            <a:spAutoFit/>
          </a:bodyPr>
          <a:lstStyle/>
          <a:p>
            <a:r>
              <a:rPr lang="en-US" b="1" dirty="0" smtClean="0">
                <a:latin typeface="+mn-lt"/>
              </a:rPr>
              <a:t>*This not a complete list.</a:t>
            </a:r>
            <a:endParaRPr lang="en-US" b="1" dirty="0">
              <a:latin typeface="+mn-lt"/>
            </a:endParaRPr>
          </a:p>
        </p:txBody>
      </p:sp>
    </p:spTree>
    <p:extLst>
      <p:ext uri="{BB962C8B-B14F-4D97-AF65-F5344CB8AC3E}">
        <p14:creationId xmlns:p14="http://schemas.microsoft.com/office/powerpoint/2010/main" val="1362442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1143000" y="358349"/>
            <a:ext cx="6858000" cy="601775"/>
          </a:xfrm>
          <a:noFill/>
        </p:spPr>
        <p:txBody>
          <a:bodyPr/>
          <a:lstStyle/>
          <a:p>
            <a:r>
              <a:rPr lang="en-US" b="1" dirty="0"/>
              <a:t>Putting our best “foot” forward</a:t>
            </a:r>
          </a:p>
        </p:txBody>
      </p:sp>
      <p:sp>
        <p:nvSpPr>
          <p:cNvPr id="5" name="Content Placeholder 4">
            <a:extLst>
              <a:ext uri="{FF2B5EF4-FFF2-40B4-BE49-F238E27FC236}">
                <a16:creationId xmlns:a16="http://schemas.microsoft.com/office/drawing/2014/main" id="{CA1B24B5-665E-44F0-8C0C-5E911713CD74}"/>
              </a:ext>
            </a:extLst>
          </p:cNvPr>
          <p:cNvSpPr>
            <a:spLocks noGrp="1"/>
          </p:cNvSpPr>
          <p:nvPr>
            <p:ph idx="1"/>
          </p:nvPr>
        </p:nvSpPr>
        <p:spPr>
          <a:xfrm>
            <a:off x="910715" y="1056135"/>
            <a:ext cx="6172200" cy="461665"/>
          </a:xfrm>
        </p:spPr>
        <p:txBody>
          <a:bodyPr>
            <a:spAutoFit/>
          </a:bodyPr>
          <a:lstStyle/>
          <a:p>
            <a:pPr marL="0" indent="0" algn="ctr">
              <a:buNone/>
            </a:pPr>
            <a:r>
              <a:rPr lang="en-US" b="1" dirty="0">
                <a:latin typeface="Old English Text MT" panose="03040902040508030806" pitchFamily="66" charset="0"/>
              </a:rPr>
              <a:t>The Right &amp; Lawful Rood</a:t>
            </a:r>
          </a:p>
        </p:txBody>
      </p:sp>
      <p:pic>
        <p:nvPicPr>
          <p:cNvPr id="8" name="Content Placeholder 6">
            <a:extLst>
              <a:ext uri="{FF2B5EF4-FFF2-40B4-BE49-F238E27FC236}">
                <a16:creationId xmlns:a16="http://schemas.microsoft.com/office/drawing/2014/main" id="{2C8BF472-56CD-4672-9B4C-9780F4C44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932043" y="1467612"/>
            <a:ext cx="4114800" cy="3264411"/>
          </a:xfrm>
          <a:prstGeom prst="rect">
            <a:avLst/>
          </a:prstGeom>
          <a:noFill/>
          <a:ln w="9525">
            <a:noFill/>
            <a:miter lim="800000"/>
            <a:headEnd/>
            <a:tailEnd/>
          </a:ln>
        </p:spPr>
      </p:pic>
      <p:sp>
        <p:nvSpPr>
          <p:cNvPr id="6" name="TextBox 5">
            <a:extLst>
              <a:ext uri="{FF2B5EF4-FFF2-40B4-BE49-F238E27FC236}">
                <a16:creationId xmlns:a16="http://schemas.microsoft.com/office/drawing/2014/main" id="{0A5F6410-736C-4EB9-8939-8BCA00076366}"/>
              </a:ext>
            </a:extLst>
          </p:cNvPr>
          <p:cNvSpPr txBox="1"/>
          <p:nvPr/>
        </p:nvSpPr>
        <p:spPr bwMode="auto">
          <a:xfrm>
            <a:off x="1122722" y="4719339"/>
            <a:ext cx="5720531" cy="323165"/>
          </a:xfrm>
          <a:prstGeom prst="rect">
            <a:avLst/>
          </a:prstGeom>
          <a:noFill/>
          <a:ln w="9525" algn="ctr">
            <a:noFill/>
            <a:miter lim="800000"/>
            <a:headEnd/>
            <a:tailEnd/>
          </a:ln>
          <a:effectLst/>
        </p:spPr>
        <p:txBody>
          <a:bodyPr wrap="square" rtlCol="0">
            <a:spAutoFit/>
          </a:bodyPr>
          <a:lstStyle/>
          <a:p>
            <a:pPr algn="ctr">
              <a:spcBef>
                <a:spcPct val="50000"/>
              </a:spcBef>
            </a:pPr>
            <a:r>
              <a:rPr lang="en-US" sz="1500" dirty="0">
                <a:solidFill>
                  <a:schemeClr val="tx2">
                    <a:lumMod val="75000"/>
                  </a:schemeClr>
                </a:solidFill>
                <a:cs typeface="Arial" pitchFamily="34" charset="0"/>
              </a:rPr>
              <a:t>From geometry book of Jacob Köbel (1460-1533), 1608 edition</a:t>
            </a:r>
          </a:p>
        </p:txBody>
      </p:sp>
      <p:sp>
        <p:nvSpPr>
          <p:cNvPr id="2" name="TextBox 1"/>
          <p:cNvSpPr txBox="1"/>
          <p:nvPr/>
        </p:nvSpPr>
        <p:spPr>
          <a:xfrm>
            <a:off x="6629404" y="3569110"/>
            <a:ext cx="1968359" cy="369332"/>
          </a:xfrm>
          <a:prstGeom prst="rect">
            <a:avLst/>
          </a:prstGeom>
          <a:noFill/>
        </p:spPr>
        <p:txBody>
          <a:bodyPr wrap="none" rtlCol="0">
            <a:spAutoFit/>
          </a:bodyPr>
          <a:lstStyle/>
          <a:p>
            <a:r>
              <a:rPr lang="en-US" b="1" dirty="0" smtClean="0">
                <a:latin typeface="+mn-lt"/>
              </a:rPr>
              <a:t>A rod is ~ 16.5 feet</a:t>
            </a:r>
            <a:endParaRPr lang="en-US" b="1" dirty="0">
              <a:latin typeface="+mn-lt"/>
            </a:endParaRPr>
          </a:p>
        </p:txBody>
      </p:sp>
    </p:spTree>
    <p:extLst>
      <p:ext uri="{BB962C8B-B14F-4D97-AF65-F5344CB8AC3E}">
        <p14:creationId xmlns:p14="http://schemas.microsoft.com/office/powerpoint/2010/main" val="363032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96DFA-7A80-49F5-8C92-8D5F1E94B3A2}"/>
              </a:ext>
            </a:extLst>
          </p:cNvPr>
          <p:cNvSpPr txBox="1">
            <a:spLocks/>
          </p:cNvSpPr>
          <p:nvPr/>
        </p:nvSpPr>
        <p:spPr>
          <a:xfrm>
            <a:off x="1143000" y="358349"/>
            <a:ext cx="6858000" cy="601775"/>
          </a:xfrm>
          <a:prstGeom prst="rect">
            <a:avLst/>
          </a:prstGeom>
          <a:no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783"/>
            <a:r>
              <a:rPr lang="en-US" sz="3300" b="1" dirty="0"/>
              <a:t>Who is responsible for standards?</a:t>
            </a:r>
          </a:p>
        </p:txBody>
      </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6500029" y="3795791"/>
            <a:ext cx="11" cy="1371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5678" y="4023281"/>
            <a:ext cx="1028700" cy="10287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OAA connector">
            <a:extLst>
              <a:ext uri="{FF2B5EF4-FFF2-40B4-BE49-F238E27FC236}">
                <a16:creationId xmlns:a16="http://schemas.microsoft.com/office/drawing/2014/main" id="{CCBD645C-810C-43B8-9F27-6309FB71FC69}"/>
              </a:ext>
            </a:extLst>
          </p:cNvPr>
          <p:cNvGrpSpPr/>
          <p:nvPr/>
        </p:nvGrpSpPr>
        <p:grpSpPr>
          <a:xfrm>
            <a:off x="5265593" y="2366531"/>
            <a:ext cx="1234440" cy="13716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2499017" y="2344409"/>
            <a:ext cx="1285253" cy="48006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20" b="22317"/>
          <a:stretch/>
        </p:blipFill>
        <p:spPr bwMode="auto">
          <a:xfrm>
            <a:off x="1573185" y="2866941"/>
            <a:ext cx="1851660" cy="617220"/>
          </a:xfrm>
          <a:prstGeom prst="rect">
            <a:avLst/>
          </a:prstGeom>
          <a:noFill/>
          <a:extLst>
            <a:ext uri="{909E8E84-426E-40DD-AFC4-6F175D3DCCD1}">
              <a14:hiddenFill xmlns:a14="http://schemas.microsoft.com/office/drawing/2010/main">
                <a:solidFill>
                  <a:srgbClr val="FFFFFF"/>
                </a:solidFill>
              </a14:hiddenFill>
            </a:ext>
          </a:extLst>
        </p:spPr>
      </p:pic>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9131" y="1643861"/>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7098" y="2563125"/>
            <a:ext cx="1165860" cy="116586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1485903" y="844353"/>
            <a:ext cx="6172187" cy="889983"/>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83">
              <a:spcBef>
                <a:spcPts val="0"/>
              </a:spcBef>
              <a:buNone/>
            </a:pPr>
            <a:r>
              <a:rPr lang="en-US" sz="2400" b="1" i="1" dirty="0">
                <a:solidFill>
                  <a:schemeClr val="tx2">
                    <a:lumMod val="75000"/>
                  </a:schemeClr>
                </a:solidFill>
              </a:rPr>
              <a:t>Today:</a:t>
            </a:r>
          </a:p>
          <a:p>
            <a:pPr marL="0" indent="0" defTabSz="685783">
              <a:spcBef>
                <a:spcPts val="0"/>
              </a:spcBef>
              <a:buNone/>
            </a:pPr>
            <a:r>
              <a:rPr lang="en-US" sz="2400" b="1" dirty="0">
                <a:solidFill>
                  <a:schemeClr val="tx2">
                    <a:lumMod val="75000"/>
                  </a:schemeClr>
                </a:solidFill>
              </a:rPr>
              <a:t>National Institute of Standards and Technology</a:t>
            </a:r>
          </a:p>
        </p:txBody>
      </p:sp>
    </p:spTree>
    <p:extLst>
      <p:ext uri="{BB962C8B-B14F-4D97-AF65-F5344CB8AC3E}">
        <p14:creationId xmlns:p14="http://schemas.microsoft.com/office/powerpoint/2010/main" val="4495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1000"/>
                                        <p:tgtEl>
                                          <p:spTgt spid="5122"/>
                                        </p:tgtEl>
                                      </p:cBhvr>
                                    </p:animEffect>
                                    <p:anim calcmode="lin" valueType="num">
                                      <p:cBhvr>
                                        <p:cTn id="23" dur="1000" fill="hold"/>
                                        <p:tgtEl>
                                          <p:spTgt spid="5122"/>
                                        </p:tgtEl>
                                        <p:attrNameLst>
                                          <p:attrName>ppt_x</p:attrName>
                                        </p:attrNameLst>
                                      </p:cBhvr>
                                      <p:tavLst>
                                        <p:tav tm="0">
                                          <p:val>
                                            <p:strVal val="#ppt_x"/>
                                          </p:val>
                                        </p:tav>
                                        <p:tav tm="100000">
                                          <p:val>
                                            <p:strVal val="#ppt_x"/>
                                          </p:val>
                                        </p:tav>
                                      </p:tavLst>
                                    </p:anim>
                                    <p:anim calcmode="lin" valueType="num">
                                      <p:cBhvr>
                                        <p:cTn id="24" dur="1000" fill="hold"/>
                                        <p:tgtEl>
                                          <p:spTgt spid="5122"/>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EA30CF-2698-4A91-A098-81B3AE38F7E3}"/>
              </a:ext>
            </a:extLst>
          </p:cNvPr>
          <p:cNvSpPr>
            <a:spLocks noGrp="1"/>
          </p:cNvSpPr>
          <p:nvPr>
            <p:ph type="sldNum" sz="quarter" idx="12"/>
          </p:nvPr>
        </p:nvSpPr>
        <p:spPr/>
        <p:txBody>
          <a:bodyPr/>
          <a:lstStyle/>
          <a:p>
            <a:fld id="{1EE7B93A-05D4-4E0E-9360-14272AE9C6F8}" type="slidenum">
              <a:rPr lang="en-US" smtClean="0"/>
              <a:t>42</a:t>
            </a:fld>
            <a:endParaRPr lang="en-US" dirty="0"/>
          </a:p>
        </p:txBody>
      </p:sp>
      <p:sp>
        <p:nvSpPr>
          <p:cNvPr id="6" name="Title 1">
            <a:extLst>
              <a:ext uri="{FF2B5EF4-FFF2-40B4-BE49-F238E27FC236}">
                <a16:creationId xmlns:a16="http://schemas.microsoft.com/office/drawing/2014/main" id="{26D38F35-92A5-4E07-98BD-419162AC4596}"/>
              </a:ext>
            </a:extLst>
          </p:cNvPr>
          <p:cNvSpPr txBox="1">
            <a:spLocks/>
          </p:cNvSpPr>
          <p:nvPr/>
        </p:nvSpPr>
        <p:spPr>
          <a:xfrm>
            <a:off x="1143000" y="358349"/>
            <a:ext cx="6858000" cy="601775"/>
          </a:xfrm>
          <a:prstGeom prst="rect">
            <a:avLst/>
          </a:prstGeom>
          <a:no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783"/>
            <a:r>
              <a:rPr lang="en-US" sz="3300" b="1" dirty="0"/>
              <a:t>Congress is the Authority</a:t>
            </a:r>
          </a:p>
        </p:txBody>
      </p:sp>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960121"/>
            <a:ext cx="6858000" cy="381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73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D38F35-92A5-4E07-98BD-419162AC4596}"/>
              </a:ext>
            </a:extLst>
          </p:cNvPr>
          <p:cNvSpPr txBox="1">
            <a:spLocks/>
          </p:cNvSpPr>
          <p:nvPr/>
        </p:nvSpPr>
        <p:spPr>
          <a:xfrm>
            <a:off x="1143000" y="358349"/>
            <a:ext cx="6858000" cy="601775"/>
          </a:xfrm>
          <a:prstGeom prst="rect">
            <a:avLst/>
          </a:prstGeom>
          <a:no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783"/>
            <a:r>
              <a:rPr lang="en-US" sz="3300" b="1" dirty="0"/>
              <a:t>Congress is the Authority</a:t>
            </a:r>
          </a:p>
        </p:txBody>
      </p:sp>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960121"/>
            <a:ext cx="6858000" cy="3814763"/>
          </a:xfrm>
          <a:prstGeom prst="rect">
            <a:avLst/>
          </a:prstGeom>
          <a:solidFill>
            <a:schemeClr val="bg1"/>
          </a:solidFill>
          <a:ln>
            <a:noFill/>
          </a:ln>
        </p:spPr>
      </p:pic>
      <p:sp>
        <p:nvSpPr>
          <p:cNvPr id="4" name="Rectangle 3">
            <a:extLst>
              <a:ext uri="{FF2B5EF4-FFF2-40B4-BE49-F238E27FC236}">
                <a16:creationId xmlns:a16="http://schemas.microsoft.com/office/drawing/2014/main" id="{7F949963-8BBF-45CA-94E5-B74C96DC6AB9}"/>
              </a:ext>
            </a:extLst>
          </p:cNvPr>
          <p:cNvSpPr/>
          <p:nvPr/>
        </p:nvSpPr>
        <p:spPr>
          <a:xfrm>
            <a:off x="1143000" y="960123"/>
            <a:ext cx="6858000" cy="3825035"/>
          </a:xfrm>
          <a:prstGeom prst="rect">
            <a:avLst/>
          </a:prstGeom>
          <a:solidFill>
            <a:schemeClr val="tx1">
              <a:lumMod val="50000"/>
              <a:lumOff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D155260-DF62-4AD8-93FB-129EBD4BB1B7}"/>
              </a:ext>
            </a:extLst>
          </p:cNvPr>
          <p:cNvSpPr txBox="1"/>
          <p:nvPr/>
        </p:nvSpPr>
        <p:spPr bwMode="auto">
          <a:xfrm>
            <a:off x="1454730" y="1166754"/>
            <a:ext cx="6332517" cy="2516073"/>
          </a:xfrm>
          <a:prstGeom prst="rect">
            <a:avLst/>
          </a:prstGeom>
          <a:noFill/>
          <a:ln w="9525" algn="ctr">
            <a:noFill/>
            <a:miter lim="800000"/>
            <a:headEnd/>
            <a:tailEnd/>
          </a:ln>
          <a:effectLst/>
        </p:spPr>
        <p:txBody>
          <a:bodyPr wrap="square" rtlCol="0">
            <a:spAutoFit/>
          </a:bodyPr>
          <a:lstStyle/>
          <a:p>
            <a:pPr algn="ctr">
              <a:spcBef>
                <a:spcPct val="50000"/>
              </a:spcBef>
            </a:pPr>
            <a:r>
              <a:rPr lang="en-US" b="1" dirty="0">
                <a:solidFill>
                  <a:schemeClr val="bg1"/>
                </a:solidFill>
                <a:effectLst>
                  <a:outerShdw blurRad="38100" dist="38100" dir="2700000" algn="tl">
                    <a:srgbClr val="000000"/>
                  </a:outerShdw>
                </a:effectLst>
                <a:cs typeface="Arial" pitchFamily="34" charset="0"/>
              </a:rPr>
              <a:t>Per the U.S. Constitution</a:t>
            </a:r>
            <a:br>
              <a:rPr lang="en-US" b="1" dirty="0">
                <a:solidFill>
                  <a:schemeClr val="bg1"/>
                </a:solidFill>
                <a:effectLst>
                  <a:outerShdw blurRad="38100" dist="38100" dir="2700000" algn="tl">
                    <a:srgbClr val="000000"/>
                  </a:outerShdw>
                </a:effectLst>
                <a:cs typeface="Arial" pitchFamily="34" charset="0"/>
              </a:rPr>
            </a:br>
            <a:r>
              <a:rPr lang="en-US" b="1" dirty="0">
                <a:solidFill>
                  <a:schemeClr val="bg1"/>
                </a:solidFill>
                <a:effectLst>
                  <a:outerShdw blurRad="38100" dist="38100" dir="2700000" algn="tl">
                    <a:srgbClr val="000000"/>
                  </a:outerShdw>
                </a:effectLst>
                <a:cs typeface="Arial" pitchFamily="34" charset="0"/>
              </a:rPr>
              <a:t>(Article I, Section 8, Clause 5)</a:t>
            </a:r>
          </a:p>
          <a:p>
            <a:pPr algn="ctr">
              <a:spcBef>
                <a:spcPct val="50000"/>
              </a:spcBef>
            </a:pPr>
            <a:r>
              <a:rPr lang="en-US" sz="2700" b="1" i="1" dirty="0">
                <a:solidFill>
                  <a:schemeClr val="bg1"/>
                </a:solidFill>
                <a:effectLst>
                  <a:outerShdw blurRad="38100" dist="38100" dir="2700000" algn="tl">
                    <a:srgbClr val="000000"/>
                  </a:outerShdw>
                </a:effectLst>
                <a:cs typeface="Arial" pitchFamily="34" charset="0"/>
              </a:rPr>
              <a:t>“The Congress shall have </a:t>
            </a:r>
            <a:br>
              <a:rPr lang="en-US" sz="2700" b="1" i="1" dirty="0">
                <a:solidFill>
                  <a:schemeClr val="bg1"/>
                </a:solidFill>
                <a:effectLst>
                  <a:outerShdw blurRad="38100" dist="38100" dir="2700000" algn="tl">
                    <a:srgbClr val="000000"/>
                  </a:outerShdw>
                </a:effectLst>
                <a:cs typeface="Arial" pitchFamily="34" charset="0"/>
              </a:rPr>
            </a:br>
            <a:r>
              <a:rPr lang="en-US" sz="2700" b="1" i="1" dirty="0">
                <a:solidFill>
                  <a:schemeClr val="bg1"/>
                </a:solidFill>
                <a:effectLst>
                  <a:outerShdw blurRad="38100" dist="38100" dir="2700000" algn="tl">
                    <a:srgbClr val="000000"/>
                  </a:outerShdw>
                </a:effectLst>
                <a:cs typeface="Arial" pitchFamily="34" charset="0"/>
              </a:rPr>
              <a:t>Power … To coin Money … </a:t>
            </a:r>
            <a:br>
              <a:rPr lang="en-US" sz="2700" b="1" i="1" dirty="0">
                <a:solidFill>
                  <a:schemeClr val="bg1"/>
                </a:solidFill>
                <a:effectLst>
                  <a:outerShdw blurRad="38100" dist="38100" dir="2700000" algn="tl">
                    <a:srgbClr val="000000"/>
                  </a:outerShdw>
                </a:effectLst>
                <a:cs typeface="Arial" pitchFamily="34" charset="0"/>
              </a:rPr>
            </a:br>
            <a:r>
              <a:rPr lang="en-US" sz="2700" b="1" i="1" dirty="0">
                <a:solidFill>
                  <a:schemeClr val="bg1"/>
                </a:solidFill>
                <a:effectLst>
                  <a:outerShdw blurRad="38100" dist="38100" dir="2700000" algn="tl">
                    <a:srgbClr val="000000"/>
                  </a:outerShdw>
                </a:effectLst>
                <a:cs typeface="Arial" pitchFamily="34" charset="0"/>
              </a:rPr>
              <a:t>and fix the Standard </a:t>
            </a:r>
            <a:br>
              <a:rPr lang="en-US" sz="2700" b="1" i="1" dirty="0">
                <a:solidFill>
                  <a:schemeClr val="bg1"/>
                </a:solidFill>
                <a:effectLst>
                  <a:outerShdw blurRad="38100" dist="38100" dir="2700000" algn="tl">
                    <a:srgbClr val="000000"/>
                  </a:outerShdw>
                </a:effectLst>
                <a:cs typeface="Arial" pitchFamily="34" charset="0"/>
              </a:rPr>
            </a:br>
            <a:r>
              <a:rPr lang="en-US" sz="2700" b="1" i="1" dirty="0">
                <a:solidFill>
                  <a:schemeClr val="bg1"/>
                </a:solidFill>
                <a:effectLst>
                  <a:outerShdw blurRad="38100" dist="38100" dir="2700000" algn="tl">
                    <a:srgbClr val="000000"/>
                  </a:outerShdw>
                </a:effectLst>
                <a:cs typeface="Arial" pitchFamily="34" charset="0"/>
              </a:rPr>
              <a:t>of Weights and Measures” </a:t>
            </a:r>
          </a:p>
        </p:txBody>
      </p:sp>
      <p:sp>
        <p:nvSpPr>
          <p:cNvPr id="3" name="TextBox 2">
            <a:extLst>
              <a:ext uri="{FF2B5EF4-FFF2-40B4-BE49-F238E27FC236}">
                <a16:creationId xmlns:a16="http://schemas.microsoft.com/office/drawing/2014/main" id="{E0670D5A-D9DE-40DD-8A6A-A4BB5F5FC6E1}"/>
              </a:ext>
            </a:extLst>
          </p:cNvPr>
          <p:cNvSpPr txBox="1"/>
          <p:nvPr/>
        </p:nvSpPr>
        <p:spPr bwMode="auto">
          <a:xfrm>
            <a:off x="1262207" y="4183381"/>
            <a:ext cx="6591313" cy="369332"/>
          </a:xfrm>
          <a:prstGeom prst="rect">
            <a:avLst/>
          </a:prstGeom>
          <a:noFill/>
          <a:ln w="9525" algn="ctr">
            <a:noFill/>
            <a:miter lim="800000"/>
            <a:headEnd/>
            <a:tailEnd/>
          </a:ln>
          <a:effectLst/>
        </p:spPr>
        <p:txBody>
          <a:bodyPr wrap="square" rtlCol="0">
            <a:spAutoFit/>
          </a:bodyPr>
          <a:lstStyle/>
          <a:p>
            <a:pPr algn="ctr">
              <a:spcBef>
                <a:spcPct val="50000"/>
              </a:spcBef>
            </a:pPr>
            <a:r>
              <a:rPr lang="en-US" b="1" dirty="0">
                <a:solidFill>
                  <a:srgbClr val="FFFF00"/>
                </a:solidFill>
                <a:effectLst>
                  <a:outerShdw blurRad="38100" dist="38100" dir="2700000" algn="tl">
                    <a:srgbClr val="000000">
                      <a:alpha val="43137"/>
                    </a:srgbClr>
                  </a:outerShdw>
                </a:effectLst>
              </a:rPr>
              <a:t>Why?  To avoid the “toothbrush problem”</a:t>
            </a:r>
          </a:p>
        </p:txBody>
      </p:sp>
    </p:spTree>
    <p:extLst>
      <p:ext uri="{BB962C8B-B14F-4D97-AF65-F5344CB8AC3E}">
        <p14:creationId xmlns:p14="http://schemas.microsoft.com/office/powerpoint/2010/main" val="39013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D72699-55DD-194A-B1C4-A2E853B5A28F}"/>
              </a:ext>
            </a:extLst>
          </p:cNvPr>
          <p:cNvSpPr>
            <a:spLocks noGrp="1"/>
          </p:cNvSpPr>
          <p:nvPr>
            <p:ph type="title"/>
          </p:nvPr>
        </p:nvSpPr>
        <p:spPr>
          <a:xfrm>
            <a:off x="1143000" y="277234"/>
            <a:ext cx="6858000" cy="601775"/>
          </a:xfrm>
          <a:noFill/>
        </p:spPr>
        <p:txBody>
          <a:bodyPr/>
          <a:lstStyle/>
          <a:p>
            <a:r>
              <a:rPr lang="en-US" b="1" dirty="0"/>
              <a:t>The trouble with standards…</a:t>
            </a:r>
          </a:p>
        </p:txBody>
      </p:sp>
      <p:pic>
        <p:nvPicPr>
          <p:cNvPr id="5" name="Picture 4" descr="http://beyondplm.com/wp-content/uploads/2016/01/standards-are-like-toothbrushes-plm-innovation-platform-1.jpg"/>
          <p:cNvPicPr>
            <a:picLocks noChangeAspect="1" noChangeArrowheads="1"/>
          </p:cNvPicPr>
          <p:nvPr/>
        </p:nvPicPr>
        <p:blipFill>
          <a:blip r:embed="rId3" cstate="print"/>
          <a:srcRect/>
          <a:stretch>
            <a:fillRect/>
          </a:stretch>
        </p:blipFill>
        <p:spPr bwMode="auto">
          <a:xfrm>
            <a:off x="1828800" y="856585"/>
            <a:ext cx="5486400" cy="4058907"/>
          </a:xfrm>
          <a:prstGeom prst="rect">
            <a:avLst/>
          </a:prstGeom>
          <a:noFill/>
          <a:effectLst>
            <a:outerShdw blurRad="63500" sx="102000" sy="102000" algn="ctr" rotWithShape="0">
              <a:prstClr val="black">
                <a:alpha val="40000"/>
              </a:prstClr>
            </a:outerShdw>
          </a:effectLst>
        </p:spPr>
      </p:pic>
      <p:sp>
        <p:nvSpPr>
          <p:cNvPr id="6" name="TextBox 5"/>
          <p:cNvSpPr txBox="1"/>
          <p:nvPr/>
        </p:nvSpPr>
        <p:spPr bwMode="auto">
          <a:xfrm>
            <a:off x="5814205" y="4889588"/>
            <a:ext cx="2186796" cy="276999"/>
          </a:xfrm>
          <a:prstGeom prst="rect">
            <a:avLst/>
          </a:prstGeom>
          <a:noFill/>
          <a:ln w="9525" algn="ctr">
            <a:noFill/>
            <a:miter lim="800000"/>
            <a:headEnd/>
            <a:tailEnd/>
          </a:ln>
          <a:effectLst/>
        </p:spPr>
        <p:txBody>
          <a:bodyPr wrap="square" rtlCol="0">
            <a:spAutoFit/>
          </a:bodyPr>
          <a:lstStyle/>
          <a:p>
            <a:pPr algn="r">
              <a:spcBef>
                <a:spcPct val="50000"/>
              </a:spcBef>
            </a:pPr>
            <a:r>
              <a:rPr lang="en-US" sz="1200" dirty="0">
                <a:cs typeface="Arial" pitchFamily="34" charset="0"/>
              </a:rPr>
              <a:t>Image from beyondplm.com</a:t>
            </a:r>
          </a:p>
        </p:txBody>
      </p:sp>
      <p:sp>
        <p:nvSpPr>
          <p:cNvPr id="7" name="TextBox 6"/>
          <p:cNvSpPr txBox="1"/>
          <p:nvPr/>
        </p:nvSpPr>
        <p:spPr bwMode="auto">
          <a:xfrm>
            <a:off x="1887032" y="3837036"/>
            <a:ext cx="3422391" cy="646331"/>
          </a:xfrm>
          <a:prstGeom prst="rect">
            <a:avLst/>
          </a:prstGeom>
          <a:noFill/>
          <a:ln w="9525" algn="ctr">
            <a:noFill/>
            <a:miter lim="800000"/>
            <a:headEnd/>
            <a:tailEnd/>
          </a:ln>
          <a:effectLst/>
        </p:spPr>
        <p:txBody>
          <a:bodyPr wrap="square" rtlCol="0">
            <a:spAutoFit/>
          </a:bodyPr>
          <a:lstStyle/>
          <a:p>
            <a:pPr algn="l">
              <a:spcBef>
                <a:spcPct val="50000"/>
              </a:spcBef>
            </a:pPr>
            <a:r>
              <a:rPr lang="en-US" b="1" i="1" dirty="0">
                <a:solidFill>
                  <a:srgbClr val="FFFF00"/>
                </a:solidFill>
                <a:effectLst>
                  <a:outerShdw blurRad="38100" dist="38100" dir="2700000" algn="tl">
                    <a:srgbClr val="000000"/>
                  </a:outerShdw>
                </a:effectLst>
                <a:cs typeface="Arial" pitchFamily="34" charset="0"/>
              </a:rPr>
              <a:t>Without uniformity, standards are useless</a:t>
            </a:r>
          </a:p>
        </p:txBody>
      </p:sp>
    </p:spTree>
    <p:extLst>
      <p:ext uri="{BB962C8B-B14F-4D97-AF65-F5344CB8AC3E}">
        <p14:creationId xmlns:p14="http://schemas.microsoft.com/office/powerpoint/2010/main" val="192885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229" y="1519575"/>
            <a:ext cx="8957517" cy="2800767"/>
          </a:xfrm>
          <a:prstGeom prst="rect">
            <a:avLst/>
          </a:prstGeom>
          <a:noFill/>
        </p:spPr>
        <p:txBody>
          <a:bodyPr wrap="none" rtlCol="0">
            <a:spAutoFit/>
          </a:bodyPr>
          <a:lstStyle/>
          <a:p>
            <a:r>
              <a:rPr lang="en-US" dirty="0" smtClean="0"/>
              <a:t>     </a:t>
            </a:r>
            <a:r>
              <a:rPr lang="en-US" sz="2200" dirty="0" smtClean="0">
                <a:latin typeface="+mn-lt"/>
              </a:rPr>
              <a:t>Efforts to make and measures consistent with the British Imperial system.</a:t>
            </a:r>
          </a:p>
          <a:p>
            <a:endParaRPr lang="en-US" sz="2200" dirty="0" smtClean="0">
              <a:latin typeface="+mn-lt"/>
            </a:endParaRPr>
          </a:p>
          <a:p>
            <a:r>
              <a:rPr lang="en-US" sz="2200" dirty="0" smtClean="0">
                <a:latin typeface="+mn-lt"/>
              </a:rPr>
              <a:t>1815 - Brings “Troughton Bar” from England</a:t>
            </a:r>
          </a:p>
          <a:p>
            <a:r>
              <a:rPr lang="en-US" sz="2200" dirty="0" smtClean="0">
                <a:latin typeface="+mn-lt"/>
              </a:rPr>
              <a:t>1832 - Submits report to Congress “Adoption of Uniform </a:t>
            </a:r>
            <a:r>
              <a:rPr lang="en-US" sz="2200" dirty="0">
                <a:latin typeface="+mn-lt"/>
              </a:rPr>
              <a:t>S</a:t>
            </a:r>
            <a:r>
              <a:rPr lang="en-US" sz="2200" dirty="0" smtClean="0">
                <a:latin typeface="+mn-lt"/>
              </a:rPr>
              <a:t>tandards”</a:t>
            </a:r>
          </a:p>
          <a:p>
            <a:r>
              <a:rPr lang="en-US" sz="2200" dirty="0" smtClean="0">
                <a:latin typeface="+mn-lt"/>
              </a:rPr>
              <a:t>1834 - House of Parliament in England burned down, irreparably damaging</a:t>
            </a:r>
          </a:p>
          <a:p>
            <a:r>
              <a:rPr lang="en-US" sz="2200" dirty="0" smtClean="0">
                <a:latin typeface="+mn-lt"/>
              </a:rPr>
              <a:t>             official Imperial Yard</a:t>
            </a:r>
          </a:p>
          <a:p>
            <a:r>
              <a:rPr lang="en-US" sz="2200" dirty="0" smtClean="0">
                <a:latin typeface="+mn-lt"/>
              </a:rPr>
              <a:t>1855 - A new Imperial Yard was created and two copies sent to the U.S. </a:t>
            </a:r>
          </a:p>
          <a:p>
            <a:r>
              <a:rPr lang="en-US" sz="2200" dirty="0" smtClean="0">
                <a:latin typeface="+mn-lt"/>
              </a:rPr>
              <a:t>            which different lengths     </a:t>
            </a:r>
            <a:endParaRPr lang="en-US" sz="2200" dirty="0">
              <a:latin typeface="+mn-lt"/>
            </a:endParaRPr>
          </a:p>
        </p:txBody>
      </p:sp>
      <p:pic>
        <p:nvPicPr>
          <p:cNvPr id="6" name="Picture 5">
            <a:extLst>
              <a:ext uri="{FF2B5EF4-FFF2-40B4-BE49-F238E27FC236}">
                <a16:creationId xmlns:a16="http://schemas.microsoft.com/office/drawing/2014/main" id="{0EC5F42C-69DA-F747-8966-9DC6C604E2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92" t="8531" r="13854" b="32227"/>
          <a:stretch/>
        </p:blipFill>
        <p:spPr>
          <a:xfrm>
            <a:off x="437794" y="286088"/>
            <a:ext cx="954657" cy="10848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itle 1">
            <a:extLst>
              <a:ext uri="{FF2B5EF4-FFF2-40B4-BE49-F238E27FC236}">
                <a16:creationId xmlns:a16="http://schemas.microsoft.com/office/drawing/2014/main" id="{32B144F6-D379-A44A-96CC-E3AD5E3CFE69}"/>
              </a:ext>
            </a:extLst>
          </p:cNvPr>
          <p:cNvSpPr>
            <a:spLocks noGrp="1"/>
          </p:cNvSpPr>
          <p:nvPr>
            <p:ph type="title"/>
          </p:nvPr>
        </p:nvSpPr>
        <p:spPr>
          <a:xfrm>
            <a:off x="1216740" y="550077"/>
            <a:ext cx="6858000" cy="601775"/>
          </a:xfrm>
          <a:noFill/>
        </p:spPr>
        <p:txBody>
          <a:bodyPr/>
          <a:lstStyle/>
          <a:p>
            <a:r>
              <a:rPr lang="en-US" b="1" dirty="0"/>
              <a:t>Hassler and the Empire</a:t>
            </a:r>
          </a:p>
        </p:txBody>
      </p:sp>
      <p:pic>
        <p:nvPicPr>
          <p:cNvPr id="8" name="Picture 7">
            <a:extLst>
              <a:ext uri="{FF2B5EF4-FFF2-40B4-BE49-F238E27FC236}">
                <a16:creationId xmlns:a16="http://schemas.microsoft.com/office/drawing/2014/main" id="{A7B8DE4E-85D6-4962-A211-38B154BB1CB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575" r="25281" b="24558"/>
          <a:stretch/>
        </p:blipFill>
        <p:spPr>
          <a:xfrm>
            <a:off x="4112321" y="4203145"/>
            <a:ext cx="1853403" cy="800219"/>
          </a:xfrm>
          <a:prstGeom prst="rect">
            <a:avLst/>
          </a:prstGeom>
        </p:spPr>
      </p:pic>
      <p:sp>
        <p:nvSpPr>
          <p:cNvPr id="10" name="Rectangle 9">
            <a:extLst>
              <a:ext uri="{FF2B5EF4-FFF2-40B4-BE49-F238E27FC236}">
                <a16:creationId xmlns:a16="http://schemas.microsoft.com/office/drawing/2014/main" id="{2DAA5D02-AC3D-2D46-9F38-38DF7449731E}"/>
              </a:ext>
            </a:extLst>
          </p:cNvPr>
          <p:cNvSpPr/>
          <p:nvPr/>
        </p:nvSpPr>
        <p:spPr>
          <a:xfrm>
            <a:off x="6051335" y="4013349"/>
            <a:ext cx="1423601" cy="990015"/>
          </a:xfrm>
          <a:prstGeom prst="rect">
            <a:avLst/>
          </a:prstGeom>
        </p:spPr>
        <p:txBody>
          <a:bodyPr wrap="square">
            <a:spAutoFit/>
          </a:bodyPr>
          <a:lstStyle/>
          <a:p>
            <a:pPr>
              <a:lnSpc>
                <a:spcPts val="1395"/>
              </a:lnSpc>
            </a:pPr>
            <a:r>
              <a:rPr lang="en-US" sz="1200" i="1" dirty="0">
                <a:solidFill>
                  <a:schemeClr val="tx2"/>
                </a:solidFill>
              </a:rPr>
              <a:t>0.000 073 foot (0.022 mm) shorter than Troughton scale (24 ppm)</a:t>
            </a:r>
          </a:p>
        </p:txBody>
      </p:sp>
    </p:spTree>
    <p:extLst>
      <p:ext uri="{BB962C8B-B14F-4D97-AF65-F5344CB8AC3E}">
        <p14:creationId xmlns:p14="http://schemas.microsoft.com/office/powerpoint/2010/main" val="422349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144F6-D379-A44A-96CC-E3AD5E3CFE69}"/>
              </a:ext>
            </a:extLst>
          </p:cNvPr>
          <p:cNvSpPr>
            <a:spLocks noGrp="1"/>
          </p:cNvSpPr>
          <p:nvPr>
            <p:ph type="title"/>
          </p:nvPr>
        </p:nvSpPr>
        <p:spPr>
          <a:xfrm>
            <a:off x="1143000" y="358349"/>
            <a:ext cx="6858000" cy="601775"/>
          </a:xfrm>
          <a:noFill/>
        </p:spPr>
        <p:txBody>
          <a:bodyPr/>
          <a:lstStyle/>
          <a:p>
            <a:r>
              <a:rPr lang="en-US" b="1" dirty="0"/>
              <a:t>Going metric, in fits and starts</a:t>
            </a:r>
          </a:p>
        </p:txBody>
      </p:sp>
      <p:sp>
        <p:nvSpPr>
          <p:cNvPr id="5" name="TextBox 4"/>
          <p:cNvSpPr txBox="1"/>
          <p:nvPr/>
        </p:nvSpPr>
        <p:spPr>
          <a:xfrm>
            <a:off x="199103" y="1260988"/>
            <a:ext cx="9234131" cy="1323439"/>
          </a:xfrm>
          <a:prstGeom prst="rect">
            <a:avLst/>
          </a:prstGeom>
          <a:noFill/>
        </p:spPr>
        <p:txBody>
          <a:bodyPr wrap="none" rtlCol="0">
            <a:spAutoFit/>
          </a:bodyPr>
          <a:lstStyle/>
          <a:p>
            <a:r>
              <a:rPr lang="en-US" sz="2000" dirty="0" smtClean="0">
                <a:latin typeface="+mn-lt"/>
              </a:rPr>
              <a:t>1866 - Congress legalized use of the metric system for commerce in the U.S.</a:t>
            </a:r>
          </a:p>
          <a:p>
            <a:r>
              <a:rPr lang="en-US" sz="2000" dirty="0" smtClean="0">
                <a:latin typeface="+mn-lt"/>
              </a:rPr>
              <a:t>1875 - U.S. signs “Treaty of the Meter” of “Metric Convention” with 16 other nations.</a:t>
            </a:r>
          </a:p>
          <a:p>
            <a:r>
              <a:rPr lang="en-US" sz="2000" dirty="0" smtClean="0">
                <a:latin typeface="+mn-lt"/>
              </a:rPr>
              <a:t>1890 - Copies of the international meter were made, with none being the “official” </a:t>
            </a:r>
          </a:p>
          <a:p>
            <a:r>
              <a:rPr lang="en-US" sz="2000" dirty="0">
                <a:latin typeface="+mn-lt"/>
              </a:rPr>
              <a:t> </a:t>
            </a:r>
            <a:r>
              <a:rPr lang="en-US" sz="2000" dirty="0" smtClean="0">
                <a:latin typeface="+mn-lt"/>
              </a:rPr>
              <a:t>           version. </a:t>
            </a:r>
            <a:endParaRPr lang="en-US" sz="2000" dirty="0">
              <a:latin typeface="+mn-lt"/>
            </a:endParaRPr>
          </a:p>
        </p:txBody>
      </p:sp>
      <p:pic>
        <p:nvPicPr>
          <p:cNvPr id="6" name="Picture 5">
            <a:extLst>
              <a:ext uri="{FF2B5EF4-FFF2-40B4-BE49-F238E27FC236}">
                <a16:creationId xmlns:a16="http://schemas.microsoft.com/office/drawing/2014/main" id="{FD2F9E72-196F-4846-A24F-373BABE56CC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5730">
            <a:off x="1141505" y="3120374"/>
            <a:ext cx="1508760" cy="1293224"/>
          </a:xfrm>
          <a:prstGeom prst="rect">
            <a:avLst/>
          </a:prstGeom>
        </p:spPr>
      </p:pic>
      <p:pic>
        <p:nvPicPr>
          <p:cNvPr id="7" name="Picture 6">
            <a:extLst>
              <a:ext uri="{FF2B5EF4-FFF2-40B4-BE49-F238E27FC236}">
                <a16:creationId xmlns:a16="http://schemas.microsoft.com/office/drawing/2014/main" id="{EBFC46FB-F048-6148-95B4-0B5769F5CC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66543">
            <a:off x="1631944" y="2098296"/>
            <a:ext cx="5658884" cy="155053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0736F42-B90C-4E7B-9AE8-FA88D16FEC3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2901"/>
          <a:stretch/>
        </p:blipFill>
        <p:spPr>
          <a:xfrm>
            <a:off x="2477728" y="2805651"/>
            <a:ext cx="4320540" cy="409700"/>
          </a:xfrm>
          <a:prstGeom prst="rect">
            <a:avLst/>
          </a:prstGeom>
        </p:spPr>
      </p:pic>
      <p:sp>
        <p:nvSpPr>
          <p:cNvPr id="9" name="TextBox 8">
            <a:extLst>
              <a:ext uri="{FF2B5EF4-FFF2-40B4-BE49-F238E27FC236}">
                <a16:creationId xmlns:a16="http://schemas.microsoft.com/office/drawing/2014/main" id="{A31BEA5E-878E-6046-B52D-52DC5B374C33}"/>
              </a:ext>
            </a:extLst>
          </p:cNvPr>
          <p:cNvSpPr txBox="1"/>
          <p:nvPr/>
        </p:nvSpPr>
        <p:spPr>
          <a:xfrm>
            <a:off x="4876590" y="3041691"/>
            <a:ext cx="2000086" cy="369332"/>
          </a:xfrm>
          <a:prstGeom prst="rect">
            <a:avLst/>
          </a:prstGeom>
          <a:noFill/>
        </p:spPr>
        <p:txBody>
          <a:bodyPr wrap="square" rtlCol="0">
            <a:spAutoFit/>
          </a:bodyPr>
          <a:lstStyle/>
          <a:p>
            <a:pPr algn="ctr"/>
            <a:r>
              <a:rPr lang="en-US" i="1" dirty="0">
                <a:ln w="0"/>
                <a:solidFill>
                  <a:schemeClr val="accent6">
                    <a:lumMod val="75000"/>
                  </a:schemeClr>
                </a:solidFill>
                <a:effectLst>
                  <a:outerShdw blurRad="38100" dist="19050" dir="2700000" algn="tl" rotWithShape="0">
                    <a:schemeClr val="dk1">
                      <a:alpha val="40000"/>
                    </a:schemeClr>
                  </a:outerShdw>
                </a:effectLst>
              </a:rPr>
              <a:t>Different length!</a:t>
            </a:r>
          </a:p>
        </p:txBody>
      </p:sp>
    </p:spTree>
    <p:extLst>
      <p:ext uri="{BB962C8B-B14F-4D97-AF65-F5344CB8AC3E}">
        <p14:creationId xmlns:p14="http://schemas.microsoft.com/office/powerpoint/2010/main" val="10966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38CA60-20FC-479F-8BB4-7E2D8A1619E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5439" y="740201"/>
            <a:ext cx="1714500" cy="1500188"/>
          </a:xfrm>
          <a:prstGeom prst="rect">
            <a:avLst/>
          </a:prstGeom>
        </p:spPr>
      </p:pic>
      <p:pic>
        <p:nvPicPr>
          <p:cNvPr id="13" name="Picture 12">
            <a:extLst>
              <a:ext uri="{FF2B5EF4-FFF2-40B4-BE49-F238E27FC236}">
                <a16:creationId xmlns:a16="http://schemas.microsoft.com/office/drawing/2014/main" id="{EDC07F55-8A46-4A55-99BB-1B5E8317CA2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147" y="949808"/>
            <a:ext cx="1645920" cy="1410789"/>
          </a:xfrm>
          <a:prstGeom prst="rect">
            <a:avLst/>
          </a:prstGeom>
        </p:spPr>
      </p:pic>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1143000" y="277235"/>
            <a:ext cx="6858000" cy="601775"/>
          </a:xfrm>
          <a:noFill/>
        </p:spPr>
        <p:txBody>
          <a:bodyPr/>
          <a:lstStyle/>
          <a:p>
            <a:r>
              <a:rPr lang="en-US" b="1" dirty="0"/>
              <a:t>Out of chaos, </a:t>
            </a:r>
            <a:r>
              <a:rPr lang="en-US" b="1" i="1" dirty="0"/>
              <a:t>order</a:t>
            </a:r>
          </a:p>
        </p:txBody>
      </p:sp>
      <p:sp>
        <p:nvSpPr>
          <p:cNvPr id="44" name="Oval 43">
            <a:extLst>
              <a:ext uri="{FF2B5EF4-FFF2-40B4-BE49-F238E27FC236}">
                <a16:creationId xmlns:a16="http://schemas.microsoft.com/office/drawing/2014/main" id="{6DF69DE8-1729-4F4B-A3A6-9ED56E738A93}"/>
              </a:ext>
            </a:extLst>
          </p:cNvPr>
          <p:cNvSpPr/>
          <p:nvPr/>
        </p:nvSpPr>
        <p:spPr>
          <a:xfrm>
            <a:off x="6650269" y="323174"/>
            <a:ext cx="668655" cy="668655"/>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624718" y="461292"/>
            <a:ext cx="719755" cy="369332"/>
          </a:xfrm>
          <a:prstGeom prst="rect">
            <a:avLst/>
          </a:prstGeom>
          <a:noFill/>
        </p:spPr>
        <p:txBody>
          <a:bodyPr wrap="square" rtlCol="0">
            <a:spAutoFit/>
          </a:bodyPr>
          <a:lstStyle/>
          <a:p>
            <a:pPr algn="ctr"/>
            <a:r>
              <a:rPr lang="en-US" b="1" dirty="0">
                <a:solidFill>
                  <a:srgbClr val="FEFEFE"/>
                </a:solidFill>
              </a:rPr>
              <a:t>1893</a:t>
            </a:r>
          </a:p>
        </p:txBody>
      </p:sp>
      <p:pic>
        <p:nvPicPr>
          <p:cNvPr id="50" name="Picture 49">
            <a:extLst>
              <a:ext uri="{FF2B5EF4-FFF2-40B4-BE49-F238E27FC236}">
                <a16:creationId xmlns:a16="http://schemas.microsoft.com/office/drawing/2014/main" id="{0EC5F42C-69DA-F747-8966-9DC6C604E2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575" y="66511"/>
            <a:ext cx="954657" cy="108154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1" name="TextBox 50">
            <a:extLst>
              <a:ext uri="{FF2B5EF4-FFF2-40B4-BE49-F238E27FC236}">
                <a16:creationId xmlns:a16="http://schemas.microsoft.com/office/drawing/2014/main" id="{4ACC55FB-8FE1-4743-B32F-07907B3446E6}"/>
              </a:ext>
            </a:extLst>
          </p:cNvPr>
          <p:cNvSpPr txBox="1"/>
          <p:nvPr/>
        </p:nvSpPr>
        <p:spPr>
          <a:xfrm>
            <a:off x="2770162" y="940762"/>
            <a:ext cx="3430953" cy="511028"/>
          </a:xfrm>
          <a:prstGeom prst="rect">
            <a:avLst/>
          </a:prstGeom>
          <a:noFill/>
        </p:spPr>
        <p:txBody>
          <a:bodyPr wrap="square" rtlCol="0">
            <a:noAutofit/>
          </a:bodyPr>
          <a:lstStyle/>
          <a:p>
            <a:pPr algn="ctr">
              <a:lnSpc>
                <a:spcPts val="1800"/>
              </a:lnSpc>
            </a:pPr>
            <a:r>
              <a:rPr lang="en-US" sz="2700" b="1" dirty="0">
                <a:solidFill>
                  <a:schemeClr val="tx2"/>
                </a:solidFill>
              </a:rPr>
              <a:t>The Mendenhall Order</a:t>
            </a:r>
          </a:p>
        </p:txBody>
      </p:sp>
      <p:sp>
        <p:nvSpPr>
          <p:cNvPr id="39" name="TextBox 38">
            <a:extLst>
              <a:ext uri="{FF2B5EF4-FFF2-40B4-BE49-F238E27FC236}">
                <a16:creationId xmlns:a16="http://schemas.microsoft.com/office/drawing/2014/main" id="{55866171-A0A2-2349-9165-41ADFCA49F38}"/>
              </a:ext>
            </a:extLst>
          </p:cNvPr>
          <p:cNvSpPr txBox="1"/>
          <p:nvPr/>
        </p:nvSpPr>
        <p:spPr>
          <a:xfrm>
            <a:off x="2764514" y="1522588"/>
            <a:ext cx="3555987" cy="989597"/>
          </a:xfrm>
          <a:prstGeom prst="rect">
            <a:avLst/>
          </a:prstGeom>
          <a:noFill/>
        </p:spPr>
        <p:txBody>
          <a:bodyPr wrap="square" rtlCol="0">
            <a:noAutofit/>
          </a:bodyPr>
          <a:lstStyle/>
          <a:p>
            <a:pPr algn="ctr">
              <a:lnSpc>
                <a:spcPts val="1800"/>
              </a:lnSpc>
            </a:pPr>
            <a:r>
              <a:rPr lang="en-US" b="1" dirty="0">
                <a:solidFill>
                  <a:schemeClr val="tx2"/>
                </a:solidFill>
              </a:rPr>
              <a:t>Thomas Mendenhall</a:t>
            </a:r>
          </a:p>
          <a:p>
            <a:pPr algn="ctr">
              <a:lnSpc>
                <a:spcPts val="1800"/>
              </a:lnSpc>
            </a:pPr>
            <a:r>
              <a:rPr lang="en-US" b="1" i="1" dirty="0">
                <a:solidFill>
                  <a:schemeClr val="tx2"/>
                </a:solidFill>
              </a:rPr>
              <a:t>Superintendent C&amp;GS and Office of Weights &amp; Measures (1889-1894)</a:t>
            </a:r>
          </a:p>
        </p:txBody>
      </p:sp>
      <p:sp>
        <p:nvSpPr>
          <p:cNvPr id="5" name="Rectangle 4">
            <a:extLst>
              <a:ext uri="{FF2B5EF4-FFF2-40B4-BE49-F238E27FC236}">
                <a16:creationId xmlns:a16="http://schemas.microsoft.com/office/drawing/2014/main" id="{0147E86D-E46A-2540-A040-7F79459D0281}"/>
              </a:ext>
            </a:extLst>
          </p:cNvPr>
          <p:cNvSpPr/>
          <p:nvPr/>
        </p:nvSpPr>
        <p:spPr>
          <a:xfrm>
            <a:off x="2019268" y="2480803"/>
            <a:ext cx="5105471" cy="2031325"/>
          </a:xfrm>
          <a:prstGeom prst="rect">
            <a:avLst/>
          </a:prstGeom>
        </p:spPr>
        <p:txBody>
          <a:bodyPr wrap="square">
            <a:spAutoFit/>
          </a:bodyPr>
          <a:lstStyle/>
          <a:p>
            <a:pPr marL="214308" indent="-214308">
              <a:buFont typeface="Wingdings" pitchFamily="2" charset="2"/>
              <a:buChar char="ü"/>
            </a:pPr>
            <a:r>
              <a:rPr lang="en-US" b="1" dirty="0">
                <a:solidFill>
                  <a:schemeClr val="tx2"/>
                </a:solidFill>
              </a:rPr>
              <a:t>Embraced meter </a:t>
            </a:r>
          </a:p>
          <a:p>
            <a:pPr marL="214308" indent="-214308">
              <a:buFont typeface="Wingdings" pitchFamily="2" charset="2"/>
              <a:buChar char="ü"/>
            </a:pPr>
            <a:r>
              <a:rPr lang="en-US" b="1" dirty="0">
                <a:solidFill>
                  <a:schemeClr val="tx2"/>
                </a:solidFill>
              </a:rPr>
              <a:t>Abandoned British Imperial Yard </a:t>
            </a:r>
          </a:p>
          <a:p>
            <a:pPr marL="214308" indent="-214308">
              <a:buFont typeface="Wingdings" pitchFamily="2" charset="2"/>
              <a:buChar char="ü"/>
            </a:pPr>
            <a:r>
              <a:rPr lang="en-US" b="1" dirty="0">
                <a:solidFill>
                  <a:schemeClr val="tx2"/>
                </a:solidFill>
              </a:rPr>
              <a:t>Declared foot defined by meter: </a:t>
            </a:r>
            <a:br>
              <a:rPr lang="en-US" b="1" dirty="0">
                <a:solidFill>
                  <a:schemeClr val="tx2"/>
                </a:solidFill>
              </a:rPr>
            </a:br>
            <a:r>
              <a:rPr lang="en-US" b="1" dirty="0">
                <a:solidFill>
                  <a:schemeClr val="tx2"/>
                </a:solidFill>
              </a:rPr>
              <a:t>		1 foot = 1200/3937 meter</a:t>
            </a:r>
          </a:p>
          <a:p>
            <a:pPr marL="214308" indent="-214308">
              <a:buFont typeface="Wingdings" pitchFamily="2" charset="2"/>
              <a:buChar char="ü"/>
            </a:pPr>
            <a:r>
              <a:rPr lang="en-US" b="1" dirty="0">
                <a:solidFill>
                  <a:schemeClr val="tx2"/>
                </a:solidFill>
              </a:rPr>
              <a:t>Provided tables of conversions</a:t>
            </a:r>
          </a:p>
          <a:p>
            <a:r>
              <a:rPr lang="en-US" b="1" dirty="0">
                <a:solidFill>
                  <a:schemeClr val="tx2"/>
                </a:solidFill>
              </a:rPr>
              <a:t>	e.g., Gunter’s chain = 20.1168 m</a:t>
            </a:r>
          </a:p>
          <a:p>
            <a:pPr lvl="1"/>
            <a:endParaRPr lang="en-US" b="1" dirty="0">
              <a:solidFill>
                <a:schemeClr val="tx2"/>
              </a:solidFill>
            </a:endParaRPr>
          </a:p>
        </p:txBody>
      </p:sp>
      <p:sp>
        <p:nvSpPr>
          <p:cNvPr id="7" name="Rectangle 6">
            <a:extLst>
              <a:ext uri="{FF2B5EF4-FFF2-40B4-BE49-F238E27FC236}">
                <a16:creationId xmlns:a16="http://schemas.microsoft.com/office/drawing/2014/main" id="{C2CDE07A-07B8-2848-89BA-45971F0E6A89}"/>
              </a:ext>
            </a:extLst>
          </p:cNvPr>
          <p:cNvSpPr/>
          <p:nvPr/>
        </p:nvSpPr>
        <p:spPr>
          <a:xfrm>
            <a:off x="2166235" y="4367255"/>
            <a:ext cx="3784049" cy="369332"/>
          </a:xfrm>
          <a:prstGeom prst="rect">
            <a:avLst/>
          </a:prstGeom>
        </p:spPr>
        <p:txBody>
          <a:bodyPr wrap="none">
            <a:spAutoFit/>
          </a:bodyPr>
          <a:lstStyle/>
          <a:p>
            <a:r>
              <a:rPr lang="en-US" b="1" i="1" dirty="0">
                <a:solidFill>
                  <a:schemeClr val="accent6">
                    <a:lumMod val="75000"/>
                  </a:schemeClr>
                </a:solidFill>
              </a:rPr>
              <a:t>The U.S. officially became metric</a:t>
            </a:r>
            <a:endParaRPr lang="en-US" dirty="0">
              <a:solidFill>
                <a:schemeClr val="accent6">
                  <a:lumMod val="75000"/>
                </a:schemeClr>
              </a:solidFill>
            </a:endParaRPr>
          </a:p>
        </p:txBody>
      </p:sp>
      <p:sp>
        <p:nvSpPr>
          <p:cNvPr id="42" name="Left Brace 41">
            <a:extLst>
              <a:ext uri="{FF2B5EF4-FFF2-40B4-BE49-F238E27FC236}">
                <a16:creationId xmlns:a16="http://schemas.microsoft.com/office/drawing/2014/main" id="{7B95F40E-AA89-604C-BC13-A10CA440F9F8}"/>
              </a:ext>
            </a:extLst>
          </p:cNvPr>
          <p:cNvSpPr/>
          <p:nvPr/>
        </p:nvSpPr>
        <p:spPr>
          <a:xfrm>
            <a:off x="6679824" y="3703579"/>
            <a:ext cx="273195" cy="76809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43" name="TextBox 42">
            <a:extLst>
              <a:ext uri="{FF2B5EF4-FFF2-40B4-BE49-F238E27FC236}">
                <a16:creationId xmlns:a16="http://schemas.microsoft.com/office/drawing/2014/main" id="{8830A7C5-0A84-8F48-B73F-9300D851A34B}"/>
              </a:ext>
            </a:extLst>
          </p:cNvPr>
          <p:cNvSpPr txBox="1"/>
          <p:nvPr/>
        </p:nvSpPr>
        <p:spPr bwMode="auto">
          <a:xfrm>
            <a:off x="6787019" y="3707715"/>
            <a:ext cx="2175112" cy="738664"/>
          </a:xfrm>
          <a:prstGeom prst="rect">
            <a:avLst/>
          </a:prstGeom>
          <a:noFill/>
          <a:ln w="9525" algn="ctr">
            <a:noFill/>
            <a:miter lim="800000"/>
            <a:headEnd/>
            <a:tailEnd/>
          </a:ln>
          <a:effectLst/>
        </p:spPr>
        <p:txBody>
          <a:bodyPr wrap="square" rtlCol="0">
            <a:spAutoFit/>
          </a:bodyPr>
          <a:lstStyle/>
          <a:p>
            <a:pPr algn="l"/>
            <a:r>
              <a:rPr lang="en-US" sz="2100" b="1" dirty="0">
                <a:solidFill>
                  <a:srgbClr val="FF0000"/>
                </a:solidFill>
                <a:cs typeface="Arial" pitchFamily="34" charset="0"/>
              </a:rPr>
              <a:t>66 ift </a:t>
            </a:r>
            <a:r>
              <a:rPr lang="en-US" sz="2100" b="1" i="1" dirty="0">
                <a:solidFill>
                  <a:srgbClr val="FF0000"/>
                </a:solidFill>
                <a:cs typeface="Arial" pitchFamily="34" charset="0"/>
              </a:rPr>
              <a:t>EXACTLY</a:t>
            </a:r>
          </a:p>
          <a:p>
            <a:r>
              <a:rPr lang="en-US" sz="2100" b="1" dirty="0">
                <a:solidFill>
                  <a:srgbClr val="FF0000"/>
                </a:solidFill>
                <a:cs typeface="Arial" pitchFamily="34" charset="0"/>
              </a:rPr>
              <a:t>65.999868 sft</a:t>
            </a:r>
          </a:p>
        </p:txBody>
      </p:sp>
      <p:pic>
        <p:nvPicPr>
          <p:cNvPr id="2050"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6111" y="1714242"/>
            <a:ext cx="960120" cy="8218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like">
            <a:extLst>
              <a:ext uri="{FF2B5EF4-FFF2-40B4-BE49-F238E27FC236}">
                <a16:creationId xmlns:a16="http://schemas.microsoft.com/office/drawing/2014/main" id="{BD13D8F0-6CC1-4B0D-9B53-7C753310F4E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6977768" y="1714502"/>
            <a:ext cx="960120" cy="82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9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par>
                          <p:cTn id="38" fill="hold">
                            <p:stCondLst>
                              <p:cond delay="500"/>
                            </p:stCondLst>
                            <p:childTnLst>
                              <p:par>
                                <p:cTn id="39" presetID="10" presetClass="entr" presetSubtype="0" fill="hold" grpId="0" nodeType="afterEffect">
                                  <p:stCondLst>
                                    <p:cond delay="2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animBg="1"/>
      <p:bldP spid="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1143000" y="358349"/>
            <a:ext cx="6858000" cy="601775"/>
          </a:xfrm>
          <a:noFill/>
        </p:spPr>
        <p:txBody>
          <a:bodyPr/>
          <a:lstStyle/>
          <a:p>
            <a:pPr algn="l"/>
            <a:r>
              <a:rPr lang="en-US" sz="3000" b="1" dirty="0"/>
              <a:t>     Kicking the can (Federal Register)</a:t>
            </a:r>
          </a:p>
        </p:txBody>
      </p:sp>
      <p:sp>
        <p:nvSpPr>
          <p:cNvPr id="44" name="Oval 43">
            <a:extLst>
              <a:ext uri="{FF2B5EF4-FFF2-40B4-BE49-F238E27FC236}">
                <a16:creationId xmlns:a16="http://schemas.microsoft.com/office/drawing/2014/main" id="{6DF69DE8-1729-4F4B-A3A6-9ED56E738A93}"/>
              </a:ext>
            </a:extLst>
          </p:cNvPr>
          <p:cNvSpPr/>
          <p:nvPr/>
        </p:nvSpPr>
        <p:spPr>
          <a:xfrm>
            <a:off x="7058484" y="323174"/>
            <a:ext cx="668655" cy="668655"/>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7032933" y="461292"/>
            <a:ext cx="719755" cy="384721"/>
          </a:xfrm>
          <a:prstGeom prst="rect">
            <a:avLst/>
          </a:prstGeom>
          <a:noFill/>
        </p:spPr>
        <p:txBody>
          <a:bodyPr wrap="square" rtlCol="0">
            <a:spAutoFit/>
          </a:bodyPr>
          <a:lstStyle/>
          <a:p>
            <a:pPr algn="ctr"/>
            <a:r>
              <a:rPr lang="en-US" sz="1900" b="1" dirty="0">
                <a:solidFill>
                  <a:srgbClr val="FEFEFE"/>
                </a:solidFill>
                <a:latin typeface="+mj-lt"/>
              </a:rPr>
              <a:t>1959</a:t>
            </a: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285784" y="1097281"/>
            <a:ext cx="6656295" cy="3909060"/>
          </a:xfrm>
        </p:spPr>
        <p:txBody>
          <a:bodyPr>
            <a:noAutofit/>
          </a:bodyPr>
          <a:lstStyle/>
          <a:p>
            <a:pPr marL="0" indent="0">
              <a:spcBef>
                <a:spcPts val="451"/>
              </a:spcBef>
              <a:spcAft>
                <a:spcPts val="451"/>
              </a:spcAft>
              <a:buNone/>
            </a:pPr>
            <a:r>
              <a:rPr lang="en-US" sz="1800" dirty="0"/>
              <a:t>“Any data expressed in feet derived from and published as a result of </a:t>
            </a:r>
            <a:r>
              <a:rPr lang="en-US" sz="1800" b="1" i="1" dirty="0">
                <a:solidFill>
                  <a:srgbClr val="FF0000"/>
                </a:solidFill>
              </a:rPr>
              <a:t>geodetic surveys </a:t>
            </a:r>
            <a:r>
              <a:rPr lang="en-US" sz="1800" dirty="0"/>
              <a:t>within the United States will continue to bear the following relationship as defined in 1893:</a:t>
            </a:r>
          </a:p>
          <a:p>
            <a:pPr marL="0" indent="0" algn="ctr">
              <a:spcBef>
                <a:spcPts val="451"/>
              </a:spcBef>
              <a:spcAft>
                <a:spcPts val="451"/>
              </a:spcAft>
              <a:buNone/>
            </a:pPr>
            <a:r>
              <a:rPr lang="en-US" sz="1800" dirty="0"/>
              <a:t>1 foot = 1200/3937 meter</a:t>
            </a:r>
          </a:p>
          <a:p>
            <a:pPr marL="0" indent="0">
              <a:spcBef>
                <a:spcPts val="451"/>
              </a:spcBef>
              <a:spcAft>
                <a:spcPts val="451"/>
              </a:spcAft>
              <a:buNone/>
            </a:pPr>
            <a:r>
              <a:rPr lang="en-US" sz="1800" dirty="0"/>
              <a:t>The foot unit defined by this equation shall be referred to as the </a:t>
            </a:r>
            <a:r>
              <a:rPr lang="en-US" sz="1800" b="1" dirty="0"/>
              <a:t>U.S. Survey Foot </a:t>
            </a:r>
            <a:r>
              <a:rPr lang="en-US" sz="1800" dirty="0"/>
              <a:t>and it shall continue to be used, for the purpose given herein, </a:t>
            </a:r>
            <a:r>
              <a:rPr lang="en-US" sz="1800" b="1" dirty="0">
                <a:solidFill>
                  <a:srgbClr val="FF0000"/>
                </a:solidFill>
              </a:rPr>
              <a:t>until such a time as it becomes desirable and expedient to readjust the basic geodetic survey networks in the United States, after which the ratio of a yard, equal to 0.9144 meter, </a:t>
            </a:r>
            <a:r>
              <a:rPr lang="en-US" sz="1800" b="1" i="1" dirty="0">
                <a:solidFill>
                  <a:srgbClr val="FF0000"/>
                </a:solidFill>
              </a:rPr>
              <a:t>shall apply</a:t>
            </a:r>
            <a:r>
              <a:rPr lang="en-US" sz="1800" dirty="0"/>
              <a:t>.”</a:t>
            </a:r>
          </a:p>
          <a:p>
            <a:pPr marL="0" indent="0">
              <a:spcBef>
                <a:spcPts val="451"/>
              </a:spcBef>
              <a:spcAft>
                <a:spcPts val="451"/>
              </a:spcAft>
              <a:buNone/>
            </a:pPr>
            <a:r>
              <a:rPr lang="en-US" sz="1800" dirty="0">
                <a:hlinkClick r:id="rId3"/>
              </a:rPr>
              <a:t>https://geodesy.noaa.gov/PUBS_LIB/FedRegister/FRdoc59-5442.pdf</a:t>
            </a:r>
            <a:r>
              <a:rPr lang="en-US" sz="1800" dirty="0"/>
              <a:t>  </a:t>
            </a:r>
          </a:p>
          <a:p>
            <a:pPr marL="0" indent="0">
              <a:spcBef>
                <a:spcPts val="900"/>
              </a:spcBef>
              <a:spcAft>
                <a:spcPts val="451"/>
              </a:spcAft>
              <a:buNone/>
            </a:pPr>
            <a:r>
              <a:rPr lang="en-US" sz="1425" dirty="0"/>
              <a:t>Signed by NBS and C&amp;GS directors, approved by Secretary of Commerce, June 25, 1959</a:t>
            </a:r>
          </a:p>
        </p:txBody>
      </p:sp>
    </p:spTree>
    <p:extLst>
      <p:ext uri="{BB962C8B-B14F-4D97-AF65-F5344CB8AC3E}">
        <p14:creationId xmlns:p14="http://schemas.microsoft.com/office/powerpoint/2010/main" val="1938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1485900" y="1097283"/>
            <a:ext cx="6172200" cy="3826247"/>
          </a:xfrm>
        </p:spPr>
        <p:txBody>
          <a:bodyPr>
            <a:normAutofit fontScale="92500" lnSpcReduction="10000"/>
          </a:bodyPr>
          <a:lstStyle/>
          <a:p>
            <a:r>
              <a:rPr lang="en-US" dirty="0">
                <a:solidFill>
                  <a:schemeClr val="tx2">
                    <a:lumMod val="75000"/>
                  </a:schemeClr>
                </a:solidFill>
              </a:rPr>
              <a:t>The “old” foot defined in 1893 (actually 1866)</a:t>
            </a:r>
          </a:p>
          <a:p>
            <a:r>
              <a:rPr lang="en-US" dirty="0">
                <a:solidFill>
                  <a:schemeClr val="tx2">
                    <a:lumMod val="75000"/>
                  </a:schemeClr>
                </a:solidFill>
              </a:rPr>
              <a:t>Foot officially redefined in 1959</a:t>
            </a:r>
          </a:p>
          <a:p>
            <a:pPr lvl="1"/>
            <a:r>
              <a:rPr lang="en-US" dirty="0">
                <a:solidFill>
                  <a:schemeClr val="tx2">
                    <a:lumMod val="75000"/>
                  </a:schemeClr>
                </a:solidFill>
              </a:rPr>
              <a:t>Old one named “U.S. survey foot” at that time</a:t>
            </a:r>
          </a:p>
          <a:p>
            <a:pPr lvl="1"/>
            <a:r>
              <a:rPr lang="en-US" dirty="0">
                <a:solidFill>
                  <a:schemeClr val="tx2">
                    <a:lumMod val="75000"/>
                  </a:schemeClr>
                </a:solidFill>
              </a:rPr>
              <a:t>Intended as </a:t>
            </a:r>
            <a:r>
              <a:rPr lang="en-US" b="1" i="1" dirty="0">
                <a:solidFill>
                  <a:schemeClr val="tx2">
                    <a:lumMod val="75000"/>
                  </a:schemeClr>
                </a:solidFill>
              </a:rPr>
              <a:t>temporary </a:t>
            </a:r>
            <a:r>
              <a:rPr lang="en-US" dirty="0">
                <a:solidFill>
                  <a:schemeClr val="tx2">
                    <a:lumMod val="75000"/>
                  </a:schemeClr>
                </a:solidFill>
              </a:rPr>
              <a:t>solution</a:t>
            </a:r>
          </a:p>
          <a:p>
            <a:pPr lvl="1"/>
            <a:r>
              <a:rPr lang="en-US" dirty="0">
                <a:solidFill>
                  <a:schemeClr val="tx2">
                    <a:lumMod val="75000"/>
                  </a:schemeClr>
                </a:solidFill>
              </a:rPr>
              <a:t>Supposed to switch to new foot with readjustment of “basic geodetic survey networks”</a:t>
            </a:r>
          </a:p>
          <a:p>
            <a:r>
              <a:rPr lang="en-US" dirty="0">
                <a:solidFill>
                  <a:schemeClr val="tx2">
                    <a:lumMod val="75000"/>
                  </a:schemeClr>
                </a:solidFill>
              </a:rPr>
              <a:t>Kicked can down road in 1959, again in 1986 </a:t>
            </a:r>
          </a:p>
          <a:p>
            <a:pPr lvl="1"/>
            <a:r>
              <a:rPr lang="en-US" dirty="0">
                <a:solidFill>
                  <a:schemeClr val="tx2">
                    <a:lumMod val="75000"/>
                  </a:schemeClr>
                </a:solidFill>
              </a:rPr>
              <a:t>Not done for NAD 27 </a:t>
            </a:r>
            <a:r>
              <a:rPr lang="en-US" dirty="0">
                <a:solidFill>
                  <a:schemeClr val="tx2">
                    <a:lumMod val="75000"/>
                  </a:schemeClr>
                </a:solidFill>
                <a:sym typeface="Wingdings" panose="05000000000000000000" pitchFamily="2" charset="2"/>
              </a:rPr>
              <a:t> NAD 83 in 1986</a:t>
            </a:r>
          </a:p>
          <a:p>
            <a:pPr lvl="1"/>
            <a:r>
              <a:rPr lang="en-US" dirty="0">
                <a:solidFill>
                  <a:schemeClr val="tx2">
                    <a:lumMod val="75000"/>
                  </a:schemeClr>
                </a:solidFill>
              </a:rPr>
              <a:t>NGS sidestepped issue by going metric in 1977</a:t>
            </a:r>
          </a:p>
          <a:p>
            <a:r>
              <a:rPr lang="en-US" b="1" i="1" dirty="0">
                <a:solidFill>
                  <a:schemeClr val="tx2">
                    <a:lumMod val="75000"/>
                  </a:schemeClr>
                </a:solidFill>
              </a:rPr>
              <a:t>What do we do now?</a:t>
            </a:r>
          </a:p>
          <a:p>
            <a:pPr lvl="1"/>
            <a:r>
              <a:rPr lang="en-US" b="1" i="1" dirty="0">
                <a:solidFill>
                  <a:schemeClr val="tx2">
                    <a:lumMod val="75000"/>
                  </a:schemeClr>
                </a:solidFill>
                <a:sym typeface="Wingdings" panose="05000000000000000000" pitchFamily="2" charset="2"/>
              </a:rPr>
              <a:t>Another chance with NAD 83  NSRS2022</a:t>
            </a:r>
            <a:endParaRPr lang="en-US" b="1" i="1" dirty="0">
              <a:solidFill>
                <a:schemeClr val="tx2">
                  <a:lumMod val="75000"/>
                </a:schemeClr>
              </a:solidFill>
            </a:endParaRPr>
          </a:p>
          <a:p>
            <a:endParaRPr lang="en-US" b="1" i="1" dirty="0">
              <a:solidFill>
                <a:schemeClr val="tx2">
                  <a:lumMod val="75000"/>
                </a:schemeClr>
              </a:solidFill>
            </a:endParaRPr>
          </a:p>
          <a:p>
            <a:endParaRPr lang="en-US" dirty="0">
              <a:solidFill>
                <a:schemeClr val="tx2">
                  <a:lumMod val="75000"/>
                </a:schemeClr>
              </a:solidFill>
            </a:endParaRPr>
          </a:p>
        </p:txBody>
      </p:sp>
      <p:sp>
        <p:nvSpPr>
          <p:cNvPr id="5" name="Title 1">
            <a:extLst>
              <a:ext uri="{FF2B5EF4-FFF2-40B4-BE49-F238E27FC236}">
                <a16:creationId xmlns:a16="http://schemas.microsoft.com/office/drawing/2014/main" id="{C43C53CE-9FC3-4F4C-AF4F-663AD614E93A}"/>
              </a:ext>
            </a:extLst>
          </p:cNvPr>
          <p:cNvSpPr txBox="1">
            <a:spLocks/>
          </p:cNvSpPr>
          <p:nvPr/>
        </p:nvSpPr>
        <p:spPr bwMode="auto">
          <a:xfrm>
            <a:off x="1143000" y="358349"/>
            <a:ext cx="6858000" cy="601775"/>
          </a:xfrm>
          <a:prstGeom prst="rect">
            <a:avLst/>
          </a:prstGeom>
          <a:noFill/>
          <a:ln w="9525">
            <a:noFill/>
            <a:miter lim="800000"/>
            <a:headEnd/>
            <a:tailEnd/>
          </a:ln>
        </p:spPr>
        <p:txBody>
          <a:bodyPr vert="horz" wrap="square" lIns="68580" tIns="34291" rIns="68580" bIns="34291"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783"/>
            <a:r>
              <a:rPr lang="en-US" sz="3300" b="1" dirty="0"/>
              <a:t>Epilogue for an erstwhile foot?</a:t>
            </a:r>
          </a:p>
        </p:txBody>
      </p:sp>
    </p:spTree>
    <p:extLst>
      <p:ext uri="{BB962C8B-B14F-4D97-AF65-F5344CB8AC3E}">
        <p14:creationId xmlns:p14="http://schemas.microsoft.com/office/powerpoint/2010/main" val="162637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14" y="205981"/>
            <a:ext cx="6415949" cy="857251"/>
          </a:xfrm>
        </p:spPr>
        <p:txBody>
          <a:bodyPr/>
          <a:lstStyle/>
          <a:p>
            <a:r>
              <a:rPr lang="en-US" b="1" dirty="0"/>
              <a:t>These are </a:t>
            </a:r>
            <a:r>
              <a:rPr lang="en-US" b="1" i="1" dirty="0">
                <a:solidFill>
                  <a:srgbClr val="FF0000"/>
                </a:solidFill>
              </a:rPr>
              <a:t>not</a:t>
            </a:r>
            <a:r>
              <a:rPr lang="en-US" b="1" dirty="0"/>
              <a:t> part of the NSRS*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15840231"/>
              </p:ext>
            </p:extLst>
          </p:nvPr>
        </p:nvGraphicFramePr>
        <p:xfrm>
          <a:off x="1485902" y="1183859"/>
          <a:ext cx="6764021" cy="3738185"/>
        </p:xfrm>
        <a:graphic>
          <a:graphicData uri="http://schemas.openxmlformats.org/drawingml/2006/table">
            <a:tbl>
              <a:tblPr firstRow="1" bandRow="1">
                <a:tableStyleId>{5C22544A-7EE6-4342-B048-85BDC9FD1C3A}</a:tableStyleId>
              </a:tblPr>
              <a:tblGrid>
                <a:gridCol w="1772460">
                  <a:extLst>
                    <a:ext uri="{9D8B030D-6E8A-4147-A177-3AD203B41FA5}">
                      <a16:colId xmlns:a16="http://schemas.microsoft.com/office/drawing/2014/main" val="2202110323"/>
                    </a:ext>
                  </a:extLst>
                </a:gridCol>
                <a:gridCol w="1146887">
                  <a:extLst>
                    <a:ext uri="{9D8B030D-6E8A-4147-A177-3AD203B41FA5}">
                      <a16:colId xmlns:a16="http://schemas.microsoft.com/office/drawing/2014/main" val="1277430874"/>
                    </a:ext>
                  </a:extLst>
                </a:gridCol>
                <a:gridCol w="925328">
                  <a:extLst>
                    <a:ext uri="{9D8B030D-6E8A-4147-A177-3AD203B41FA5}">
                      <a16:colId xmlns:a16="http://schemas.microsoft.com/office/drawing/2014/main" val="1566734961"/>
                    </a:ext>
                  </a:extLst>
                </a:gridCol>
                <a:gridCol w="1355411">
                  <a:extLst>
                    <a:ext uri="{9D8B030D-6E8A-4147-A177-3AD203B41FA5}">
                      <a16:colId xmlns:a16="http://schemas.microsoft.com/office/drawing/2014/main" val="2463132348"/>
                    </a:ext>
                  </a:extLst>
                </a:gridCol>
                <a:gridCol w="1563935">
                  <a:extLst>
                    <a:ext uri="{9D8B030D-6E8A-4147-A177-3AD203B41FA5}">
                      <a16:colId xmlns:a16="http://schemas.microsoft.com/office/drawing/2014/main" val="2738166315"/>
                    </a:ext>
                  </a:extLst>
                </a:gridCol>
              </a:tblGrid>
              <a:tr h="818251">
                <a:tc>
                  <a:txBody>
                    <a:bodyPr/>
                    <a:lstStyle/>
                    <a:p>
                      <a:r>
                        <a:rPr lang="en-US" sz="1200" b="1" dirty="0" smtClean="0"/>
                        <a:t>Horizontal </a:t>
                      </a:r>
                      <a:r>
                        <a:rPr lang="en-US" sz="1200" b="1" dirty="0" err="1" smtClean="0"/>
                        <a:t>Datums</a:t>
                      </a:r>
                      <a:r>
                        <a:rPr lang="en-US" sz="1200" b="1" dirty="0" smtClean="0"/>
                        <a:t> and Geometric Reference Frames</a:t>
                      </a:r>
                      <a:endParaRPr lang="en-US" sz="1200" b="1" dirty="0"/>
                    </a:p>
                  </a:txBody>
                  <a:tcPr marL="68580" marR="68580" marT="34291" marB="34291"/>
                </a:tc>
                <a:tc>
                  <a:txBody>
                    <a:bodyPr/>
                    <a:lstStyle/>
                    <a:p>
                      <a:r>
                        <a:rPr lang="en-US" sz="1200" b="1" dirty="0" smtClean="0"/>
                        <a:t>Vertical</a:t>
                      </a:r>
                    </a:p>
                    <a:p>
                      <a:r>
                        <a:rPr lang="en-US" sz="1200" b="1" dirty="0" smtClean="0"/>
                        <a:t>Datums</a:t>
                      </a:r>
                      <a:endParaRPr lang="en-US" sz="1200" b="1" dirty="0"/>
                    </a:p>
                  </a:txBody>
                  <a:tcPr marL="68580" marR="68580" marT="34291" marB="34291"/>
                </a:tc>
                <a:tc>
                  <a:txBody>
                    <a:bodyPr/>
                    <a:lstStyle/>
                    <a:p>
                      <a:r>
                        <a:rPr lang="en-US" sz="1200" b="1" dirty="0" smtClean="0"/>
                        <a:t>Great Lakes Datums</a:t>
                      </a:r>
                      <a:endParaRPr lang="en-US" sz="1200" b="1" dirty="0"/>
                    </a:p>
                  </a:txBody>
                  <a:tcPr marL="68580" marR="68580" marT="34291" marB="34291"/>
                </a:tc>
                <a:tc>
                  <a:txBody>
                    <a:bodyPr/>
                    <a:lstStyle/>
                    <a:p>
                      <a:r>
                        <a:rPr lang="en-US" sz="1200" b="1" dirty="0" smtClean="0"/>
                        <a:t>Geoid Models</a:t>
                      </a:r>
                      <a:endParaRPr lang="en-US" sz="1200" b="1" dirty="0"/>
                    </a:p>
                  </a:txBody>
                  <a:tcPr marL="68580" marR="68580" marT="34291" marB="34291"/>
                </a:tc>
                <a:tc>
                  <a:txBody>
                    <a:bodyPr/>
                    <a:lstStyle/>
                    <a:p>
                      <a:r>
                        <a:rPr lang="en-US" sz="1200" b="1" dirty="0" smtClean="0"/>
                        <a:t>Transformations and Conversions</a:t>
                      </a:r>
                      <a:endParaRPr lang="en-US" sz="1200" b="1" dirty="0"/>
                    </a:p>
                  </a:txBody>
                  <a:tcPr marL="68580" marR="68580" marT="34291" marB="34291"/>
                </a:tc>
                <a:extLst>
                  <a:ext uri="{0D108BD9-81ED-4DB2-BD59-A6C34878D82A}">
                    <a16:rowId xmlns:a16="http://schemas.microsoft.com/office/drawing/2014/main" val="3022080662"/>
                  </a:ext>
                </a:extLst>
              </a:tr>
              <a:tr h="428188">
                <a:tc>
                  <a:txBody>
                    <a:bodyPr/>
                    <a:lstStyle/>
                    <a:p>
                      <a:r>
                        <a:rPr lang="en-US" sz="1500" b="1" dirty="0" smtClean="0"/>
                        <a:t>WGS</a:t>
                      </a:r>
                      <a:r>
                        <a:rPr lang="en-US" sz="1500" b="1" baseline="0" dirty="0" smtClean="0"/>
                        <a:t> </a:t>
                      </a:r>
                      <a:r>
                        <a:rPr lang="en-US" sz="1500" b="1" dirty="0" smtClean="0"/>
                        <a:t>84</a:t>
                      </a:r>
                      <a:endParaRPr lang="en-US" sz="1500" b="1" dirty="0"/>
                    </a:p>
                  </a:txBody>
                  <a:tcPr marL="68580" marR="68580" marT="34291" marB="34291"/>
                </a:tc>
                <a:tc>
                  <a:txBody>
                    <a:bodyPr/>
                    <a:lstStyle/>
                    <a:p>
                      <a:r>
                        <a:rPr lang="en-US" sz="1500" b="1" dirty="0" smtClean="0"/>
                        <a:t>IHRS</a:t>
                      </a:r>
                      <a:endParaRPr lang="en-US" sz="1500" b="1" dirty="0"/>
                    </a:p>
                  </a:txBody>
                  <a:tcPr marL="68580" marR="68580" marT="34291" marB="34291"/>
                </a:tc>
                <a:tc>
                  <a:txBody>
                    <a:bodyPr/>
                    <a:lstStyle/>
                    <a:p>
                      <a:endParaRPr lang="en-US" sz="1100" b="1" dirty="0"/>
                    </a:p>
                  </a:txBody>
                  <a:tcPr marL="68580" marR="68580" marT="34291" marB="34291"/>
                </a:tc>
                <a:tc>
                  <a:txBody>
                    <a:bodyPr/>
                    <a:lstStyle/>
                    <a:p>
                      <a:r>
                        <a:rPr lang="en-US" sz="1500" b="1" dirty="0" smtClean="0"/>
                        <a:t>OSU91A</a:t>
                      </a:r>
                      <a:endParaRPr lang="en-US" sz="1500" b="1" dirty="0"/>
                    </a:p>
                  </a:txBody>
                  <a:tcPr marL="68580" marR="68580" marT="34291" marB="34291"/>
                </a:tc>
                <a:tc>
                  <a:txBody>
                    <a:bodyPr/>
                    <a:lstStyle/>
                    <a:p>
                      <a:r>
                        <a:rPr lang="en-US" sz="1500" b="1" dirty="0" smtClean="0"/>
                        <a:t>CORPSCON</a:t>
                      </a:r>
                      <a:endParaRPr lang="en-US" sz="1500" b="1" dirty="0"/>
                    </a:p>
                  </a:txBody>
                  <a:tcPr marL="68580" marR="68580" marT="34291" marB="34291"/>
                </a:tc>
                <a:extLst>
                  <a:ext uri="{0D108BD9-81ED-4DB2-BD59-A6C34878D82A}">
                    <a16:rowId xmlns:a16="http://schemas.microsoft.com/office/drawing/2014/main" val="3808544551"/>
                  </a:ext>
                </a:extLst>
              </a:tr>
              <a:tr h="739141">
                <a:tc>
                  <a:txBody>
                    <a:bodyPr/>
                    <a:lstStyle/>
                    <a:p>
                      <a:r>
                        <a:rPr lang="en-US" sz="1500" b="1" dirty="0" smtClean="0"/>
                        <a:t>ITRF</a:t>
                      </a:r>
                      <a:endParaRPr lang="en-US" sz="1500" b="1" dirty="0"/>
                    </a:p>
                  </a:txBody>
                  <a:tcPr marL="68580" marR="68580" marT="34291" marB="34291"/>
                </a:tc>
                <a:tc>
                  <a:txBody>
                    <a:bodyPr/>
                    <a:lstStyle/>
                    <a:p>
                      <a:endParaRPr lang="en-US" sz="1100" b="1" dirty="0"/>
                    </a:p>
                  </a:txBody>
                  <a:tcPr marL="68580" marR="68580" marT="34291" marB="34291"/>
                </a:tc>
                <a:tc>
                  <a:txBody>
                    <a:bodyPr/>
                    <a:lstStyle/>
                    <a:p>
                      <a:endParaRPr lang="en-US" sz="1100" b="1" dirty="0"/>
                    </a:p>
                  </a:txBody>
                  <a:tcPr marL="68580" marR="68580" marT="34291" marB="34291"/>
                </a:tc>
                <a:tc>
                  <a:txBody>
                    <a:bodyPr/>
                    <a:lstStyle/>
                    <a:p>
                      <a:r>
                        <a:rPr lang="en-US" sz="1500" b="1" dirty="0" smtClean="0"/>
                        <a:t>EGM96</a:t>
                      </a:r>
                      <a:endParaRPr lang="en-US" sz="1500" b="1" dirty="0"/>
                    </a:p>
                  </a:txBody>
                  <a:tcPr marL="68580" marR="68580" marT="34291" marB="34291"/>
                </a:tc>
                <a:tc>
                  <a:txBody>
                    <a:bodyPr/>
                    <a:lstStyle/>
                    <a:p>
                      <a:r>
                        <a:rPr lang="en-US" sz="1500" b="1" dirty="0" smtClean="0"/>
                        <a:t>Appendix B.6</a:t>
                      </a:r>
                      <a:r>
                        <a:rPr lang="en-US" sz="1500" b="1" baseline="0" dirty="0" smtClean="0"/>
                        <a:t> of DMA TR 8350.2 (WGS 84)</a:t>
                      </a:r>
                      <a:endParaRPr lang="en-US" sz="1500" b="1" dirty="0"/>
                    </a:p>
                  </a:txBody>
                  <a:tcPr marL="68580" marR="68580" marT="34291" marB="34291"/>
                </a:tc>
                <a:extLst>
                  <a:ext uri="{0D108BD9-81ED-4DB2-BD59-A6C34878D82A}">
                    <a16:rowId xmlns:a16="http://schemas.microsoft.com/office/drawing/2014/main" val="348057990"/>
                  </a:ext>
                </a:extLst>
              </a:tr>
              <a:tr h="739141">
                <a:tc>
                  <a:txBody>
                    <a:bodyPr/>
                    <a:lstStyle/>
                    <a:p>
                      <a:r>
                        <a:rPr lang="en-US" sz="1500" b="1" dirty="0" smtClean="0"/>
                        <a:t>IGS</a:t>
                      </a:r>
                      <a:endParaRPr lang="en-US" sz="1500" b="1" dirty="0"/>
                    </a:p>
                  </a:txBody>
                  <a:tcPr marL="68580" marR="68580" marT="34291" marB="34291"/>
                </a:tc>
                <a:tc>
                  <a:txBody>
                    <a:bodyPr/>
                    <a:lstStyle/>
                    <a:p>
                      <a:endParaRPr lang="en-US" sz="1100" b="1" dirty="0"/>
                    </a:p>
                  </a:txBody>
                  <a:tcPr marL="68580" marR="68580" marT="34291" marB="34291"/>
                </a:tc>
                <a:tc>
                  <a:txBody>
                    <a:bodyPr/>
                    <a:lstStyle/>
                    <a:p>
                      <a:endParaRPr lang="en-US" sz="1100" b="1"/>
                    </a:p>
                  </a:txBody>
                  <a:tcPr marL="68580" marR="68580" marT="34291" marB="34291"/>
                </a:tc>
                <a:tc>
                  <a:txBody>
                    <a:bodyPr/>
                    <a:lstStyle/>
                    <a:p>
                      <a:r>
                        <a:rPr lang="en-US" sz="1500" b="1" dirty="0" smtClean="0"/>
                        <a:t>EGM2008</a:t>
                      </a:r>
                      <a:endParaRPr lang="en-US" sz="1500" b="1" dirty="0"/>
                    </a:p>
                  </a:txBody>
                  <a:tcPr marL="68580" marR="68580" marT="34291" marB="34291"/>
                </a:tc>
                <a:tc>
                  <a:txBody>
                    <a:bodyPr/>
                    <a:lstStyle/>
                    <a:p>
                      <a:r>
                        <a:rPr lang="en-US" sz="1500" b="1" dirty="0" smtClean="0"/>
                        <a:t>Oregon Coordinate Reference System </a:t>
                      </a:r>
                      <a:endParaRPr lang="en-US" sz="1500" b="1" dirty="0"/>
                    </a:p>
                  </a:txBody>
                  <a:tcPr marL="68580" marR="68580" marT="34291" marB="34291"/>
                </a:tc>
                <a:extLst>
                  <a:ext uri="{0D108BD9-81ED-4DB2-BD59-A6C34878D82A}">
                    <a16:rowId xmlns:a16="http://schemas.microsoft.com/office/drawing/2014/main" val="927589832"/>
                  </a:ext>
                </a:extLst>
              </a:tr>
              <a:tr h="962661">
                <a:tc>
                  <a:txBody>
                    <a:bodyPr/>
                    <a:lstStyle/>
                    <a:p>
                      <a:endParaRPr lang="en-US" sz="1100" b="1" dirty="0"/>
                    </a:p>
                  </a:txBody>
                  <a:tcPr marL="68580" marR="68580" marT="34291" marB="34291"/>
                </a:tc>
                <a:tc>
                  <a:txBody>
                    <a:bodyPr/>
                    <a:lstStyle/>
                    <a:p>
                      <a:endParaRPr lang="en-US" sz="1100" b="1" dirty="0"/>
                    </a:p>
                  </a:txBody>
                  <a:tcPr marL="68580" marR="68580" marT="34291" marB="34291"/>
                </a:tc>
                <a:tc>
                  <a:txBody>
                    <a:bodyPr/>
                    <a:lstStyle/>
                    <a:p>
                      <a:endParaRPr lang="en-US" sz="1100" b="1"/>
                    </a:p>
                  </a:txBody>
                  <a:tcPr marL="68580" marR="68580" marT="34291" marB="34291"/>
                </a:tc>
                <a:tc>
                  <a:txBody>
                    <a:bodyPr/>
                    <a:lstStyle/>
                    <a:p>
                      <a:endParaRPr lang="en-US" sz="1100" b="1" dirty="0"/>
                    </a:p>
                  </a:txBody>
                  <a:tcPr marL="68580" marR="68580" marT="34291" marB="34291"/>
                </a:tc>
                <a:tc>
                  <a:txBody>
                    <a:bodyPr/>
                    <a:lstStyle/>
                    <a:p>
                      <a:r>
                        <a:rPr lang="en-US" sz="1500" b="1" dirty="0" smtClean="0"/>
                        <a:t>The Kansas Regional Coordinate System</a:t>
                      </a:r>
                      <a:endParaRPr lang="en-US" sz="1500" b="1" dirty="0"/>
                    </a:p>
                  </a:txBody>
                  <a:tcPr marL="68580" marR="68580" marT="34291" marB="34291"/>
                </a:tc>
                <a:extLst>
                  <a:ext uri="{0D108BD9-81ED-4DB2-BD59-A6C34878D82A}">
                    <a16:rowId xmlns:a16="http://schemas.microsoft.com/office/drawing/2014/main" val="3884107606"/>
                  </a:ext>
                </a:extLst>
              </a:tr>
            </a:tbl>
          </a:graphicData>
        </a:graphic>
      </p:graphicFrame>
      <p:sp>
        <p:nvSpPr>
          <p:cNvPr id="8" name="TextBox 7"/>
          <p:cNvSpPr txBox="1"/>
          <p:nvPr/>
        </p:nvSpPr>
        <p:spPr>
          <a:xfrm>
            <a:off x="1485901" y="4615033"/>
            <a:ext cx="2771784" cy="369332"/>
          </a:xfrm>
          <a:prstGeom prst="rect">
            <a:avLst/>
          </a:prstGeom>
          <a:noFill/>
        </p:spPr>
        <p:txBody>
          <a:bodyPr wrap="none" rtlCol="0">
            <a:spAutoFit/>
          </a:bodyPr>
          <a:lstStyle/>
          <a:p>
            <a:r>
              <a:rPr lang="en-US" b="1" dirty="0" smtClean="0">
                <a:latin typeface="+mn-lt"/>
              </a:rPr>
              <a:t>*This is not a complete list.</a:t>
            </a:r>
            <a:endParaRPr lang="en-US" b="1" dirty="0">
              <a:latin typeface="+mn-lt"/>
            </a:endParaRPr>
          </a:p>
        </p:txBody>
      </p:sp>
    </p:spTree>
    <p:extLst>
      <p:ext uri="{BB962C8B-B14F-4D97-AF65-F5344CB8AC3E}">
        <p14:creationId xmlns:p14="http://schemas.microsoft.com/office/powerpoint/2010/main" val="14495886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030E9A-0344-465A-B9B3-8312B9684F0F}"/>
              </a:ext>
            </a:extLst>
          </p:cNvPr>
          <p:cNvPicPr>
            <a:picLocks noGrp="1" noChangeAspect="1"/>
          </p:cNvPicPr>
          <p:nvPr>
            <p:ph idx="1"/>
          </p:nvPr>
        </p:nvPicPr>
        <p:blipFill rotWithShape="1">
          <a:blip r:embed="rId3"/>
          <a:srcRect t="-86" b="24079"/>
          <a:stretch/>
        </p:blipFill>
        <p:spPr>
          <a:xfrm>
            <a:off x="1143000" y="4"/>
            <a:ext cx="5074920" cy="4975905"/>
          </a:xfr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89B5B8D6-0C6C-41A2-B8EC-BF860A9F0BB5}"/>
              </a:ext>
            </a:extLst>
          </p:cNvPr>
          <p:cNvPicPr>
            <a:picLocks noChangeAspect="1"/>
          </p:cNvPicPr>
          <p:nvPr/>
        </p:nvPicPr>
        <p:blipFill rotWithShape="1">
          <a:blip r:embed="rId3"/>
          <a:srcRect l="50000" t="74357" b="135"/>
          <a:stretch/>
        </p:blipFill>
        <p:spPr>
          <a:xfrm>
            <a:off x="5941792" y="3784396"/>
            <a:ext cx="1993613" cy="1311965"/>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F11E7DF0-78B6-47EC-A6BC-3BEFFAE67EDA}"/>
              </a:ext>
            </a:extLst>
          </p:cNvPr>
          <p:cNvPicPr>
            <a:picLocks noChangeAspect="1"/>
          </p:cNvPicPr>
          <p:nvPr/>
        </p:nvPicPr>
        <p:blipFill rotWithShape="1">
          <a:blip r:embed="rId3"/>
          <a:srcRect t="75362" r="50000"/>
          <a:stretch/>
        </p:blipFill>
        <p:spPr>
          <a:xfrm>
            <a:off x="5941792" y="2487957"/>
            <a:ext cx="1993613" cy="1267239"/>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4FEDEA-B0A6-400C-9947-929544397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980" y="1807"/>
            <a:ext cx="1234440" cy="1398512"/>
          </a:xfrm>
          <a:prstGeom prst="rect">
            <a:avLst/>
          </a:prstGeom>
          <a:effectLst>
            <a:softEdge rad="127000"/>
          </a:effectLst>
        </p:spPr>
      </p:pic>
      <p:pic>
        <p:nvPicPr>
          <p:cNvPr id="6" name="Picture 5">
            <a:extLst>
              <a:ext uri="{FF2B5EF4-FFF2-40B4-BE49-F238E27FC236}">
                <a16:creationId xmlns:a16="http://schemas.microsoft.com/office/drawing/2014/main" id="{EBFC46FB-F048-6148-95B4-0B5769F5C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66543">
            <a:off x="1666703" y="1796486"/>
            <a:ext cx="5658884" cy="15505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001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8" presetClass="emph" presetSubtype="0" repeatCount="indefinite" fill="hold" nodeType="withEffect">
                                  <p:stCondLst>
                                    <p:cond delay="0"/>
                                  </p:stCondLst>
                                  <p:childTnLst>
                                    <p:animRot by="21600000">
                                      <p:cBhvr>
                                        <p:cTn id="1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1485902" y="1097280"/>
            <a:ext cx="6447645" cy="3625684"/>
          </a:xfrm>
        </p:spPr>
        <p:txBody>
          <a:bodyPr>
            <a:normAutofit fontScale="85000" lnSpcReduction="10000"/>
          </a:bodyPr>
          <a:lstStyle/>
          <a:p>
            <a:r>
              <a:rPr lang="en-US" dirty="0">
                <a:solidFill>
                  <a:schemeClr val="tx2">
                    <a:lumMod val="75000"/>
                  </a:schemeClr>
                </a:solidFill>
              </a:rPr>
              <a:t>That was original intent (</a:t>
            </a:r>
            <a:r>
              <a:rPr lang="en-US" i="1" dirty="0">
                <a:solidFill>
                  <a:schemeClr val="tx2">
                    <a:lumMod val="75000"/>
                  </a:schemeClr>
                </a:solidFill>
              </a:rPr>
              <a:t>60 years ago!</a:t>
            </a:r>
            <a:r>
              <a:rPr lang="en-US" dirty="0">
                <a:solidFill>
                  <a:schemeClr val="tx2">
                    <a:lumMod val="75000"/>
                  </a:schemeClr>
                </a:solidFill>
              </a:rPr>
              <a:t>)</a:t>
            </a:r>
          </a:p>
          <a:p>
            <a:r>
              <a:rPr lang="en-US" dirty="0">
                <a:solidFill>
                  <a:schemeClr val="tx2">
                    <a:lumMod val="75000"/>
                  </a:schemeClr>
                </a:solidFill>
              </a:rPr>
              <a:t>Two “feet” is inefficient and causes confusion</a:t>
            </a:r>
          </a:p>
          <a:p>
            <a:pPr lvl="1"/>
            <a:r>
              <a:rPr lang="en-US" dirty="0">
                <a:solidFill>
                  <a:schemeClr val="tx2">
                    <a:lumMod val="75000"/>
                  </a:schemeClr>
                </a:solidFill>
              </a:rPr>
              <a:t>Leads to errors that cost money</a:t>
            </a:r>
          </a:p>
          <a:p>
            <a:pPr lvl="1"/>
            <a:r>
              <a:rPr lang="en-US" dirty="0">
                <a:solidFill>
                  <a:schemeClr val="tx2">
                    <a:lumMod val="75000"/>
                  </a:schemeClr>
                </a:solidFill>
              </a:rPr>
              <a:t>Absurd to have “same” unit that differs by 2 ppm</a:t>
            </a:r>
          </a:p>
          <a:p>
            <a:pPr lvl="1"/>
            <a:r>
              <a:rPr lang="en-US" dirty="0">
                <a:solidFill>
                  <a:schemeClr val="tx2">
                    <a:lumMod val="75000"/>
                  </a:schemeClr>
                </a:solidFill>
              </a:rPr>
              <a:t>Defeats purpose of having a length standard</a:t>
            </a:r>
          </a:p>
          <a:p>
            <a:r>
              <a:rPr lang="en-US" dirty="0">
                <a:solidFill>
                  <a:schemeClr val="tx2">
                    <a:lumMod val="75000"/>
                  </a:schemeClr>
                </a:solidFill>
              </a:rPr>
              <a:t>Only recognized in </a:t>
            </a:r>
            <a:r>
              <a:rPr lang="en-US" b="1" i="1" dirty="0">
                <a:solidFill>
                  <a:schemeClr val="tx2">
                    <a:lumMod val="75000"/>
                  </a:schemeClr>
                </a:solidFill>
              </a:rPr>
              <a:t>part</a:t>
            </a:r>
            <a:r>
              <a:rPr lang="en-US" dirty="0">
                <a:solidFill>
                  <a:schemeClr val="tx2">
                    <a:lumMod val="75000"/>
                  </a:schemeClr>
                </a:solidFill>
              </a:rPr>
              <a:t> of U.S.</a:t>
            </a:r>
          </a:p>
          <a:p>
            <a:r>
              <a:rPr lang="en-US" dirty="0">
                <a:solidFill>
                  <a:schemeClr val="tx2">
                    <a:lumMod val="75000"/>
                  </a:schemeClr>
                </a:solidFill>
              </a:rPr>
              <a:t>NGS software can support backward-compatibility</a:t>
            </a:r>
          </a:p>
          <a:p>
            <a:r>
              <a:rPr lang="en-US" b="1" i="1" dirty="0">
                <a:solidFill>
                  <a:schemeClr val="tx2">
                    <a:lumMod val="75000"/>
                  </a:schemeClr>
                </a:solidFill>
              </a:rPr>
              <a:t>Now is the time</a:t>
            </a:r>
          </a:p>
          <a:p>
            <a:pPr lvl="1"/>
            <a:r>
              <a:rPr lang="en-US" dirty="0">
                <a:solidFill>
                  <a:schemeClr val="tx2">
                    <a:lumMod val="75000"/>
                  </a:schemeClr>
                </a:solidFill>
              </a:rPr>
              <a:t>Many changes already being made for 2022</a:t>
            </a:r>
          </a:p>
          <a:p>
            <a:pPr lvl="1"/>
            <a:r>
              <a:rPr lang="en-US" dirty="0">
                <a:solidFill>
                  <a:schemeClr val="tx2">
                    <a:lumMod val="75000"/>
                  </a:schemeClr>
                </a:solidFill>
              </a:rPr>
              <a:t>Change in foot trivial compared to other changes</a:t>
            </a:r>
          </a:p>
          <a:p>
            <a:pPr lvl="1"/>
            <a:r>
              <a:rPr lang="en-US" dirty="0">
                <a:solidFill>
                  <a:schemeClr val="tx2">
                    <a:lumMod val="75000"/>
                  </a:schemeClr>
                </a:solidFill>
              </a:rPr>
              <a:t>U.S. survey foot problems will never go way if not addressed</a:t>
            </a:r>
          </a:p>
          <a:p>
            <a:pPr lvl="1"/>
            <a:endParaRPr lang="en-US" dirty="0">
              <a:solidFill>
                <a:schemeClr val="tx2">
                  <a:lumMod val="75000"/>
                </a:schemeClr>
              </a:solidFill>
            </a:endParaRPr>
          </a:p>
        </p:txBody>
      </p:sp>
      <p:sp>
        <p:nvSpPr>
          <p:cNvPr id="7" name="Title 1">
            <a:extLst>
              <a:ext uri="{FF2B5EF4-FFF2-40B4-BE49-F238E27FC236}">
                <a16:creationId xmlns:a16="http://schemas.microsoft.com/office/drawing/2014/main" id="{F4C22D30-C536-7544-A107-BF89CAEEF65E}"/>
              </a:ext>
            </a:extLst>
          </p:cNvPr>
          <p:cNvSpPr>
            <a:spLocks noGrp="1"/>
          </p:cNvSpPr>
          <p:nvPr>
            <p:ph type="title"/>
          </p:nvPr>
        </p:nvSpPr>
        <p:spPr>
          <a:xfrm>
            <a:off x="1143000" y="358349"/>
            <a:ext cx="6858000" cy="601775"/>
          </a:xfrm>
          <a:noFill/>
        </p:spPr>
        <p:txBody>
          <a:bodyPr/>
          <a:lstStyle/>
          <a:p>
            <a:r>
              <a:rPr lang="en-US" b="1" dirty="0"/>
              <a:t>Why make the change?</a:t>
            </a:r>
          </a:p>
        </p:txBody>
      </p:sp>
    </p:spTree>
    <p:extLst>
      <p:ext uri="{BB962C8B-B14F-4D97-AF65-F5344CB8AC3E}">
        <p14:creationId xmlns:p14="http://schemas.microsoft.com/office/powerpoint/2010/main" val="184785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 y="12808"/>
            <a:ext cx="9084100" cy="4881716"/>
          </a:xfrm>
          <a:prstGeom prst="rect">
            <a:avLst/>
          </a:prstGeom>
        </p:spPr>
      </p:pic>
      <p:sp>
        <p:nvSpPr>
          <p:cNvPr id="5" name="Rectangle 4"/>
          <p:cNvSpPr/>
          <p:nvPr/>
        </p:nvSpPr>
        <p:spPr>
          <a:xfrm>
            <a:off x="3075039" y="2072145"/>
            <a:ext cx="671051" cy="471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53466" y="2145890"/>
            <a:ext cx="631904" cy="307777"/>
          </a:xfrm>
          <a:prstGeom prst="rect">
            <a:avLst/>
          </a:prstGeom>
          <a:noFill/>
          <a:ln w="12700">
            <a:solidFill>
              <a:srgbClr val="FF0000"/>
            </a:solidFill>
          </a:ln>
        </p:spPr>
        <p:txBody>
          <a:bodyPr wrap="none" rtlCol="0">
            <a:spAutoFit/>
          </a:bodyPr>
          <a:lstStyle/>
          <a:p>
            <a:r>
              <a:rPr lang="en-US" sz="1400" dirty="0" smtClean="0"/>
              <a:t>0.08ft</a:t>
            </a:r>
            <a:endParaRPr lang="en-US" sz="1400" dirty="0"/>
          </a:p>
        </p:txBody>
      </p:sp>
      <p:sp>
        <p:nvSpPr>
          <p:cNvPr id="7" name="Rectangle 6"/>
          <p:cNvSpPr/>
          <p:nvPr/>
        </p:nvSpPr>
        <p:spPr>
          <a:xfrm>
            <a:off x="3060291" y="2787444"/>
            <a:ext cx="892277" cy="353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0930" y="2826253"/>
            <a:ext cx="657440" cy="307777"/>
          </a:xfrm>
          <a:prstGeom prst="rect">
            <a:avLst/>
          </a:prstGeom>
          <a:noFill/>
          <a:ln w="12700">
            <a:solidFill>
              <a:srgbClr val="FF0000"/>
            </a:solidFill>
          </a:ln>
        </p:spPr>
        <p:txBody>
          <a:bodyPr wrap="square" rtlCol="0">
            <a:spAutoFit/>
          </a:bodyPr>
          <a:lstStyle/>
          <a:p>
            <a:r>
              <a:rPr lang="en-US" sz="1400" dirty="0" smtClean="0"/>
              <a:t>3.39ft</a:t>
            </a:r>
            <a:endParaRPr lang="en-US" sz="1400" dirty="0"/>
          </a:p>
        </p:txBody>
      </p:sp>
    </p:spTree>
    <p:extLst>
      <p:ext uri="{BB962C8B-B14F-4D97-AF65-F5344CB8AC3E}">
        <p14:creationId xmlns:p14="http://schemas.microsoft.com/office/powerpoint/2010/main" val="14315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9217381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1485902" y="1097281"/>
            <a:ext cx="6337739" cy="2506289"/>
          </a:xfrm>
        </p:spPr>
        <p:txBody>
          <a:bodyPr>
            <a:normAutofit fontScale="92500" lnSpcReduction="10000"/>
          </a:bodyPr>
          <a:lstStyle/>
          <a:p>
            <a:r>
              <a:rPr lang="en-US" b="1" dirty="0">
                <a:solidFill>
                  <a:schemeClr val="tx2">
                    <a:lumMod val="75000"/>
                  </a:schemeClr>
                </a:solidFill>
              </a:rPr>
              <a:t>NGS created problem, will help fix it</a:t>
            </a:r>
          </a:p>
          <a:p>
            <a:pPr lvl="1"/>
            <a:r>
              <a:rPr lang="en-US" dirty="0">
                <a:solidFill>
                  <a:schemeClr val="tx2">
                    <a:lumMod val="75000"/>
                  </a:schemeClr>
                </a:solidFill>
              </a:rPr>
              <a:t>Fully support backward compatibility</a:t>
            </a:r>
          </a:p>
          <a:p>
            <a:pPr lvl="1"/>
            <a:r>
              <a:rPr lang="en-US" dirty="0">
                <a:solidFill>
                  <a:schemeClr val="tx2">
                    <a:lumMod val="75000"/>
                  </a:schemeClr>
                </a:solidFill>
              </a:rPr>
              <a:t>Will make simple and painless as possible</a:t>
            </a:r>
          </a:p>
          <a:p>
            <a:pPr lvl="1"/>
            <a:r>
              <a:rPr lang="en-US" dirty="0">
                <a:solidFill>
                  <a:schemeClr val="tx2">
                    <a:lumMod val="75000"/>
                  </a:schemeClr>
                </a:solidFill>
              </a:rPr>
              <a:t>Foot change minor compared to other 2022 changes</a:t>
            </a:r>
          </a:p>
          <a:p>
            <a:pPr lvl="1"/>
            <a:r>
              <a:rPr lang="en-US" dirty="0">
                <a:solidFill>
                  <a:schemeClr val="tx2">
                    <a:lumMod val="75000"/>
                  </a:schemeClr>
                </a:solidFill>
              </a:rPr>
              <a:t>Contact us at </a:t>
            </a:r>
            <a:r>
              <a:rPr lang="en-US" dirty="0">
                <a:solidFill>
                  <a:schemeClr val="tx2">
                    <a:lumMod val="75000"/>
                  </a:schemeClr>
                </a:solidFill>
                <a:hlinkClick r:id="rId3"/>
              </a:rPr>
              <a:t>NGS.Feedback@noaa.gov</a:t>
            </a:r>
            <a:r>
              <a:rPr lang="en-US" dirty="0">
                <a:solidFill>
                  <a:schemeClr val="tx2">
                    <a:lumMod val="75000"/>
                  </a:schemeClr>
                </a:solidFill>
              </a:rPr>
              <a:t> </a:t>
            </a:r>
          </a:p>
          <a:p>
            <a:r>
              <a:rPr lang="en-US" b="1" dirty="0">
                <a:solidFill>
                  <a:schemeClr val="tx2">
                    <a:lumMod val="75000"/>
                  </a:schemeClr>
                </a:solidFill>
              </a:rPr>
              <a:t>This is about the </a:t>
            </a:r>
            <a:r>
              <a:rPr lang="en-US" b="1" i="1" dirty="0">
                <a:solidFill>
                  <a:srgbClr val="C00000"/>
                </a:solidFill>
              </a:rPr>
              <a:t>future</a:t>
            </a:r>
          </a:p>
          <a:p>
            <a:pPr lvl="1"/>
            <a:r>
              <a:rPr lang="en-US" dirty="0">
                <a:solidFill>
                  <a:schemeClr val="tx2">
                    <a:lumMod val="75000"/>
                  </a:schemeClr>
                </a:solidFill>
              </a:rPr>
              <a:t>Remember our heroes and their hard-won victories…</a:t>
            </a: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1143000" y="358349"/>
            <a:ext cx="6858000" cy="601775"/>
          </a:xfrm>
          <a:noFill/>
        </p:spPr>
        <p:txBody>
          <a:bodyPr/>
          <a:lstStyle/>
          <a:p>
            <a:r>
              <a:rPr lang="en-US" b="1" dirty="0" smtClean="0"/>
              <a:t>Almost Finished …</a:t>
            </a:r>
            <a:endParaRPr lang="en-US" b="1" dirty="0"/>
          </a:p>
        </p:txBody>
      </p:sp>
      <p:pic>
        <p:nvPicPr>
          <p:cNvPr id="12" name="Picture 11" descr="Image result for george washington">
            <a:extLst>
              <a:ext uri="{FF2B5EF4-FFF2-40B4-BE49-F238E27FC236}">
                <a16:creationId xmlns:a16="http://schemas.microsoft.com/office/drawing/2014/main" id="{C314E03C-379A-4B8D-8687-284EFFE75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 b="8477"/>
          <a:stretch/>
        </p:blipFill>
        <p:spPr bwMode="auto">
          <a:xfrm>
            <a:off x="1212953" y="3703323"/>
            <a:ext cx="1234440" cy="14027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 name="Picture 9" descr="Image result for thomas jefferson">
            <a:extLst>
              <a:ext uri="{FF2B5EF4-FFF2-40B4-BE49-F238E27FC236}">
                <a16:creationId xmlns:a16="http://schemas.microsoft.com/office/drawing/2014/main" id="{78397A19-391F-49E6-AC5F-30B418D6BE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1" r="8346"/>
          <a:stretch/>
        </p:blipFill>
        <p:spPr bwMode="auto">
          <a:xfrm>
            <a:off x="2581371" y="3703323"/>
            <a:ext cx="1234440" cy="14027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1524B34-B956-45E2-8FEF-071EEB14E3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7980" y="3703321"/>
            <a:ext cx="1234440" cy="1398512"/>
          </a:xfrm>
          <a:prstGeom prst="rect">
            <a:avLst/>
          </a:prstGeom>
          <a:effectLst>
            <a:softEdge rad="127000"/>
          </a:effectLst>
        </p:spPr>
      </p:pic>
      <p:pic>
        <p:nvPicPr>
          <p:cNvPr id="15" name="Picture 14">
            <a:extLst>
              <a:ext uri="{FF2B5EF4-FFF2-40B4-BE49-F238E27FC236}">
                <a16:creationId xmlns:a16="http://schemas.microsoft.com/office/drawing/2014/main" id="{13B61CA2-28CC-4278-A52D-240655EFED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692" t="8531" r="13854" b="32227"/>
          <a:stretch/>
        </p:blipFill>
        <p:spPr>
          <a:xfrm>
            <a:off x="5324571" y="3703323"/>
            <a:ext cx="1234440" cy="1402773"/>
          </a:xfrm>
          <a:prstGeom prst="rect">
            <a:avLst/>
          </a:prstGeom>
          <a:effectLst>
            <a:softEdge rad="127000"/>
          </a:effectLst>
        </p:spPr>
      </p:pic>
    </p:spTree>
    <p:extLst>
      <p:ext uri="{BB962C8B-B14F-4D97-AF65-F5344CB8AC3E}">
        <p14:creationId xmlns:p14="http://schemas.microsoft.com/office/powerpoint/2010/main" val="192608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1861" y="1389375"/>
            <a:ext cx="6358526" cy="3018262"/>
          </a:xfrm>
          <a:prstGeom prst="rect">
            <a:avLst/>
          </a:prstGeom>
        </p:spPr>
        <p:txBody>
          <a:bodyPr vert="horz" wrap="square" lIns="0" tIns="0" rIns="0" bIns="0" rtlCol="0">
            <a:spAutoFit/>
          </a:bodyPr>
          <a:lstStyle/>
          <a:p>
            <a:pPr marL="9525"/>
            <a:r>
              <a:rPr sz="1500" b="1" spc="4" dirty="0">
                <a:solidFill>
                  <a:srgbClr val="C00000"/>
                </a:solidFill>
                <a:latin typeface="Arial Black"/>
                <a:cs typeface="Arial Black"/>
              </a:rPr>
              <a:t>P</a:t>
            </a:r>
            <a:r>
              <a:rPr sz="1500" b="1" spc="23" dirty="0">
                <a:solidFill>
                  <a:srgbClr val="C00000"/>
                </a:solidFill>
                <a:latin typeface="Arial Black"/>
                <a:cs typeface="Arial Black"/>
              </a:rPr>
              <a:t>r</a:t>
            </a:r>
            <a:r>
              <a:rPr sz="1500" b="1" spc="-4" dirty="0">
                <a:solidFill>
                  <a:srgbClr val="C00000"/>
                </a:solidFill>
                <a:latin typeface="Arial Black"/>
                <a:cs typeface="Arial Black"/>
              </a:rPr>
              <a:t>ocedu</a:t>
            </a:r>
            <a:r>
              <a:rPr sz="1500" b="1" spc="23" dirty="0">
                <a:solidFill>
                  <a:srgbClr val="C00000"/>
                </a:solidFill>
                <a:latin typeface="Arial Black"/>
                <a:cs typeface="Arial Black"/>
              </a:rPr>
              <a:t>r</a:t>
            </a:r>
            <a:r>
              <a:rPr sz="1500" b="1" spc="-4" dirty="0">
                <a:solidFill>
                  <a:srgbClr val="C00000"/>
                </a:solidFill>
                <a:latin typeface="Arial Black"/>
                <a:cs typeface="Arial Black"/>
              </a:rPr>
              <a:t>e</a:t>
            </a:r>
            <a:r>
              <a:rPr sz="1500" b="1" dirty="0">
                <a:solidFill>
                  <a:srgbClr val="C00000"/>
                </a:solidFill>
                <a:latin typeface="Arial Black"/>
                <a:cs typeface="Arial Black"/>
              </a:rPr>
              <a:t>s</a:t>
            </a:r>
            <a:r>
              <a:rPr sz="1500" b="1" spc="11" dirty="0">
                <a:solidFill>
                  <a:srgbClr val="C00000"/>
                </a:solidFill>
                <a:latin typeface="Arial Black"/>
                <a:cs typeface="Arial Black"/>
              </a:rPr>
              <a:t> </a:t>
            </a:r>
            <a:r>
              <a:rPr sz="1500" b="1" spc="-4" dirty="0">
                <a:solidFill>
                  <a:srgbClr val="C00000"/>
                </a:solidFill>
                <a:latin typeface="Arial Black"/>
                <a:cs typeface="Arial Black"/>
              </a:rPr>
              <a:t>an</a:t>
            </a:r>
            <a:r>
              <a:rPr sz="1500" b="1" dirty="0">
                <a:solidFill>
                  <a:srgbClr val="C00000"/>
                </a:solidFill>
                <a:latin typeface="Arial Black"/>
                <a:cs typeface="Arial Black"/>
              </a:rPr>
              <a:t>d</a:t>
            </a:r>
            <a:r>
              <a:rPr sz="1500" b="1" spc="8" dirty="0">
                <a:solidFill>
                  <a:srgbClr val="C00000"/>
                </a:solidFill>
                <a:latin typeface="Arial Black"/>
                <a:cs typeface="Arial Black"/>
              </a:rPr>
              <a:t> </a:t>
            </a:r>
            <a:r>
              <a:rPr sz="1500" b="1" spc="-37" dirty="0">
                <a:solidFill>
                  <a:srgbClr val="C00000"/>
                </a:solidFill>
                <a:latin typeface="Arial Black"/>
                <a:cs typeface="Arial Black"/>
              </a:rPr>
              <a:t>W</a:t>
            </a:r>
            <a:r>
              <a:rPr sz="1500" b="1" spc="-4" dirty="0">
                <a:solidFill>
                  <a:srgbClr val="C00000"/>
                </a:solidFill>
                <a:latin typeface="Arial Black"/>
                <a:cs typeface="Arial Black"/>
              </a:rPr>
              <a:t>o</a:t>
            </a:r>
            <a:r>
              <a:rPr sz="1500" b="1" spc="53" dirty="0">
                <a:solidFill>
                  <a:srgbClr val="C00000"/>
                </a:solidFill>
                <a:latin typeface="Arial Black"/>
                <a:cs typeface="Arial Black"/>
              </a:rPr>
              <a:t>r</a:t>
            </a:r>
            <a:r>
              <a:rPr sz="1500" b="1" spc="-4" dirty="0">
                <a:solidFill>
                  <a:srgbClr val="C00000"/>
                </a:solidFill>
                <a:latin typeface="Arial Black"/>
                <a:cs typeface="Arial Black"/>
              </a:rPr>
              <a:t>k</a:t>
            </a:r>
            <a:r>
              <a:rPr sz="1500" b="1" dirty="0">
                <a:solidFill>
                  <a:srgbClr val="C00000"/>
                </a:solidFill>
                <a:latin typeface="Arial Black"/>
                <a:cs typeface="Arial Black"/>
              </a:rPr>
              <a:t>fl</a:t>
            </a:r>
            <a:r>
              <a:rPr sz="1500" b="1" spc="-35" dirty="0">
                <a:solidFill>
                  <a:srgbClr val="C00000"/>
                </a:solidFill>
                <a:latin typeface="Arial Black"/>
                <a:cs typeface="Arial Black"/>
              </a:rPr>
              <a:t>o</a:t>
            </a:r>
            <a:r>
              <a:rPr sz="1500" b="1" dirty="0">
                <a:solidFill>
                  <a:srgbClr val="C00000"/>
                </a:solidFill>
                <a:latin typeface="Arial Black"/>
                <a:cs typeface="Arial Black"/>
              </a:rPr>
              <a:t>w</a:t>
            </a:r>
            <a:r>
              <a:rPr sz="1500" b="1" spc="-4" dirty="0">
                <a:solidFill>
                  <a:srgbClr val="C00000"/>
                </a:solidFill>
                <a:latin typeface="Arial Black"/>
                <a:cs typeface="Arial Black"/>
              </a:rPr>
              <a:t>s</a:t>
            </a:r>
            <a:r>
              <a:rPr sz="1500" b="1" dirty="0">
                <a:solidFill>
                  <a:srgbClr val="C00000"/>
                </a:solidFill>
                <a:latin typeface="Arial Black"/>
                <a:cs typeface="Arial Black"/>
              </a:rPr>
              <a:t>:</a:t>
            </a:r>
            <a:endParaRPr sz="1500" dirty="0">
              <a:latin typeface="Arial Black"/>
              <a:cs typeface="Arial Black"/>
            </a:endParaRPr>
          </a:p>
          <a:p>
            <a:pPr marL="395754" indent="-257168">
              <a:spcBef>
                <a:spcPts val="960"/>
              </a:spcBef>
              <a:buFont typeface="Arial"/>
              <a:buChar char="•"/>
              <a:tabLst>
                <a:tab pos="396230" algn="l"/>
              </a:tabLst>
            </a:pPr>
            <a:r>
              <a:rPr sz="1351" spc="-4" dirty="0">
                <a:latin typeface="Arial"/>
                <a:cs typeface="Arial"/>
              </a:rPr>
              <a:t>A</a:t>
            </a:r>
            <a:r>
              <a:rPr sz="1351" spc="-8" dirty="0">
                <a:latin typeface="Arial"/>
                <a:cs typeface="Arial"/>
              </a:rPr>
              <a:t>na</a:t>
            </a:r>
            <a:r>
              <a:rPr sz="1351" spc="-4" dirty="0">
                <a:latin typeface="Arial"/>
                <a:cs typeface="Arial"/>
              </a:rPr>
              <a:t>l</a:t>
            </a:r>
            <a:r>
              <a:rPr sz="1351" spc="-19" dirty="0">
                <a:latin typeface="Arial"/>
                <a:cs typeface="Arial"/>
              </a:rPr>
              <a:t>y</a:t>
            </a:r>
            <a:r>
              <a:rPr sz="1351" dirty="0">
                <a:latin typeface="Arial"/>
                <a:cs typeface="Arial"/>
              </a:rPr>
              <a:t>ze</a:t>
            </a:r>
            <a:r>
              <a:rPr sz="1351" spc="23" dirty="0">
                <a:latin typeface="Arial"/>
                <a:cs typeface="Arial"/>
              </a:rPr>
              <a:t> </a:t>
            </a:r>
            <a:r>
              <a:rPr sz="1351" dirty="0">
                <a:latin typeface="Arial"/>
                <a:cs typeface="Arial"/>
              </a:rPr>
              <a:t>c</a:t>
            </a:r>
            <a:r>
              <a:rPr sz="1351" spc="-8" dirty="0">
                <a:latin typeface="Arial"/>
                <a:cs typeface="Arial"/>
              </a:rPr>
              <a:t>u</a:t>
            </a:r>
            <a:r>
              <a:rPr sz="1351" dirty="0">
                <a:latin typeface="Arial"/>
                <a:cs typeface="Arial"/>
              </a:rPr>
              <a:t>rr</a:t>
            </a:r>
            <a:r>
              <a:rPr sz="1351" spc="-8" dirty="0">
                <a:latin typeface="Arial"/>
                <a:cs typeface="Arial"/>
              </a:rPr>
              <a:t>en</a:t>
            </a:r>
            <a:r>
              <a:rPr sz="1351" dirty="0">
                <a:latin typeface="Arial"/>
                <a:cs typeface="Arial"/>
              </a:rPr>
              <a:t>t</a:t>
            </a:r>
            <a:r>
              <a:rPr sz="1351" spc="4" dirty="0">
                <a:latin typeface="Arial"/>
                <a:cs typeface="Arial"/>
              </a:rPr>
              <a:t> </a:t>
            </a:r>
            <a:r>
              <a:rPr sz="1351" spc="-8" dirty="0">
                <a:latin typeface="Arial"/>
                <a:cs typeface="Arial"/>
              </a:rPr>
              <a:t>p</a:t>
            </a:r>
            <a:r>
              <a:rPr sz="1351" dirty="0">
                <a:latin typeface="Arial"/>
                <a:cs typeface="Arial"/>
              </a:rPr>
              <a:t>r</a:t>
            </a:r>
            <a:r>
              <a:rPr sz="1351" spc="-8" dirty="0">
                <a:latin typeface="Arial"/>
                <a:cs typeface="Arial"/>
              </a:rPr>
              <a:t>o</a:t>
            </a:r>
            <a:r>
              <a:rPr sz="1351" dirty="0">
                <a:latin typeface="Arial"/>
                <a:cs typeface="Arial"/>
              </a:rPr>
              <a:t>c</a:t>
            </a:r>
            <a:r>
              <a:rPr sz="1351" spc="-8" dirty="0">
                <a:latin typeface="Arial"/>
                <a:cs typeface="Arial"/>
              </a:rPr>
              <a:t>edu</a:t>
            </a:r>
            <a:r>
              <a:rPr sz="1351" dirty="0">
                <a:latin typeface="Arial"/>
                <a:cs typeface="Arial"/>
              </a:rPr>
              <a:t>r</a:t>
            </a:r>
            <a:r>
              <a:rPr sz="1351" spc="-8" dirty="0">
                <a:latin typeface="Arial"/>
                <a:cs typeface="Arial"/>
              </a:rPr>
              <a:t>e</a:t>
            </a:r>
            <a:r>
              <a:rPr sz="1351" dirty="0">
                <a:latin typeface="Arial"/>
                <a:cs typeface="Arial"/>
              </a:rPr>
              <a:t>s</a:t>
            </a:r>
            <a:r>
              <a:rPr sz="1351" spc="19" dirty="0">
                <a:latin typeface="Arial"/>
                <a:cs typeface="Arial"/>
              </a:rPr>
              <a:t> </a:t>
            </a:r>
            <a:r>
              <a:rPr sz="1351" spc="-8" dirty="0">
                <a:latin typeface="Arial"/>
                <a:cs typeface="Arial"/>
              </a:rPr>
              <a:t>an</a:t>
            </a:r>
            <a:r>
              <a:rPr sz="1351" dirty="0">
                <a:latin typeface="Arial"/>
                <a:cs typeface="Arial"/>
              </a:rPr>
              <a:t>d</a:t>
            </a:r>
            <a:r>
              <a:rPr sz="1351" spc="8" dirty="0">
                <a:latin typeface="Arial"/>
                <a:cs typeface="Arial"/>
              </a:rPr>
              <a:t> </a:t>
            </a:r>
            <a:r>
              <a:rPr sz="1351" spc="-31" dirty="0">
                <a:latin typeface="Arial"/>
                <a:cs typeface="Arial"/>
              </a:rPr>
              <a:t>w</a:t>
            </a:r>
            <a:r>
              <a:rPr sz="1351" spc="-8" dirty="0">
                <a:latin typeface="Arial"/>
                <a:cs typeface="Arial"/>
              </a:rPr>
              <a:t>o</a:t>
            </a:r>
            <a:r>
              <a:rPr sz="1351" dirty="0">
                <a:latin typeface="Arial"/>
                <a:cs typeface="Arial"/>
              </a:rPr>
              <a:t>rkf</a:t>
            </a:r>
            <a:r>
              <a:rPr sz="1351" spc="-4" dirty="0">
                <a:latin typeface="Arial"/>
                <a:cs typeface="Arial"/>
              </a:rPr>
              <a:t>l</a:t>
            </a:r>
            <a:r>
              <a:rPr sz="1351" spc="4" dirty="0">
                <a:latin typeface="Arial"/>
                <a:cs typeface="Arial"/>
              </a:rPr>
              <a:t>o</a:t>
            </a:r>
            <a:r>
              <a:rPr sz="1351" spc="-23" dirty="0">
                <a:latin typeface="Arial"/>
                <a:cs typeface="Arial"/>
              </a:rPr>
              <a:t>w</a:t>
            </a:r>
            <a:r>
              <a:rPr sz="1351" dirty="0">
                <a:latin typeface="Arial"/>
                <a:cs typeface="Arial"/>
              </a:rPr>
              <a:t>s</a:t>
            </a:r>
          </a:p>
          <a:p>
            <a:pPr marL="395754" marR="375752" indent="-257168">
              <a:spcBef>
                <a:spcPts val="451"/>
              </a:spcBef>
              <a:buFont typeface="Arial"/>
              <a:buChar char="•"/>
              <a:tabLst>
                <a:tab pos="396230" algn="l"/>
              </a:tabLst>
            </a:pPr>
            <a:r>
              <a:rPr sz="1351" spc="-4" dirty="0">
                <a:latin typeface="Arial"/>
                <a:cs typeface="Arial"/>
              </a:rPr>
              <a:t>C</a:t>
            </a:r>
            <a:r>
              <a:rPr sz="1351" dirty="0">
                <a:latin typeface="Arial"/>
                <a:cs typeface="Arial"/>
              </a:rPr>
              <a:t>r</a:t>
            </a:r>
            <a:r>
              <a:rPr sz="1351" spc="-8" dirty="0">
                <a:latin typeface="Arial"/>
                <a:cs typeface="Arial"/>
              </a:rPr>
              <a:t>ea</a:t>
            </a:r>
            <a:r>
              <a:rPr sz="1351" dirty="0">
                <a:latin typeface="Arial"/>
                <a:cs typeface="Arial"/>
              </a:rPr>
              <a:t>te</a:t>
            </a:r>
            <a:r>
              <a:rPr sz="1351" spc="8" dirty="0">
                <a:latin typeface="Arial"/>
                <a:cs typeface="Arial"/>
              </a:rPr>
              <a:t> </a:t>
            </a:r>
            <a:r>
              <a:rPr sz="1351" spc="-8" dirty="0">
                <a:latin typeface="Arial"/>
                <a:cs typeface="Arial"/>
              </a:rPr>
              <a:t>p</a:t>
            </a:r>
            <a:r>
              <a:rPr sz="1351" spc="-4" dirty="0">
                <a:latin typeface="Arial"/>
                <a:cs typeface="Arial"/>
              </a:rPr>
              <a:t>l</a:t>
            </a:r>
            <a:r>
              <a:rPr sz="1351" spc="-8" dirty="0">
                <a:latin typeface="Arial"/>
                <a:cs typeface="Arial"/>
              </a:rPr>
              <a:t>an</a:t>
            </a:r>
            <a:r>
              <a:rPr sz="1351" dirty="0">
                <a:latin typeface="Arial"/>
                <a:cs typeface="Arial"/>
              </a:rPr>
              <a:t>s</a:t>
            </a:r>
            <a:r>
              <a:rPr sz="1351" spc="11" dirty="0">
                <a:latin typeface="Arial"/>
                <a:cs typeface="Arial"/>
              </a:rPr>
              <a:t> </a:t>
            </a:r>
            <a:r>
              <a:rPr sz="1351" dirty="0">
                <a:latin typeface="Arial"/>
                <a:cs typeface="Arial"/>
              </a:rPr>
              <a:t>f</a:t>
            </a:r>
            <a:r>
              <a:rPr sz="1351" spc="-8" dirty="0">
                <a:latin typeface="Arial"/>
                <a:cs typeface="Arial"/>
              </a:rPr>
              <a:t>o</a:t>
            </a:r>
            <a:r>
              <a:rPr sz="1351" dirty="0">
                <a:latin typeface="Arial"/>
                <a:cs typeface="Arial"/>
              </a:rPr>
              <a:t>r</a:t>
            </a:r>
            <a:r>
              <a:rPr sz="1351" spc="-8" dirty="0">
                <a:latin typeface="Arial"/>
                <a:cs typeface="Arial"/>
              </a:rPr>
              <a:t> ad</a:t>
            </a:r>
            <a:r>
              <a:rPr sz="1351" spc="-4" dirty="0">
                <a:latin typeface="Arial"/>
                <a:cs typeface="Arial"/>
              </a:rPr>
              <a:t>j</a:t>
            </a:r>
            <a:r>
              <a:rPr sz="1351" spc="-8" dirty="0">
                <a:latin typeface="Arial"/>
                <a:cs typeface="Arial"/>
              </a:rPr>
              <a:t>u</a:t>
            </a:r>
            <a:r>
              <a:rPr sz="1351" dirty="0">
                <a:latin typeface="Arial"/>
                <a:cs typeface="Arial"/>
              </a:rPr>
              <a:t>st</a:t>
            </a:r>
            <a:r>
              <a:rPr sz="1351" spc="-4" dirty="0">
                <a:latin typeface="Arial"/>
                <a:cs typeface="Arial"/>
              </a:rPr>
              <a:t>i</a:t>
            </a:r>
            <a:r>
              <a:rPr sz="1351" spc="-8" dirty="0">
                <a:latin typeface="Arial"/>
                <a:cs typeface="Arial"/>
              </a:rPr>
              <a:t>n</a:t>
            </a:r>
            <a:r>
              <a:rPr sz="1351" dirty="0">
                <a:latin typeface="Arial"/>
                <a:cs typeface="Arial"/>
              </a:rPr>
              <a:t>g</a:t>
            </a:r>
            <a:r>
              <a:rPr sz="1351" spc="15" dirty="0">
                <a:latin typeface="Arial"/>
                <a:cs typeface="Arial"/>
              </a:rPr>
              <a:t> </a:t>
            </a:r>
            <a:r>
              <a:rPr sz="1351" dirty="0">
                <a:latin typeface="Arial"/>
                <a:cs typeface="Arial"/>
              </a:rPr>
              <a:t>f</a:t>
            </a:r>
            <a:r>
              <a:rPr sz="1351" spc="-8" dirty="0">
                <a:latin typeface="Arial"/>
                <a:cs typeface="Arial"/>
              </a:rPr>
              <a:t>u</a:t>
            </a:r>
            <a:r>
              <a:rPr sz="1351" dirty="0">
                <a:latin typeface="Arial"/>
                <a:cs typeface="Arial"/>
              </a:rPr>
              <a:t>t</a:t>
            </a:r>
            <a:r>
              <a:rPr sz="1351" spc="-8" dirty="0">
                <a:latin typeface="Arial"/>
                <a:cs typeface="Arial"/>
              </a:rPr>
              <a:t>u</a:t>
            </a:r>
            <a:r>
              <a:rPr sz="1351" dirty="0">
                <a:latin typeface="Arial"/>
                <a:cs typeface="Arial"/>
              </a:rPr>
              <a:t>re</a:t>
            </a:r>
            <a:r>
              <a:rPr sz="1351" spc="-4" dirty="0">
                <a:latin typeface="Arial"/>
                <a:cs typeface="Arial"/>
              </a:rPr>
              <a:t> </a:t>
            </a:r>
            <a:r>
              <a:rPr sz="1351" spc="-8" dirty="0">
                <a:latin typeface="Arial"/>
                <a:cs typeface="Arial"/>
              </a:rPr>
              <a:t>da</a:t>
            </a:r>
            <a:r>
              <a:rPr sz="1351" dirty="0">
                <a:latin typeface="Arial"/>
                <a:cs typeface="Arial"/>
              </a:rPr>
              <a:t>ta</a:t>
            </a:r>
            <a:r>
              <a:rPr sz="1351" spc="-4" dirty="0">
                <a:latin typeface="Arial"/>
                <a:cs typeface="Arial"/>
              </a:rPr>
              <a:t> </a:t>
            </a:r>
            <a:r>
              <a:rPr sz="1351" dirty="0">
                <a:latin typeface="Arial"/>
                <a:cs typeface="Arial"/>
              </a:rPr>
              <a:t>c</a:t>
            </a:r>
            <a:r>
              <a:rPr sz="1351" spc="-8" dirty="0">
                <a:latin typeface="Arial"/>
                <a:cs typeface="Arial"/>
              </a:rPr>
              <a:t>o</a:t>
            </a:r>
            <a:r>
              <a:rPr sz="1351" spc="-4" dirty="0">
                <a:latin typeface="Arial"/>
                <a:cs typeface="Arial"/>
              </a:rPr>
              <a:t>ll</a:t>
            </a:r>
            <a:r>
              <a:rPr sz="1351" spc="-8" dirty="0">
                <a:latin typeface="Arial"/>
                <a:cs typeface="Arial"/>
              </a:rPr>
              <a:t>e</a:t>
            </a:r>
            <a:r>
              <a:rPr sz="1351" dirty="0">
                <a:latin typeface="Arial"/>
                <a:cs typeface="Arial"/>
              </a:rPr>
              <a:t>ct</a:t>
            </a:r>
            <a:r>
              <a:rPr sz="1351" spc="-4" dirty="0">
                <a:latin typeface="Arial"/>
                <a:cs typeface="Arial"/>
              </a:rPr>
              <a:t>i</a:t>
            </a:r>
            <a:r>
              <a:rPr sz="1351" spc="-8" dirty="0">
                <a:latin typeface="Arial"/>
                <a:cs typeface="Arial"/>
              </a:rPr>
              <a:t>on</a:t>
            </a:r>
            <a:r>
              <a:rPr sz="1351" dirty="0">
                <a:latin typeface="Arial"/>
                <a:cs typeface="Arial"/>
              </a:rPr>
              <a:t>,</a:t>
            </a:r>
            <a:r>
              <a:rPr sz="1351" spc="23" dirty="0">
                <a:latin typeface="Arial"/>
                <a:cs typeface="Arial"/>
              </a:rPr>
              <a:t> </a:t>
            </a:r>
            <a:r>
              <a:rPr sz="1351" spc="-4" dirty="0">
                <a:latin typeface="Arial"/>
                <a:cs typeface="Arial"/>
              </a:rPr>
              <a:t>i</a:t>
            </a:r>
            <a:r>
              <a:rPr sz="1351" spc="-8" dirty="0">
                <a:latin typeface="Arial"/>
                <a:cs typeface="Arial"/>
              </a:rPr>
              <a:t>n</a:t>
            </a:r>
            <a:r>
              <a:rPr sz="1351" dirty="0">
                <a:latin typeface="Arial"/>
                <a:cs typeface="Arial"/>
              </a:rPr>
              <a:t>c</a:t>
            </a:r>
            <a:r>
              <a:rPr sz="1351" spc="-4" dirty="0">
                <a:latin typeface="Arial"/>
                <a:cs typeface="Arial"/>
              </a:rPr>
              <a:t>l</a:t>
            </a:r>
            <a:r>
              <a:rPr sz="1351" spc="-8" dirty="0">
                <a:latin typeface="Arial"/>
                <a:cs typeface="Arial"/>
              </a:rPr>
              <a:t>ud</a:t>
            </a:r>
            <a:r>
              <a:rPr sz="1351" spc="-4" dirty="0">
                <a:latin typeface="Arial"/>
                <a:cs typeface="Arial"/>
              </a:rPr>
              <a:t>i</a:t>
            </a:r>
            <a:r>
              <a:rPr sz="1351" spc="-8" dirty="0">
                <a:latin typeface="Arial"/>
                <a:cs typeface="Arial"/>
              </a:rPr>
              <a:t>n</a:t>
            </a:r>
            <a:r>
              <a:rPr sz="1351" dirty="0">
                <a:latin typeface="Arial"/>
                <a:cs typeface="Arial"/>
              </a:rPr>
              <a:t>g</a:t>
            </a:r>
            <a:r>
              <a:rPr sz="1351" spc="15" dirty="0">
                <a:latin typeface="Arial"/>
                <a:cs typeface="Arial"/>
              </a:rPr>
              <a:t> </a:t>
            </a:r>
            <a:r>
              <a:rPr sz="1351" dirty="0">
                <a:latin typeface="Arial"/>
                <a:cs typeface="Arial"/>
              </a:rPr>
              <a:t>c</a:t>
            </a:r>
            <a:r>
              <a:rPr sz="1351" spc="-8" dirty="0">
                <a:latin typeface="Arial"/>
                <a:cs typeface="Arial"/>
              </a:rPr>
              <a:t>on</a:t>
            </a:r>
            <a:r>
              <a:rPr sz="1351" dirty="0">
                <a:latin typeface="Arial"/>
                <a:cs typeface="Arial"/>
              </a:rPr>
              <a:t>tr</a:t>
            </a:r>
            <a:r>
              <a:rPr sz="1351" spc="-8" dirty="0">
                <a:latin typeface="Arial"/>
                <a:cs typeface="Arial"/>
              </a:rPr>
              <a:t>a</a:t>
            </a:r>
            <a:r>
              <a:rPr sz="1351" dirty="0">
                <a:latin typeface="Arial"/>
                <a:cs typeface="Arial"/>
              </a:rPr>
              <a:t>ct </a:t>
            </a:r>
            <a:r>
              <a:rPr sz="1351" spc="-4" dirty="0">
                <a:latin typeface="Arial"/>
                <a:cs typeface="Arial"/>
              </a:rPr>
              <a:t>l</a:t>
            </a:r>
            <a:r>
              <a:rPr sz="1351" spc="-8" dirty="0">
                <a:latin typeface="Arial"/>
                <a:cs typeface="Arial"/>
              </a:rPr>
              <a:t>anguage</a:t>
            </a:r>
            <a:endParaRPr sz="1351" dirty="0">
              <a:latin typeface="Arial"/>
              <a:cs typeface="Arial"/>
            </a:endParaRPr>
          </a:p>
          <a:p>
            <a:pPr>
              <a:spcBef>
                <a:spcPts val="17"/>
              </a:spcBef>
              <a:buFont typeface="Arial"/>
              <a:buChar char="•"/>
            </a:pPr>
            <a:endParaRPr sz="1539" dirty="0">
              <a:latin typeface="Times New Roman"/>
              <a:cs typeface="Times New Roman"/>
            </a:endParaRPr>
          </a:p>
          <a:p>
            <a:pPr marL="9525"/>
            <a:r>
              <a:rPr sz="1500" b="1" dirty="0">
                <a:solidFill>
                  <a:srgbClr val="C00000"/>
                </a:solidFill>
                <a:latin typeface="Arial Black"/>
                <a:cs typeface="Arial Black"/>
              </a:rPr>
              <a:t>D</a:t>
            </a:r>
            <a:r>
              <a:rPr sz="1500" b="1" spc="-31" dirty="0">
                <a:solidFill>
                  <a:srgbClr val="C00000"/>
                </a:solidFill>
                <a:latin typeface="Arial Black"/>
                <a:cs typeface="Arial Black"/>
              </a:rPr>
              <a:t>a</a:t>
            </a:r>
            <a:r>
              <a:rPr sz="1500" b="1" spc="-4" dirty="0">
                <a:solidFill>
                  <a:srgbClr val="C00000"/>
                </a:solidFill>
                <a:latin typeface="Arial Black"/>
                <a:cs typeface="Arial Black"/>
              </a:rPr>
              <a:t>ta</a:t>
            </a:r>
            <a:r>
              <a:rPr sz="1500" b="1" dirty="0">
                <a:solidFill>
                  <a:srgbClr val="C00000"/>
                </a:solidFill>
                <a:latin typeface="Arial Black"/>
                <a:cs typeface="Arial Black"/>
              </a:rPr>
              <a:t>:</a:t>
            </a:r>
            <a:endParaRPr sz="1500" dirty="0">
              <a:latin typeface="Arial Black"/>
              <a:cs typeface="Arial Black"/>
            </a:endParaRPr>
          </a:p>
          <a:p>
            <a:pPr marL="395754" marR="528625" indent="-257168">
              <a:spcBef>
                <a:spcPts val="960"/>
              </a:spcBef>
              <a:buFont typeface="Arial"/>
              <a:buChar char="•"/>
              <a:tabLst>
                <a:tab pos="396230" algn="l"/>
              </a:tabLst>
            </a:pPr>
            <a:r>
              <a:rPr sz="1351" dirty="0">
                <a:latin typeface="Arial"/>
                <a:cs typeface="Arial"/>
              </a:rPr>
              <a:t>M</a:t>
            </a:r>
            <a:r>
              <a:rPr sz="1351" spc="-8" dirty="0">
                <a:latin typeface="Arial"/>
                <a:cs typeface="Arial"/>
              </a:rPr>
              <a:t>a</a:t>
            </a:r>
            <a:r>
              <a:rPr sz="1351" spc="-4" dirty="0">
                <a:latin typeface="Arial"/>
                <a:cs typeface="Arial"/>
              </a:rPr>
              <a:t>i</a:t>
            </a:r>
            <a:r>
              <a:rPr sz="1351" spc="-8" dirty="0">
                <a:latin typeface="Arial"/>
                <a:cs typeface="Arial"/>
              </a:rPr>
              <a:t>n</a:t>
            </a:r>
            <a:r>
              <a:rPr sz="1351" dirty="0">
                <a:latin typeface="Arial"/>
                <a:cs typeface="Arial"/>
              </a:rPr>
              <a:t>t</a:t>
            </a:r>
            <a:r>
              <a:rPr sz="1351" spc="-8" dirty="0">
                <a:latin typeface="Arial"/>
                <a:cs typeface="Arial"/>
              </a:rPr>
              <a:t>a</a:t>
            </a:r>
            <a:r>
              <a:rPr sz="1351" spc="-4" dirty="0">
                <a:latin typeface="Arial"/>
                <a:cs typeface="Arial"/>
              </a:rPr>
              <a:t>i</a:t>
            </a:r>
            <a:r>
              <a:rPr sz="1351" dirty="0">
                <a:latin typeface="Arial"/>
                <a:cs typeface="Arial"/>
              </a:rPr>
              <a:t>n</a:t>
            </a:r>
            <a:r>
              <a:rPr sz="1351" spc="8" dirty="0">
                <a:latin typeface="Arial"/>
                <a:cs typeface="Arial"/>
              </a:rPr>
              <a:t> </a:t>
            </a:r>
            <a:r>
              <a:rPr sz="1351" dirty="0">
                <a:latin typeface="Arial"/>
                <a:cs typeface="Arial"/>
              </a:rPr>
              <a:t>r</a:t>
            </a:r>
            <a:r>
              <a:rPr sz="1351" spc="-8" dirty="0">
                <a:latin typeface="Arial"/>
                <a:cs typeface="Arial"/>
              </a:rPr>
              <a:t>a</a:t>
            </a:r>
            <a:r>
              <a:rPr sz="1351" dirty="0">
                <a:latin typeface="Arial"/>
                <a:cs typeface="Arial"/>
              </a:rPr>
              <a:t>w</a:t>
            </a:r>
            <a:r>
              <a:rPr sz="1351" spc="8" dirty="0">
                <a:latin typeface="Arial"/>
                <a:cs typeface="Arial"/>
              </a:rPr>
              <a:t> </a:t>
            </a:r>
            <a:r>
              <a:rPr sz="1351" spc="-8" dirty="0">
                <a:latin typeface="Arial"/>
                <a:cs typeface="Arial"/>
              </a:rPr>
              <a:t>da</a:t>
            </a:r>
            <a:r>
              <a:rPr sz="1351" dirty="0">
                <a:latin typeface="Arial"/>
                <a:cs typeface="Arial"/>
              </a:rPr>
              <a:t>ta</a:t>
            </a:r>
            <a:r>
              <a:rPr sz="1351" spc="-4" dirty="0">
                <a:latin typeface="Arial"/>
                <a:cs typeface="Arial"/>
              </a:rPr>
              <a:t> </a:t>
            </a:r>
            <a:r>
              <a:rPr sz="1351" dirty="0">
                <a:latin typeface="Arial"/>
                <a:cs typeface="Arial"/>
              </a:rPr>
              <a:t>c</a:t>
            </a:r>
            <a:r>
              <a:rPr sz="1351" spc="-8" dirty="0">
                <a:latin typeface="Arial"/>
                <a:cs typeface="Arial"/>
              </a:rPr>
              <a:t>o</a:t>
            </a:r>
            <a:r>
              <a:rPr sz="1351" spc="-4" dirty="0">
                <a:latin typeface="Arial"/>
                <a:cs typeface="Arial"/>
              </a:rPr>
              <a:t>ll</a:t>
            </a:r>
            <a:r>
              <a:rPr sz="1351" spc="-8" dirty="0">
                <a:latin typeface="Arial"/>
                <a:cs typeface="Arial"/>
              </a:rPr>
              <a:t>e</a:t>
            </a:r>
            <a:r>
              <a:rPr sz="1351" dirty="0">
                <a:latin typeface="Arial"/>
                <a:cs typeface="Arial"/>
              </a:rPr>
              <a:t>ct</a:t>
            </a:r>
            <a:r>
              <a:rPr sz="1351" spc="-8" dirty="0">
                <a:latin typeface="Arial"/>
                <a:cs typeface="Arial"/>
              </a:rPr>
              <a:t>e</a:t>
            </a:r>
            <a:r>
              <a:rPr sz="1351" dirty="0">
                <a:latin typeface="Arial"/>
                <a:cs typeface="Arial"/>
              </a:rPr>
              <a:t>d</a:t>
            </a:r>
            <a:r>
              <a:rPr sz="1351" spc="8" dirty="0">
                <a:latin typeface="Arial"/>
                <a:cs typeface="Arial"/>
              </a:rPr>
              <a:t> </a:t>
            </a:r>
            <a:r>
              <a:rPr sz="1351" dirty="0">
                <a:latin typeface="Arial"/>
                <a:cs typeface="Arial"/>
              </a:rPr>
              <a:t>t</a:t>
            </a:r>
            <a:r>
              <a:rPr sz="1351" spc="-8" dirty="0">
                <a:latin typeface="Arial"/>
                <a:cs typeface="Arial"/>
              </a:rPr>
              <a:t>oda</a:t>
            </a:r>
            <a:r>
              <a:rPr sz="1351" dirty="0">
                <a:latin typeface="Arial"/>
                <a:cs typeface="Arial"/>
              </a:rPr>
              <a:t>y</a:t>
            </a:r>
            <a:r>
              <a:rPr sz="1351" spc="11" dirty="0">
                <a:latin typeface="Arial"/>
                <a:cs typeface="Arial"/>
              </a:rPr>
              <a:t> </a:t>
            </a:r>
            <a:r>
              <a:rPr sz="1351" dirty="0">
                <a:latin typeface="Arial"/>
                <a:cs typeface="Arial"/>
              </a:rPr>
              <a:t>f</a:t>
            </a:r>
            <a:r>
              <a:rPr sz="1351" spc="-8" dirty="0">
                <a:latin typeface="Arial"/>
                <a:cs typeface="Arial"/>
              </a:rPr>
              <a:t>o</a:t>
            </a:r>
            <a:r>
              <a:rPr sz="1351" dirty="0">
                <a:latin typeface="Arial"/>
                <a:cs typeface="Arial"/>
              </a:rPr>
              <a:t>r</a:t>
            </a:r>
            <a:r>
              <a:rPr sz="1351" spc="-8" dirty="0">
                <a:latin typeface="Arial"/>
                <a:cs typeface="Arial"/>
              </a:rPr>
              <a:t> </a:t>
            </a:r>
            <a:r>
              <a:rPr sz="1351" dirty="0">
                <a:latin typeface="Arial"/>
                <a:cs typeface="Arial"/>
              </a:rPr>
              <a:t>tr</a:t>
            </a:r>
            <a:r>
              <a:rPr sz="1351" spc="-8" dirty="0">
                <a:latin typeface="Arial"/>
                <a:cs typeface="Arial"/>
              </a:rPr>
              <a:t>an</a:t>
            </a:r>
            <a:r>
              <a:rPr sz="1351" dirty="0">
                <a:latin typeface="Arial"/>
                <a:cs typeface="Arial"/>
              </a:rPr>
              <a:t>sf</a:t>
            </a:r>
            <a:r>
              <a:rPr sz="1351" spc="-8" dirty="0">
                <a:latin typeface="Arial"/>
                <a:cs typeface="Arial"/>
              </a:rPr>
              <a:t>o</a:t>
            </a:r>
            <a:r>
              <a:rPr sz="1351" dirty="0">
                <a:latin typeface="Arial"/>
                <a:cs typeface="Arial"/>
              </a:rPr>
              <a:t>rm</a:t>
            </a:r>
            <a:r>
              <a:rPr sz="1351" spc="-8" dirty="0">
                <a:latin typeface="Arial"/>
                <a:cs typeface="Arial"/>
              </a:rPr>
              <a:t>a</a:t>
            </a:r>
            <a:r>
              <a:rPr sz="1351" dirty="0">
                <a:latin typeface="Arial"/>
                <a:cs typeface="Arial"/>
              </a:rPr>
              <a:t>t</a:t>
            </a:r>
            <a:r>
              <a:rPr sz="1351" spc="-4" dirty="0">
                <a:latin typeface="Arial"/>
                <a:cs typeface="Arial"/>
              </a:rPr>
              <a:t>i</a:t>
            </a:r>
            <a:r>
              <a:rPr sz="1351" spc="-8" dirty="0">
                <a:latin typeface="Arial"/>
                <a:cs typeface="Arial"/>
              </a:rPr>
              <a:t>on</a:t>
            </a:r>
            <a:r>
              <a:rPr sz="1351" dirty="0">
                <a:latin typeface="Arial"/>
                <a:cs typeface="Arial"/>
              </a:rPr>
              <a:t>s</a:t>
            </a:r>
            <a:r>
              <a:rPr sz="1351" spc="11" dirty="0">
                <a:latin typeface="Arial"/>
                <a:cs typeface="Arial"/>
              </a:rPr>
              <a:t> </a:t>
            </a:r>
            <a:r>
              <a:rPr sz="1351" dirty="0">
                <a:latin typeface="Arial"/>
                <a:cs typeface="Arial"/>
              </a:rPr>
              <a:t>to</a:t>
            </a:r>
            <a:r>
              <a:rPr sz="1351" spc="-4" dirty="0">
                <a:latin typeface="Arial"/>
                <a:cs typeface="Arial"/>
              </a:rPr>
              <a:t> </a:t>
            </a:r>
            <a:r>
              <a:rPr sz="1351" dirty="0">
                <a:latin typeface="Arial"/>
                <a:cs typeface="Arial"/>
              </a:rPr>
              <a:t>t</a:t>
            </a:r>
            <a:r>
              <a:rPr sz="1351" spc="-8" dirty="0">
                <a:latin typeface="Arial"/>
                <a:cs typeface="Arial"/>
              </a:rPr>
              <a:t>h</a:t>
            </a:r>
            <a:r>
              <a:rPr sz="1351" dirty="0">
                <a:latin typeface="Arial"/>
                <a:cs typeface="Arial"/>
              </a:rPr>
              <a:t>e</a:t>
            </a:r>
            <a:r>
              <a:rPr sz="1351" spc="-4" dirty="0">
                <a:latin typeface="Arial"/>
                <a:cs typeface="Arial"/>
              </a:rPr>
              <a:t> </a:t>
            </a:r>
            <a:r>
              <a:rPr sz="1351" spc="-8" dirty="0">
                <a:latin typeface="Arial"/>
                <a:cs typeface="Arial"/>
              </a:rPr>
              <a:t>new da</a:t>
            </a:r>
            <a:r>
              <a:rPr sz="1351" dirty="0">
                <a:latin typeface="Arial"/>
                <a:cs typeface="Arial"/>
              </a:rPr>
              <a:t>t</a:t>
            </a:r>
            <a:r>
              <a:rPr sz="1351" spc="-8" dirty="0">
                <a:latin typeface="Arial"/>
                <a:cs typeface="Arial"/>
              </a:rPr>
              <a:t>u</a:t>
            </a:r>
            <a:r>
              <a:rPr sz="1351" dirty="0">
                <a:latin typeface="Arial"/>
                <a:cs typeface="Arial"/>
              </a:rPr>
              <a:t>ms </a:t>
            </a:r>
            <a:r>
              <a:rPr sz="1351" spc="-4" dirty="0">
                <a:latin typeface="Arial"/>
                <a:cs typeface="Arial"/>
              </a:rPr>
              <a:t>i</a:t>
            </a:r>
            <a:r>
              <a:rPr sz="1351" dirty="0">
                <a:latin typeface="Arial"/>
                <a:cs typeface="Arial"/>
              </a:rPr>
              <a:t>n</a:t>
            </a:r>
            <a:r>
              <a:rPr sz="1351" spc="8" dirty="0">
                <a:latin typeface="Arial"/>
                <a:cs typeface="Arial"/>
              </a:rPr>
              <a:t> </a:t>
            </a:r>
            <a:r>
              <a:rPr sz="1351" dirty="0">
                <a:latin typeface="Arial"/>
                <a:cs typeface="Arial"/>
              </a:rPr>
              <a:t>t</a:t>
            </a:r>
            <a:r>
              <a:rPr sz="1351" spc="-8" dirty="0">
                <a:latin typeface="Arial"/>
                <a:cs typeface="Arial"/>
              </a:rPr>
              <a:t>h</a:t>
            </a:r>
            <a:r>
              <a:rPr sz="1351" dirty="0">
                <a:latin typeface="Arial"/>
                <a:cs typeface="Arial"/>
              </a:rPr>
              <a:t>e</a:t>
            </a:r>
            <a:r>
              <a:rPr sz="1351" spc="-4" dirty="0">
                <a:latin typeface="Arial"/>
                <a:cs typeface="Arial"/>
              </a:rPr>
              <a:t> </a:t>
            </a:r>
            <a:r>
              <a:rPr sz="1351" dirty="0">
                <a:latin typeface="Arial"/>
                <a:cs typeface="Arial"/>
              </a:rPr>
              <a:t>f</a:t>
            </a:r>
            <a:r>
              <a:rPr sz="1351" spc="-8" dirty="0">
                <a:latin typeface="Arial"/>
                <a:cs typeface="Arial"/>
              </a:rPr>
              <a:t>u</a:t>
            </a:r>
            <a:r>
              <a:rPr sz="1351" dirty="0">
                <a:latin typeface="Arial"/>
                <a:cs typeface="Arial"/>
              </a:rPr>
              <a:t>t</a:t>
            </a:r>
            <a:r>
              <a:rPr sz="1351" spc="-8" dirty="0">
                <a:latin typeface="Arial"/>
                <a:cs typeface="Arial"/>
              </a:rPr>
              <a:t>u</a:t>
            </a:r>
            <a:r>
              <a:rPr sz="1351" dirty="0">
                <a:latin typeface="Arial"/>
                <a:cs typeface="Arial"/>
              </a:rPr>
              <a:t>re</a:t>
            </a:r>
          </a:p>
          <a:p>
            <a:pPr marL="395754" marR="3811" indent="-257168">
              <a:spcBef>
                <a:spcPts val="451"/>
              </a:spcBef>
              <a:buFont typeface="Arial"/>
              <a:buChar char="•"/>
              <a:tabLst>
                <a:tab pos="396230" algn="l"/>
              </a:tabLst>
            </a:pPr>
            <a:r>
              <a:rPr sz="1351" spc="-4" dirty="0">
                <a:latin typeface="Arial"/>
                <a:cs typeface="Arial"/>
              </a:rPr>
              <a:t>E</a:t>
            </a:r>
            <a:r>
              <a:rPr sz="1351" spc="-8" dirty="0">
                <a:latin typeface="Arial"/>
                <a:cs typeface="Arial"/>
              </a:rPr>
              <a:t>n</a:t>
            </a:r>
            <a:r>
              <a:rPr sz="1351" dirty="0">
                <a:latin typeface="Arial"/>
                <a:cs typeface="Arial"/>
              </a:rPr>
              <a:t>s</a:t>
            </a:r>
            <a:r>
              <a:rPr sz="1351" spc="-8" dirty="0">
                <a:latin typeface="Arial"/>
                <a:cs typeface="Arial"/>
              </a:rPr>
              <a:t>u</a:t>
            </a:r>
            <a:r>
              <a:rPr sz="1351" dirty="0">
                <a:latin typeface="Arial"/>
                <a:cs typeface="Arial"/>
              </a:rPr>
              <a:t>re</a:t>
            </a:r>
            <a:r>
              <a:rPr sz="1351" spc="8" dirty="0">
                <a:latin typeface="Arial"/>
                <a:cs typeface="Arial"/>
              </a:rPr>
              <a:t> </a:t>
            </a:r>
            <a:r>
              <a:rPr sz="1351" b="1" i="1" spc="-8" dirty="0">
                <a:solidFill>
                  <a:srgbClr val="FF0000"/>
                </a:solidFill>
                <a:latin typeface="Arial"/>
                <a:cs typeface="Arial"/>
              </a:rPr>
              <a:t>p</a:t>
            </a:r>
            <a:r>
              <a:rPr sz="1351" b="1" i="1" dirty="0">
                <a:solidFill>
                  <a:srgbClr val="FF0000"/>
                </a:solidFill>
                <a:latin typeface="Arial"/>
                <a:cs typeface="Arial"/>
              </a:rPr>
              <a:t>r</a:t>
            </a:r>
            <a:r>
              <a:rPr sz="1351" b="1" i="1" spc="-8" dirty="0">
                <a:solidFill>
                  <a:srgbClr val="FF0000"/>
                </a:solidFill>
                <a:latin typeface="Arial"/>
                <a:cs typeface="Arial"/>
              </a:rPr>
              <a:t>ope</a:t>
            </a:r>
            <a:r>
              <a:rPr sz="1351" b="1" i="1" dirty="0">
                <a:solidFill>
                  <a:srgbClr val="FF0000"/>
                </a:solidFill>
                <a:latin typeface="Arial"/>
                <a:cs typeface="Arial"/>
              </a:rPr>
              <a:t>r</a:t>
            </a:r>
            <a:r>
              <a:rPr sz="1351" b="1" i="1" spc="11" dirty="0">
                <a:solidFill>
                  <a:srgbClr val="FF0000"/>
                </a:solidFill>
                <a:latin typeface="Arial"/>
                <a:cs typeface="Arial"/>
              </a:rPr>
              <a:t> </a:t>
            </a:r>
            <a:r>
              <a:rPr sz="1351" b="1" i="1" dirty="0">
                <a:solidFill>
                  <a:srgbClr val="FF0000"/>
                </a:solidFill>
                <a:latin typeface="Arial"/>
                <a:cs typeface="Arial"/>
              </a:rPr>
              <a:t>m</a:t>
            </a:r>
            <a:r>
              <a:rPr sz="1351" b="1" i="1" spc="-8" dirty="0">
                <a:solidFill>
                  <a:srgbClr val="FF0000"/>
                </a:solidFill>
                <a:latin typeface="Arial"/>
                <a:cs typeface="Arial"/>
              </a:rPr>
              <a:t>e</a:t>
            </a:r>
            <a:r>
              <a:rPr sz="1351" b="1" i="1" dirty="0">
                <a:solidFill>
                  <a:srgbClr val="FF0000"/>
                </a:solidFill>
                <a:latin typeface="Arial"/>
                <a:cs typeface="Arial"/>
              </a:rPr>
              <a:t>t</a:t>
            </a:r>
            <a:r>
              <a:rPr sz="1351" b="1" i="1" spc="-8" dirty="0">
                <a:solidFill>
                  <a:srgbClr val="FF0000"/>
                </a:solidFill>
                <a:latin typeface="Arial"/>
                <a:cs typeface="Arial"/>
              </a:rPr>
              <a:t>ada</a:t>
            </a:r>
            <a:r>
              <a:rPr sz="1351" b="1" i="1" dirty="0">
                <a:solidFill>
                  <a:srgbClr val="FF0000"/>
                </a:solidFill>
                <a:latin typeface="Arial"/>
                <a:cs typeface="Arial"/>
              </a:rPr>
              <a:t>ta</a:t>
            </a:r>
            <a:r>
              <a:rPr sz="1351" b="1" i="1" spc="-4" dirty="0">
                <a:solidFill>
                  <a:srgbClr val="FF0000"/>
                </a:solidFill>
                <a:latin typeface="Arial"/>
                <a:cs typeface="Arial"/>
              </a:rPr>
              <a:t> </a:t>
            </a:r>
            <a:r>
              <a:rPr sz="1351" b="1" i="1" dirty="0">
                <a:solidFill>
                  <a:srgbClr val="FF0000"/>
                </a:solidFill>
                <a:latin typeface="Arial"/>
                <a:cs typeface="Arial"/>
              </a:rPr>
              <a:t>f</a:t>
            </a:r>
            <a:r>
              <a:rPr sz="1351" b="1" i="1" spc="-8" dirty="0">
                <a:solidFill>
                  <a:srgbClr val="FF0000"/>
                </a:solidFill>
                <a:latin typeface="Arial"/>
                <a:cs typeface="Arial"/>
              </a:rPr>
              <a:t>o</a:t>
            </a:r>
            <a:r>
              <a:rPr sz="1351" b="1" i="1" dirty="0">
                <a:solidFill>
                  <a:srgbClr val="FF0000"/>
                </a:solidFill>
                <a:latin typeface="Arial"/>
                <a:cs typeface="Arial"/>
              </a:rPr>
              <a:t>r c</a:t>
            </a:r>
            <a:r>
              <a:rPr sz="1351" b="1" i="1" spc="-8" dirty="0">
                <a:solidFill>
                  <a:srgbClr val="FF0000"/>
                </a:solidFill>
                <a:latin typeface="Arial"/>
                <a:cs typeface="Arial"/>
              </a:rPr>
              <a:t>u</a:t>
            </a:r>
            <a:r>
              <a:rPr sz="1351" b="1" i="1" dirty="0">
                <a:solidFill>
                  <a:srgbClr val="FF0000"/>
                </a:solidFill>
                <a:latin typeface="Arial"/>
                <a:cs typeface="Arial"/>
              </a:rPr>
              <a:t>rr</a:t>
            </a:r>
            <a:r>
              <a:rPr sz="1351" b="1" i="1" spc="-8" dirty="0">
                <a:solidFill>
                  <a:srgbClr val="FF0000"/>
                </a:solidFill>
                <a:latin typeface="Arial"/>
                <a:cs typeface="Arial"/>
              </a:rPr>
              <a:t>en</a:t>
            </a:r>
            <a:r>
              <a:rPr sz="1351" b="1" i="1" dirty="0">
                <a:solidFill>
                  <a:srgbClr val="FF0000"/>
                </a:solidFill>
                <a:latin typeface="Arial"/>
                <a:cs typeface="Arial"/>
              </a:rPr>
              <a:t>t</a:t>
            </a:r>
            <a:r>
              <a:rPr sz="1351" b="1" i="1" spc="4" dirty="0">
                <a:solidFill>
                  <a:srgbClr val="FF0000"/>
                </a:solidFill>
                <a:latin typeface="Arial"/>
                <a:cs typeface="Arial"/>
              </a:rPr>
              <a:t> </a:t>
            </a:r>
            <a:r>
              <a:rPr sz="1351" b="1" i="1" spc="-8" dirty="0">
                <a:solidFill>
                  <a:srgbClr val="FF0000"/>
                </a:solidFill>
                <a:latin typeface="Arial"/>
                <a:cs typeface="Arial"/>
              </a:rPr>
              <a:t>da</a:t>
            </a:r>
            <a:r>
              <a:rPr sz="1351" b="1" i="1" dirty="0">
                <a:solidFill>
                  <a:srgbClr val="FF0000"/>
                </a:solidFill>
                <a:latin typeface="Arial"/>
                <a:cs typeface="Arial"/>
              </a:rPr>
              <a:t>ta</a:t>
            </a:r>
            <a:r>
              <a:rPr sz="1351" b="1" i="1" spc="8" dirty="0">
                <a:latin typeface="Arial"/>
                <a:cs typeface="Arial"/>
              </a:rPr>
              <a:t> </a:t>
            </a:r>
            <a:r>
              <a:rPr sz="1351" spc="-8" dirty="0">
                <a:latin typeface="Arial"/>
                <a:cs typeface="Arial"/>
              </a:rPr>
              <a:t>an</a:t>
            </a:r>
            <a:r>
              <a:rPr sz="1351" dirty="0">
                <a:latin typeface="Arial"/>
                <a:cs typeface="Arial"/>
              </a:rPr>
              <a:t>d</a:t>
            </a:r>
            <a:r>
              <a:rPr sz="1351" spc="-4" dirty="0">
                <a:latin typeface="Arial"/>
                <a:cs typeface="Arial"/>
              </a:rPr>
              <a:t> </a:t>
            </a:r>
            <a:r>
              <a:rPr sz="1351" spc="-8" dirty="0">
                <a:latin typeface="Arial"/>
                <a:cs typeface="Arial"/>
              </a:rPr>
              <a:t>p</a:t>
            </a:r>
            <a:r>
              <a:rPr sz="1351" spc="-4" dirty="0">
                <a:latin typeface="Arial"/>
                <a:cs typeface="Arial"/>
              </a:rPr>
              <a:t>l</a:t>
            </a:r>
            <a:r>
              <a:rPr sz="1351" spc="-8" dirty="0">
                <a:latin typeface="Arial"/>
                <a:cs typeface="Arial"/>
              </a:rPr>
              <a:t>anne</a:t>
            </a:r>
            <a:r>
              <a:rPr sz="1351" dirty="0">
                <a:latin typeface="Arial"/>
                <a:cs typeface="Arial"/>
              </a:rPr>
              <a:t>d</a:t>
            </a:r>
            <a:r>
              <a:rPr sz="1351" spc="15" dirty="0">
                <a:latin typeface="Arial"/>
                <a:cs typeface="Arial"/>
              </a:rPr>
              <a:t> </a:t>
            </a:r>
            <a:r>
              <a:rPr sz="1351" spc="-8" dirty="0">
                <a:latin typeface="Arial"/>
                <a:cs typeface="Arial"/>
              </a:rPr>
              <a:t>da</a:t>
            </a:r>
            <a:r>
              <a:rPr sz="1351" dirty="0">
                <a:latin typeface="Arial"/>
                <a:cs typeface="Arial"/>
              </a:rPr>
              <a:t>ta</a:t>
            </a:r>
            <a:r>
              <a:rPr sz="1351" spc="8" dirty="0">
                <a:latin typeface="Arial"/>
                <a:cs typeface="Arial"/>
              </a:rPr>
              <a:t> </a:t>
            </a:r>
            <a:r>
              <a:rPr sz="1351" dirty="0">
                <a:latin typeface="Arial"/>
                <a:cs typeface="Arial"/>
              </a:rPr>
              <a:t>c</a:t>
            </a:r>
            <a:r>
              <a:rPr sz="1351" spc="-8" dirty="0">
                <a:latin typeface="Arial"/>
                <a:cs typeface="Arial"/>
              </a:rPr>
              <a:t>o</a:t>
            </a:r>
            <a:r>
              <a:rPr sz="1351" spc="-4" dirty="0">
                <a:latin typeface="Arial"/>
                <a:cs typeface="Arial"/>
              </a:rPr>
              <a:t>ll</a:t>
            </a:r>
            <a:r>
              <a:rPr sz="1351" spc="-8" dirty="0">
                <a:latin typeface="Arial"/>
                <a:cs typeface="Arial"/>
              </a:rPr>
              <a:t>e</a:t>
            </a:r>
            <a:r>
              <a:rPr sz="1351" dirty="0">
                <a:latin typeface="Arial"/>
                <a:cs typeface="Arial"/>
              </a:rPr>
              <a:t>ct</a:t>
            </a:r>
            <a:r>
              <a:rPr sz="1351" spc="-4" dirty="0">
                <a:latin typeface="Arial"/>
                <a:cs typeface="Arial"/>
              </a:rPr>
              <a:t>i</a:t>
            </a:r>
            <a:r>
              <a:rPr sz="1351" spc="-8" dirty="0">
                <a:latin typeface="Arial"/>
                <a:cs typeface="Arial"/>
              </a:rPr>
              <a:t>o</a:t>
            </a:r>
            <a:r>
              <a:rPr sz="1351" dirty="0">
                <a:latin typeface="Arial"/>
                <a:cs typeface="Arial"/>
              </a:rPr>
              <a:t>n</a:t>
            </a:r>
            <a:r>
              <a:rPr sz="1351" spc="8" dirty="0">
                <a:latin typeface="Arial"/>
                <a:cs typeface="Arial"/>
              </a:rPr>
              <a:t> </a:t>
            </a:r>
            <a:r>
              <a:rPr sz="1351" dirty="0">
                <a:latin typeface="Arial"/>
                <a:cs typeface="Arial"/>
              </a:rPr>
              <a:t>to </a:t>
            </a:r>
            <a:r>
              <a:rPr sz="1351" spc="-8" dirty="0">
                <a:latin typeface="Arial"/>
                <a:cs typeface="Arial"/>
              </a:rPr>
              <a:t>en</a:t>
            </a:r>
            <a:r>
              <a:rPr sz="1351" dirty="0">
                <a:latin typeface="Arial"/>
                <a:cs typeface="Arial"/>
              </a:rPr>
              <a:t>s</a:t>
            </a:r>
            <a:r>
              <a:rPr sz="1351" spc="-8" dirty="0">
                <a:latin typeface="Arial"/>
                <a:cs typeface="Arial"/>
              </a:rPr>
              <a:t>u</a:t>
            </a:r>
            <a:r>
              <a:rPr sz="1351" dirty="0">
                <a:latin typeface="Arial"/>
                <a:cs typeface="Arial"/>
              </a:rPr>
              <a:t>re</a:t>
            </a:r>
            <a:r>
              <a:rPr sz="1351" spc="8" dirty="0">
                <a:latin typeface="Arial"/>
                <a:cs typeface="Arial"/>
              </a:rPr>
              <a:t> </a:t>
            </a:r>
            <a:r>
              <a:rPr sz="1351" dirty="0">
                <a:latin typeface="Arial"/>
                <a:cs typeface="Arial"/>
              </a:rPr>
              <a:t>t</a:t>
            </a:r>
            <a:r>
              <a:rPr sz="1351" spc="-8" dirty="0">
                <a:latin typeface="Arial"/>
                <a:cs typeface="Arial"/>
              </a:rPr>
              <a:t>h</a:t>
            </a:r>
            <a:r>
              <a:rPr sz="1351" dirty="0">
                <a:latin typeface="Arial"/>
                <a:cs typeface="Arial"/>
              </a:rPr>
              <a:t>e</a:t>
            </a:r>
            <a:r>
              <a:rPr sz="1351" spc="-4" dirty="0">
                <a:latin typeface="Arial"/>
                <a:cs typeface="Arial"/>
              </a:rPr>
              <a:t> </a:t>
            </a:r>
            <a:r>
              <a:rPr sz="1351" spc="-8" dirty="0">
                <a:latin typeface="Arial"/>
                <a:cs typeface="Arial"/>
              </a:rPr>
              <a:t>p</a:t>
            </a:r>
            <a:r>
              <a:rPr sz="1351" dirty="0">
                <a:latin typeface="Arial"/>
                <a:cs typeface="Arial"/>
              </a:rPr>
              <a:t>r</a:t>
            </a:r>
            <a:r>
              <a:rPr sz="1351" spc="-8" dirty="0">
                <a:latin typeface="Arial"/>
                <a:cs typeface="Arial"/>
              </a:rPr>
              <a:t>ope</a:t>
            </a:r>
            <a:r>
              <a:rPr sz="1351" dirty="0">
                <a:latin typeface="Arial"/>
                <a:cs typeface="Arial"/>
              </a:rPr>
              <a:t>r</a:t>
            </a:r>
            <a:r>
              <a:rPr sz="1351" spc="11" dirty="0">
                <a:latin typeface="Arial"/>
                <a:cs typeface="Arial"/>
              </a:rPr>
              <a:t> </a:t>
            </a:r>
            <a:r>
              <a:rPr sz="1351" dirty="0">
                <a:latin typeface="Arial"/>
                <a:cs typeface="Arial"/>
              </a:rPr>
              <a:t>tr</a:t>
            </a:r>
            <a:r>
              <a:rPr sz="1351" spc="-8" dirty="0">
                <a:latin typeface="Arial"/>
                <a:cs typeface="Arial"/>
              </a:rPr>
              <a:t>an</a:t>
            </a:r>
            <a:r>
              <a:rPr sz="1351" dirty="0">
                <a:latin typeface="Arial"/>
                <a:cs typeface="Arial"/>
              </a:rPr>
              <a:t>sf</a:t>
            </a:r>
            <a:r>
              <a:rPr sz="1351" spc="-8" dirty="0">
                <a:latin typeface="Arial"/>
                <a:cs typeface="Arial"/>
              </a:rPr>
              <a:t>o</a:t>
            </a:r>
            <a:r>
              <a:rPr sz="1351" dirty="0">
                <a:latin typeface="Arial"/>
                <a:cs typeface="Arial"/>
              </a:rPr>
              <a:t>rm</a:t>
            </a:r>
            <a:r>
              <a:rPr sz="1351" spc="-8" dirty="0">
                <a:latin typeface="Arial"/>
                <a:cs typeface="Arial"/>
              </a:rPr>
              <a:t>a</a:t>
            </a:r>
            <a:r>
              <a:rPr sz="1351" dirty="0">
                <a:latin typeface="Arial"/>
                <a:cs typeface="Arial"/>
              </a:rPr>
              <a:t>t</a:t>
            </a:r>
            <a:r>
              <a:rPr sz="1351" spc="-4" dirty="0">
                <a:latin typeface="Arial"/>
                <a:cs typeface="Arial"/>
              </a:rPr>
              <a:t>i</a:t>
            </a:r>
            <a:r>
              <a:rPr sz="1351" spc="-8" dirty="0">
                <a:latin typeface="Arial"/>
                <a:cs typeface="Arial"/>
              </a:rPr>
              <a:t>on</a:t>
            </a:r>
            <a:r>
              <a:rPr sz="1351" dirty="0">
                <a:latin typeface="Arial"/>
                <a:cs typeface="Arial"/>
              </a:rPr>
              <a:t>s</a:t>
            </a:r>
            <a:r>
              <a:rPr sz="1351" spc="11" dirty="0">
                <a:latin typeface="Arial"/>
                <a:cs typeface="Arial"/>
              </a:rPr>
              <a:t> </a:t>
            </a:r>
            <a:r>
              <a:rPr sz="1351" spc="-31" dirty="0">
                <a:latin typeface="Arial"/>
                <a:cs typeface="Arial"/>
              </a:rPr>
              <a:t>w</a:t>
            </a:r>
            <a:r>
              <a:rPr sz="1351" spc="-4" dirty="0">
                <a:latin typeface="Arial"/>
                <a:cs typeface="Arial"/>
              </a:rPr>
              <a:t>il</a:t>
            </a:r>
            <a:r>
              <a:rPr sz="1351" dirty="0">
                <a:latin typeface="Arial"/>
                <a:cs typeface="Arial"/>
              </a:rPr>
              <a:t>l</a:t>
            </a:r>
            <a:r>
              <a:rPr sz="1351" spc="35" dirty="0">
                <a:latin typeface="Arial"/>
                <a:cs typeface="Arial"/>
              </a:rPr>
              <a:t> </a:t>
            </a:r>
            <a:r>
              <a:rPr sz="1351" spc="-8" dirty="0">
                <a:latin typeface="Arial"/>
                <a:cs typeface="Arial"/>
              </a:rPr>
              <a:t>b</a:t>
            </a:r>
            <a:r>
              <a:rPr sz="1351" dirty="0">
                <a:latin typeface="Arial"/>
                <a:cs typeface="Arial"/>
              </a:rPr>
              <a:t>e</a:t>
            </a:r>
            <a:r>
              <a:rPr sz="1351" spc="-4" dirty="0">
                <a:latin typeface="Arial"/>
                <a:cs typeface="Arial"/>
              </a:rPr>
              <a:t> </a:t>
            </a:r>
            <a:r>
              <a:rPr sz="1351" spc="-8" dirty="0">
                <a:latin typeface="Arial"/>
                <a:cs typeface="Arial"/>
              </a:rPr>
              <a:t>u</a:t>
            </a:r>
            <a:r>
              <a:rPr sz="1351" dirty="0">
                <a:latin typeface="Arial"/>
                <a:cs typeface="Arial"/>
              </a:rPr>
              <a:t>s</a:t>
            </a:r>
            <a:r>
              <a:rPr sz="1351" spc="-8" dirty="0">
                <a:latin typeface="Arial"/>
                <a:cs typeface="Arial"/>
              </a:rPr>
              <a:t>e</a:t>
            </a:r>
            <a:r>
              <a:rPr sz="1351" dirty="0">
                <a:latin typeface="Arial"/>
                <a:cs typeface="Arial"/>
              </a:rPr>
              <a:t>d</a:t>
            </a:r>
            <a:r>
              <a:rPr sz="1351" spc="8" dirty="0">
                <a:latin typeface="Arial"/>
                <a:cs typeface="Arial"/>
              </a:rPr>
              <a:t> </a:t>
            </a:r>
            <a:r>
              <a:rPr sz="1351" spc="-4" dirty="0">
                <a:latin typeface="Arial"/>
                <a:cs typeface="Arial"/>
              </a:rPr>
              <a:t>i</a:t>
            </a:r>
            <a:r>
              <a:rPr sz="1351" dirty="0">
                <a:latin typeface="Arial"/>
                <a:cs typeface="Arial"/>
              </a:rPr>
              <a:t>n</a:t>
            </a:r>
            <a:r>
              <a:rPr sz="1351" spc="-4" dirty="0">
                <a:latin typeface="Arial"/>
                <a:cs typeface="Arial"/>
              </a:rPr>
              <a:t> </a:t>
            </a:r>
            <a:r>
              <a:rPr sz="1351" dirty="0">
                <a:latin typeface="Arial"/>
                <a:cs typeface="Arial"/>
              </a:rPr>
              <a:t>t</a:t>
            </a:r>
            <a:r>
              <a:rPr sz="1351" spc="-8" dirty="0">
                <a:latin typeface="Arial"/>
                <a:cs typeface="Arial"/>
              </a:rPr>
              <a:t>h</a:t>
            </a:r>
            <a:r>
              <a:rPr sz="1351" dirty="0">
                <a:latin typeface="Arial"/>
                <a:cs typeface="Arial"/>
              </a:rPr>
              <a:t>e</a:t>
            </a:r>
            <a:r>
              <a:rPr sz="1351" spc="-4" dirty="0">
                <a:latin typeface="Arial"/>
                <a:cs typeface="Arial"/>
              </a:rPr>
              <a:t> </a:t>
            </a:r>
            <a:r>
              <a:rPr sz="1351" dirty="0" smtClean="0">
                <a:latin typeface="Arial"/>
                <a:cs typeface="Arial"/>
              </a:rPr>
              <a:t>f</a:t>
            </a:r>
            <a:r>
              <a:rPr sz="1351" spc="-8" dirty="0" smtClean="0">
                <a:latin typeface="Arial"/>
                <a:cs typeface="Arial"/>
              </a:rPr>
              <a:t>u</a:t>
            </a:r>
            <a:r>
              <a:rPr sz="1351" dirty="0" smtClean="0">
                <a:latin typeface="Arial"/>
                <a:cs typeface="Arial"/>
              </a:rPr>
              <a:t>t</a:t>
            </a:r>
            <a:r>
              <a:rPr sz="1351" spc="-8" dirty="0" smtClean="0">
                <a:latin typeface="Arial"/>
                <a:cs typeface="Arial"/>
              </a:rPr>
              <a:t>u</a:t>
            </a:r>
            <a:r>
              <a:rPr sz="1351" dirty="0" smtClean="0">
                <a:latin typeface="Arial"/>
                <a:cs typeface="Arial"/>
              </a:rPr>
              <a:t>re</a:t>
            </a:r>
            <a:r>
              <a:rPr lang="en-US" sz="1351" dirty="0" smtClean="0">
                <a:latin typeface="Arial"/>
                <a:cs typeface="Arial"/>
              </a:rPr>
              <a:t> (datum, foot)</a:t>
            </a:r>
            <a:endParaRPr sz="1351" dirty="0">
              <a:latin typeface="Arial"/>
              <a:cs typeface="Arial"/>
            </a:endParaRPr>
          </a:p>
          <a:p>
            <a:pPr marL="395754" marR="73817" indent="-257168">
              <a:spcBef>
                <a:spcPts val="451"/>
              </a:spcBef>
              <a:buFont typeface="Arial"/>
              <a:buChar char="•"/>
              <a:tabLst>
                <a:tab pos="396230" algn="l"/>
              </a:tabLst>
            </a:pPr>
            <a:r>
              <a:rPr sz="1351" spc="-4" dirty="0">
                <a:latin typeface="Arial"/>
                <a:cs typeface="Arial"/>
              </a:rPr>
              <a:t>S</a:t>
            </a:r>
            <a:r>
              <a:rPr sz="1351" spc="-8" dirty="0">
                <a:latin typeface="Arial"/>
                <a:cs typeface="Arial"/>
              </a:rPr>
              <a:t>ha</a:t>
            </a:r>
            <a:r>
              <a:rPr sz="1351" dirty="0">
                <a:latin typeface="Arial"/>
                <a:cs typeface="Arial"/>
              </a:rPr>
              <a:t>re</a:t>
            </a:r>
            <a:r>
              <a:rPr sz="1351" spc="8" dirty="0">
                <a:latin typeface="Arial"/>
                <a:cs typeface="Arial"/>
              </a:rPr>
              <a:t> </a:t>
            </a:r>
            <a:r>
              <a:rPr sz="1351" spc="-4" dirty="0">
                <a:latin typeface="Arial"/>
                <a:cs typeface="Arial"/>
              </a:rPr>
              <a:t>i</a:t>
            </a:r>
            <a:r>
              <a:rPr sz="1351" spc="-8" dirty="0">
                <a:latin typeface="Arial"/>
                <a:cs typeface="Arial"/>
              </a:rPr>
              <a:t>n</a:t>
            </a:r>
            <a:r>
              <a:rPr sz="1351" dirty="0">
                <a:latin typeface="Arial"/>
                <a:cs typeface="Arial"/>
              </a:rPr>
              <a:t>f</a:t>
            </a:r>
            <a:r>
              <a:rPr sz="1351" spc="-8" dirty="0">
                <a:latin typeface="Arial"/>
                <a:cs typeface="Arial"/>
              </a:rPr>
              <a:t>o</a:t>
            </a:r>
            <a:r>
              <a:rPr sz="1351" dirty="0">
                <a:latin typeface="Arial"/>
                <a:cs typeface="Arial"/>
              </a:rPr>
              <a:t>rm</a:t>
            </a:r>
            <a:r>
              <a:rPr sz="1351" spc="-8" dirty="0">
                <a:latin typeface="Arial"/>
                <a:cs typeface="Arial"/>
              </a:rPr>
              <a:t>a</a:t>
            </a:r>
            <a:r>
              <a:rPr sz="1351" dirty="0">
                <a:latin typeface="Arial"/>
                <a:cs typeface="Arial"/>
              </a:rPr>
              <a:t>t</a:t>
            </a:r>
            <a:r>
              <a:rPr sz="1351" spc="-4" dirty="0">
                <a:latin typeface="Arial"/>
                <a:cs typeface="Arial"/>
              </a:rPr>
              <a:t>i</a:t>
            </a:r>
            <a:r>
              <a:rPr sz="1351" spc="-8" dirty="0">
                <a:latin typeface="Arial"/>
                <a:cs typeface="Arial"/>
              </a:rPr>
              <a:t>o</a:t>
            </a:r>
            <a:r>
              <a:rPr sz="1351" dirty="0">
                <a:latin typeface="Arial"/>
                <a:cs typeface="Arial"/>
              </a:rPr>
              <a:t>n</a:t>
            </a:r>
            <a:r>
              <a:rPr sz="1351" spc="8" dirty="0">
                <a:latin typeface="Arial"/>
                <a:cs typeface="Arial"/>
              </a:rPr>
              <a:t> </a:t>
            </a:r>
            <a:r>
              <a:rPr sz="1351" spc="-31" dirty="0">
                <a:latin typeface="Arial"/>
                <a:cs typeface="Arial"/>
              </a:rPr>
              <a:t>w</a:t>
            </a:r>
            <a:r>
              <a:rPr sz="1351" spc="-4" dirty="0">
                <a:latin typeface="Arial"/>
                <a:cs typeface="Arial"/>
              </a:rPr>
              <a:t>i</a:t>
            </a:r>
            <a:r>
              <a:rPr sz="1351" dirty="0">
                <a:latin typeface="Arial"/>
                <a:cs typeface="Arial"/>
              </a:rPr>
              <a:t>th</a:t>
            </a:r>
            <a:r>
              <a:rPr sz="1351" spc="23" dirty="0">
                <a:latin typeface="Arial"/>
                <a:cs typeface="Arial"/>
              </a:rPr>
              <a:t> </a:t>
            </a:r>
            <a:r>
              <a:rPr sz="1351" spc="-4" dirty="0">
                <a:latin typeface="Arial"/>
                <a:cs typeface="Arial"/>
              </a:rPr>
              <a:t>N</a:t>
            </a:r>
            <a:r>
              <a:rPr sz="1351" dirty="0">
                <a:latin typeface="Arial"/>
                <a:cs typeface="Arial"/>
              </a:rPr>
              <a:t>GS so</a:t>
            </a:r>
            <a:r>
              <a:rPr sz="1351" spc="-4" dirty="0">
                <a:latin typeface="Arial"/>
                <a:cs typeface="Arial"/>
              </a:rPr>
              <a:t> </a:t>
            </a:r>
            <a:r>
              <a:rPr sz="1351" spc="-31" dirty="0">
                <a:latin typeface="Arial"/>
                <a:cs typeface="Arial"/>
              </a:rPr>
              <a:t>w</a:t>
            </a:r>
            <a:r>
              <a:rPr sz="1351" dirty="0">
                <a:latin typeface="Arial"/>
                <a:cs typeface="Arial"/>
              </a:rPr>
              <a:t>e</a:t>
            </a:r>
            <a:r>
              <a:rPr sz="1351" spc="23" dirty="0">
                <a:latin typeface="Arial"/>
                <a:cs typeface="Arial"/>
              </a:rPr>
              <a:t> </a:t>
            </a:r>
            <a:r>
              <a:rPr sz="1351" dirty="0">
                <a:latin typeface="Arial"/>
                <a:cs typeface="Arial"/>
              </a:rPr>
              <a:t>c</a:t>
            </a:r>
            <a:r>
              <a:rPr sz="1351" spc="-8" dirty="0">
                <a:latin typeface="Arial"/>
                <a:cs typeface="Arial"/>
              </a:rPr>
              <a:t>a</a:t>
            </a:r>
            <a:r>
              <a:rPr sz="1351" dirty="0">
                <a:latin typeface="Arial"/>
                <a:cs typeface="Arial"/>
              </a:rPr>
              <a:t>n</a:t>
            </a:r>
            <a:r>
              <a:rPr sz="1351" spc="8" dirty="0">
                <a:latin typeface="Arial"/>
                <a:cs typeface="Arial"/>
              </a:rPr>
              <a:t> </a:t>
            </a:r>
            <a:r>
              <a:rPr sz="1351" spc="-8" dirty="0">
                <a:latin typeface="Arial"/>
                <a:cs typeface="Arial"/>
              </a:rPr>
              <a:t>unde</a:t>
            </a:r>
            <a:r>
              <a:rPr sz="1351" dirty="0">
                <a:latin typeface="Arial"/>
                <a:cs typeface="Arial"/>
              </a:rPr>
              <a:t>rst</a:t>
            </a:r>
            <a:r>
              <a:rPr sz="1351" spc="-8" dirty="0">
                <a:latin typeface="Arial"/>
                <a:cs typeface="Arial"/>
              </a:rPr>
              <a:t>an</a:t>
            </a:r>
            <a:r>
              <a:rPr sz="1351" dirty="0">
                <a:latin typeface="Arial"/>
                <a:cs typeface="Arial"/>
              </a:rPr>
              <a:t>d</a:t>
            </a:r>
            <a:r>
              <a:rPr sz="1351" spc="8" dirty="0">
                <a:latin typeface="Arial"/>
                <a:cs typeface="Arial"/>
              </a:rPr>
              <a:t> </a:t>
            </a:r>
            <a:r>
              <a:rPr sz="1351" spc="-8" dirty="0">
                <a:latin typeface="Arial"/>
                <a:cs typeface="Arial"/>
              </a:rPr>
              <a:t>agen</a:t>
            </a:r>
            <a:r>
              <a:rPr sz="1351" dirty="0">
                <a:latin typeface="Arial"/>
                <a:cs typeface="Arial"/>
              </a:rPr>
              <a:t>cy</a:t>
            </a:r>
            <a:r>
              <a:rPr sz="1351" spc="11" dirty="0">
                <a:latin typeface="Arial"/>
                <a:cs typeface="Arial"/>
              </a:rPr>
              <a:t> </a:t>
            </a:r>
            <a:r>
              <a:rPr sz="1351" dirty="0">
                <a:latin typeface="Arial"/>
                <a:cs typeface="Arial"/>
              </a:rPr>
              <a:t>c</a:t>
            </a:r>
            <a:r>
              <a:rPr sz="1351" spc="-8" dirty="0">
                <a:latin typeface="Arial"/>
                <a:cs typeface="Arial"/>
              </a:rPr>
              <a:t>ha</a:t>
            </a:r>
            <a:r>
              <a:rPr sz="1351" spc="-4" dirty="0">
                <a:latin typeface="Arial"/>
                <a:cs typeface="Arial"/>
              </a:rPr>
              <a:t>ll</a:t>
            </a:r>
            <a:r>
              <a:rPr sz="1351" spc="-8" dirty="0">
                <a:latin typeface="Arial"/>
                <a:cs typeface="Arial"/>
              </a:rPr>
              <a:t>enges </a:t>
            </a:r>
            <a:r>
              <a:rPr sz="1351" spc="-4" dirty="0">
                <a:latin typeface="Arial"/>
                <a:cs typeface="Arial"/>
              </a:rPr>
              <a:t>i</a:t>
            </a:r>
            <a:r>
              <a:rPr sz="1351" dirty="0">
                <a:latin typeface="Arial"/>
                <a:cs typeface="Arial"/>
              </a:rPr>
              <a:t>n</a:t>
            </a:r>
            <a:r>
              <a:rPr sz="1351" spc="-4" dirty="0">
                <a:latin typeface="Arial"/>
                <a:cs typeface="Arial"/>
              </a:rPr>
              <a:t> </a:t>
            </a:r>
            <a:r>
              <a:rPr sz="1351" dirty="0">
                <a:latin typeface="Arial"/>
                <a:cs typeface="Arial"/>
              </a:rPr>
              <a:t>c</a:t>
            </a:r>
            <a:r>
              <a:rPr sz="1351" spc="-8" dirty="0">
                <a:latin typeface="Arial"/>
                <a:cs typeface="Arial"/>
              </a:rPr>
              <a:t>on</a:t>
            </a:r>
            <a:r>
              <a:rPr sz="1351" dirty="0">
                <a:latin typeface="Arial"/>
                <a:cs typeface="Arial"/>
              </a:rPr>
              <a:t>v</a:t>
            </a:r>
            <a:r>
              <a:rPr sz="1351" spc="-8" dirty="0">
                <a:latin typeface="Arial"/>
                <a:cs typeface="Arial"/>
              </a:rPr>
              <a:t>e</a:t>
            </a:r>
            <a:r>
              <a:rPr sz="1351" dirty="0">
                <a:latin typeface="Arial"/>
                <a:cs typeface="Arial"/>
              </a:rPr>
              <a:t>rt</a:t>
            </a:r>
            <a:r>
              <a:rPr sz="1351" spc="-4" dirty="0">
                <a:latin typeface="Arial"/>
                <a:cs typeface="Arial"/>
              </a:rPr>
              <a:t>i</a:t>
            </a:r>
            <a:r>
              <a:rPr sz="1351" spc="-8" dirty="0">
                <a:latin typeface="Arial"/>
                <a:cs typeface="Arial"/>
              </a:rPr>
              <a:t>n</a:t>
            </a:r>
            <a:r>
              <a:rPr sz="1351" dirty="0">
                <a:latin typeface="Arial"/>
                <a:cs typeface="Arial"/>
              </a:rPr>
              <a:t>g</a:t>
            </a:r>
            <a:r>
              <a:rPr sz="1351" spc="15" dirty="0">
                <a:latin typeface="Arial"/>
                <a:cs typeface="Arial"/>
              </a:rPr>
              <a:t> </a:t>
            </a:r>
            <a:r>
              <a:rPr sz="1351" dirty="0">
                <a:latin typeface="Arial"/>
                <a:cs typeface="Arial"/>
              </a:rPr>
              <a:t>c</a:t>
            </a:r>
            <a:r>
              <a:rPr sz="1351" spc="-8" dirty="0">
                <a:latin typeface="Arial"/>
                <a:cs typeface="Arial"/>
              </a:rPr>
              <a:t>u</a:t>
            </a:r>
            <a:r>
              <a:rPr sz="1351" dirty="0">
                <a:latin typeface="Arial"/>
                <a:cs typeface="Arial"/>
              </a:rPr>
              <a:t>rr</a:t>
            </a:r>
            <a:r>
              <a:rPr sz="1351" spc="-8" dirty="0">
                <a:latin typeface="Arial"/>
                <a:cs typeface="Arial"/>
              </a:rPr>
              <a:t>en</a:t>
            </a:r>
            <a:r>
              <a:rPr sz="1351" dirty="0">
                <a:latin typeface="Arial"/>
                <a:cs typeface="Arial"/>
              </a:rPr>
              <a:t>t</a:t>
            </a:r>
            <a:r>
              <a:rPr sz="1351" spc="4" dirty="0">
                <a:latin typeface="Arial"/>
                <a:cs typeface="Arial"/>
              </a:rPr>
              <a:t> </a:t>
            </a:r>
            <a:r>
              <a:rPr sz="1351" spc="-8" dirty="0">
                <a:latin typeface="Arial"/>
                <a:cs typeface="Arial"/>
              </a:rPr>
              <a:t>da</a:t>
            </a:r>
            <a:r>
              <a:rPr sz="1351" dirty="0">
                <a:latin typeface="Arial"/>
                <a:cs typeface="Arial"/>
              </a:rPr>
              <a:t>ta</a:t>
            </a:r>
            <a:r>
              <a:rPr sz="1351" spc="-4" dirty="0">
                <a:latin typeface="Arial"/>
                <a:cs typeface="Arial"/>
              </a:rPr>
              <a:t> </a:t>
            </a:r>
            <a:r>
              <a:rPr sz="1351" dirty="0">
                <a:latin typeface="Arial"/>
                <a:cs typeface="Arial"/>
              </a:rPr>
              <a:t>to</a:t>
            </a:r>
            <a:r>
              <a:rPr sz="1351" spc="-4" dirty="0">
                <a:latin typeface="Arial"/>
                <a:cs typeface="Arial"/>
              </a:rPr>
              <a:t> </a:t>
            </a:r>
            <a:r>
              <a:rPr sz="1351" spc="-8" dirty="0">
                <a:latin typeface="Arial"/>
                <a:cs typeface="Arial"/>
              </a:rPr>
              <a:t>ne</a:t>
            </a:r>
            <a:r>
              <a:rPr sz="1351" dirty="0">
                <a:latin typeface="Arial"/>
                <a:cs typeface="Arial"/>
              </a:rPr>
              <a:t>w</a:t>
            </a:r>
            <a:r>
              <a:rPr sz="1351" spc="15" dirty="0">
                <a:latin typeface="Arial"/>
                <a:cs typeface="Arial"/>
              </a:rPr>
              <a:t> </a:t>
            </a:r>
            <a:r>
              <a:rPr sz="1351" spc="-8" dirty="0">
                <a:latin typeface="Arial"/>
                <a:cs typeface="Arial"/>
              </a:rPr>
              <a:t>da</a:t>
            </a:r>
            <a:r>
              <a:rPr sz="1351" dirty="0">
                <a:latin typeface="Arial"/>
                <a:cs typeface="Arial"/>
              </a:rPr>
              <a:t>t</a:t>
            </a:r>
            <a:r>
              <a:rPr sz="1351" spc="-8" dirty="0">
                <a:latin typeface="Arial"/>
                <a:cs typeface="Arial"/>
              </a:rPr>
              <a:t>u</a:t>
            </a:r>
            <a:r>
              <a:rPr sz="1351" dirty="0">
                <a:latin typeface="Arial"/>
                <a:cs typeface="Arial"/>
              </a:rPr>
              <a:t>ms</a:t>
            </a:r>
          </a:p>
        </p:txBody>
      </p:sp>
      <p:sp>
        <p:nvSpPr>
          <p:cNvPr id="3" name="object 3"/>
          <p:cNvSpPr txBox="1"/>
          <p:nvPr/>
        </p:nvSpPr>
        <p:spPr>
          <a:xfrm>
            <a:off x="2686402" y="521612"/>
            <a:ext cx="4509445" cy="410369"/>
          </a:xfrm>
          <a:prstGeom prst="rect">
            <a:avLst/>
          </a:prstGeom>
        </p:spPr>
        <p:txBody>
          <a:bodyPr vert="horz" wrap="square" lIns="0" tIns="0" rIns="0" bIns="0" rtlCol="0">
            <a:spAutoFit/>
          </a:bodyPr>
          <a:lstStyle/>
          <a:p>
            <a:pPr marL="9525">
              <a:lnSpc>
                <a:spcPts val="3215"/>
              </a:lnSpc>
            </a:pPr>
            <a:r>
              <a:rPr sz="3300" b="1" dirty="0">
                <a:solidFill>
                  <a:srgbClr val="17375E"/>
                </a:solidFill>
                <a:latin typeface="+mj-lt"/>
                <a:cs typeface="Arial"/>
              </a:rPr>
              <a:t>H</a:t>
            </a:r>
            <a:r>
              <a:rPr sz="3300" b="1" spc="-4" dirty="0">
                <a:solidFill>
                  <a:srgbClr val="17375E"/>
                </a:solidFill>
                <a:latin typeface="+mj-lt"/>
                <a:cs typeface="Arial"/>
              </a:rPr>
              <a:t>o</a:t>
            </a:r>
            <a:r>
              <a:rPr sz="3300" b="1" dirty="0">
                <a:solidFill>
                  <a:srgbClr val="17375E"/>
                </a:solidFill>
                <a:latin typeface="+mj-lt"/>
                <a:cs typeface="Arial"/>
              </a:rPr>
              <a:t>w can</a:t>
            </a:r>
            <a:r>
              <a:rPr sz="3300" b="1" spc="-8" dirty="0">
                <a:solidFill>
                  <a:srgbClr val="17375E"/>
                </a:solidFill>
                <a:latin typeface="+mj-lt"/>
                <a:cs typeface="Arial"/>
              </a:rPr>
              <a:t> </a:t>
            </a:r>
            <a:r>
              <a:rPr sz="3300" b="1" dirty="0">
                <a:solidFill>
                  <a:srgbClr val="17375E"/>
                </a:solidFill>
                <a:latin typeface="+mj-lt"/>
                <a:cs typeface="Arial"/>
              </a:rPr>
              <a:t>y</a:t>
            </a:r>
            <a:r>
              <a:rPr sz="3300" b="1" spc="-4" dirty="0">
                <a:solidFill>
                  <a:srgbClr val="17375E"/>
                </a:solidFill>
                <a:latin typeface="+mj-lt"/>
                <a:cs typeface="Arial"/>
              </a:rPr>
              <a:t>o</a:t>
            </a:r>
            <a:r>
              <a:rPr sz="3300" b="1" dirty="0">
                <a:solidFill>
                  <a:srgbClr val="17375E"/>
                </a:solidFill>
                <a:latin typeface="+mj-lt"/>
                <a:cs typeface="Arial"/>
              </a:rPr>
              <a:t>u</a:t>
            </a:r>
            <a:r>
              <a:rPr sz="3300" b="1" spc="-8" dirty="0">
                <a:solidFill>
                  <a:srgbClr val="17375E"/>
                </a:solidFill>
                <a:latin typeface="+mj-lt"/>
                <a:cs typeface="Arial"/>
              </a:rPr>
              <a:t> </a:t>
            </a:r>
            <a:r>
              <a:rPr sz="3300" b="1" spc="-4" dirty="0">
                <a:solidFill>
                  <a:srgbClr val="17375E"/>
                </a:solidFill>
                <a:latin typeface="+mj-lt"/>
                <a:cs typeface="Arial"/>
              </a:rPr>
              <a:t>p</a:t>
            </a:r>
            <a:r>
              <a:rPr sz="3300" b="1" dirty="0">
                <a:solidFill>
                  <a:srgbClr val="17375E"/>
                </a:solidFill>
                <a:latin typeface="+mj-lt"/>
                <a:cs typeface="Arial"/>
              </a:rPr>
              <a:t>re</a:t>
            </a:r>
            <a:r>
              <a:rPr sz="3300" b="1" spc="-4" dirty="0">
                <a:solidFill>
                  <a:srgbClr val="17375E"/>
                </a:solidFill>
                <a:latin typeface="+mj-lt"/>
                <a:cs typeface="Arial"/>
              </a:rPr>
              <a:t>p</a:t>
            </a:r>
            <a:r>
              <a:rPr sz="3300" b="1" dirty="0">
                <a:solidFill>
                  <a:srgbClr val="17375E"/>
                </a:solidFill>
                <a:latin typeface="+mj-lt"/>
                <a:cs typeface="Arial"/>
              </a:rPr>
              <a:t>are?</a:t>
            </a:r>
            <a:endParaRPr sz="3300" dirty="0">
              <a:latin typeface="+mj-lt"/>
              <a:cs typeface="Arial"/>
            </a:endParaRPr>
          </a:p>
        </p:txBody>
      </p:sp>
    </p:spTree>
    <p:extLst>
      <p:ext uri="{BB962C8B-B14F-4D97-AF65-F5344CB8AC3E}">
        <p14:creationId xmlns:p14="http://schemas.microsoft.com/office/powerpoint/2010/main" val="18097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9059F-0062-4893-A97F-6586D909D4CB}"/>
              </a:ext>
            </a:extLst>
          </p:cNvPr>
          <p:cNvPicPr>
            <a:picLocks noChangeAspect="1"/>
          </p:cNvPicPr>
          <p:nvPr/>
        </p:nvPicPr>
        <p:blipFill>
          <a:blip r:embed="rId2"/>
          <a:stretch>
            <a:fillRect/>
          </a:stretch>
        </p:blipFill>
        <p:spPr>
          <a:xfrm>
            <a:off x="2309163" y="42863"/>
            <a:ext cx="4423886" cy="500634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EFEDDE52-243A-4158-A509-AFDEAF77C79E}"/>
              </a:ext>
            </a:extLst>
          </p:cNvPr>
          <p:cNvSpPr txBox="1"/>
          <p:nvPr/>
        </p:nvSpPr>
        <p:spPr>
          <a:xfrm>
            <a:off x="3583268" y="42863"/>
            <a:ext cx="2373380" cy="369332"/>
          </a:xfrm>
          <a:prstGeom prst="rect">
            <a:avLst/>
          </a:prstGeom>
          <a:noFill/>
        </p:spPr>
        <p:txBody>
          <a:bodyPr wrap="square" rtlCol="0">
            <a:spAutoFit/>
          </a:bodyPr>
          <a:lstStyle/>
          <a:p>
            <a:pPr defTabSz="257175">
              <a:defRPr/>
            </a:pPr>
            <a:r>
              <a:rPr lang="en-US" b="1" dirty="0">
                <a:solidFill>
                  <a:srgbClr val="C00000"/>
                </a:solidFill>
                <a:latin typeface="Calibri"/>
                <a:ea typeface="ＭＳ Ｐゴシック" charset="0"/>
                <a:cs typeface="+mn-cs"/>
              </a:rPr>
              <a:t>geodesy.noaa.gov</a:t>
            </a:r>
          </a:p>
        </p:txBody>
      </p:sp>
      <p:pic>
        <p:nvPicPr>
          <p:cNvPr id="6" name="Picture 5">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4640513" y="854027"/>
            <a:ext cx="258890" cy="3429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4599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417" t="21917" r="27125" b="12800"/>
          <a:stretch/>
        </p:blipFill>
        <p:spPr>
          <a:xfrm>
            <a:off x="944880" y="17488"/>
            <a:ext cx="7921414" cy="6486324"/>
          </a:xfrm>
          <a:prstGeom prst="rect">
            <a:avLst/>
          </a:prstGeom>
        </p:spPr>
      </p:pic>
      <p:pic>
        <p:nvPicPr>
          <p:cNvPr id="5" name="Picture 4">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5143433" y="3795347"/>
            <a:ext cx="258890" cy="3429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760101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52533" y="92177"/>
            <a:ext cx="7223147" cy="5051323"/>
          </a:xfrm>
          <a:prstGeom prst="rect">
            <a:avLst/>
          </a:prstGeom>
        </p:spPr>
      </p:pic>
      <p:pic>
        <p:nvPicPr>
          <p:cNvPr id="5" name="Picture 4">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1633317" y="2099280"/>
            <a:ext cx="258890" cy="34290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a:stretch>
            <a:fillRect/>
          </a:stretch>
        </p:blipFill>
        <p:spPr>
          <a:xfrm>
            <a:off x="2178040" y="51985"/>
            <a:ext cx="5442018" cy="5091515"/>
          </a:xfrm>
          <a:prstGeom prst="rect">
            <a:avLst/>
          </a:prstGeom>
        </p:spPr>
      </p:pic>
    </p:spTree>
    <p:extLst>
      <p:ext uri="{BB962C8B-B14F-4D97-AF65-F5344CB8AC3E}">
        <p14:creationId xmlns:p14="http://schemas.microsoft.com/office/powerpoint/2010/main" val="34773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hlsahawaii.org/wp-content/uploads/2017/02/HLSA_Se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445"/>
            <a:ext cx="3459979" cy="34741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75585" y="1304689"/>
            <a:ext cx="5368415" cy="2554545"/>
          </a:xfrm>
          <a:prstGeom prst="rect">
            <a:avLst/>
          </a:prstGeom>
        </p:spPr>
        <p:txBody>
          <a:bodyPr wrap="square">
            <a:spAutoFit/>
          </a:bodyPr>
          <a:lstStyle/>
          <a:p>
            <a:r>
              <a:rPr lang="en-US" sz="2000" b="1" dirty="0" smtClean="0">
                <a:solidFill>
                  <a:srgbClr val="212121"/>
                </a:solidFill>
                <a:latin typeface="+mn-lt"/>
              </a:rPr>
              <a:t>HLSA </a:t>
            </a:r>
            <a:r>
              <a:rPr lang="en-US" sz="2000" b="1" dirty="0">
                <a:solidFill>
                  <a:srgbClr val="212121"/>
                </a:solidFill>
                <a:latin typeface="+mn-lt"/>
              </a:rPr>
              <a:t>2020 </a:t>
            </a:r>
            <a:r>
              <a:rPr lang="en-US" sz="2000" b="1" dirty="0" smtClean="0">
                <a:solidFill>
                  <a:srgbClr val="212121"/>
                </a:solidFill>
                <a:latin typeface="+mn-lt"/>
              </a:rPr>
              <a:t>Conference</a:t>
            </a:r>
          </a:p>
          <a:p>
            <a:r>
              <a:rPr lang="en-US" sz="2000" b="1" dirty="0" smtClean="0">
                <a:solidFill>
                  <a:srgbClr val="212121"/>
                </a:solidFill>
                <a:latin typeface="+mn-lt"/>
              </a:rPr>
              <a:t>March 5 &amp; 6, 2020</a:t>
            </a:r>
          </a:p>
          <a:p>
            <a:endParaRPr lang="en-US" sz="2000" b="1" dirty="0">
              <a:solidFill>
                <a:srgbClr val="212121"/>
              </a:solidFill>
              <a:latin typeface="+mn-lt"/>
            </a:endParaRPr>
          </a:p>
          <a:p>
            <a:r>
              <a:rPr lang="en-US" sz="2000" b="1" dirty="0" smtClean="0">
                <a:solidFill>
                  <a:srgbClr val="212121"/>
                </a:solidFill>
                <a:latin typeface="+mn-lt"/>
              </a:rPr>
              <a:t>Michael Dennis will speaking on: </a:t>
            </a:r>
          </a:p>
          <a:p>
            <a:r>
              <a:rPr lang="en-US" sz="2000" b="1" dirty="0" smtClean="0">
                <a:solidFill>
                  <a:srgbClr val="212121"/>
                </a:solidFill>
                <a:latin typeface="+mn-lt"/>
              </a:rPr>
              <a:t>1. 2022 State Plane Coordinates System (SPCS)</a:t>
            </a:r>
            <a:endParaRPr lang="en-US" sz="2000" b="1" dirty="0" smtClean="0">
              <a:latin typeface="+mn-lt"/>
            </a:endParaRPr>
          </a:p>
          <a:p>
            <a:r>
              <a:rPr lang="en-US" sz="2000" b="1" dirty="0" smtClean="0">
                <a:solidFill>
                  <a:srgbClr val="212121"/>
                </a:solidFill>
                <a:latin typeface="+mn-lt"/>
              </a:rPr>
              <a:t>2. Meet with HIDOT, HIGICC, HLSA to answer    questions SPCS and “Foot Issue”</a:t>
            </a:r>
          </a:p>
          <a:p>
            <a:pPr marL="457200" indent="-457200">
              <a:buAutoNum type="arabicPeriod"/>
            </a:pPr>
            <a:endParaRPr lang="en-US" sz="2000" b="1" dirty="0" smtClean="0">
              <a:solidFill>
                <a:srgbClr val="212121"/>
              </a:solidFill>
              <a:latin typeface="+mn-lt"/>
            </a:endParaRPr>
          </a:p>
        </p:txBody>
      </p:sp>
    </p:spTree>
    <p:extLst>
      <p:ext uri="{BB962C8B-B14F-4D97-AF65-F5344CB8AC3E}">
        <p14:creationId xmlns:p14="http://schemas.microsoft.com/office/powerpoint/2010/main" val="3699163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485900" y="77457"/>
            <a:ext cx="6172200" cy="857251"/>
          </a:xfrm>
        </p:spPr>
        <p:txBody>
          <a:bodyPr/>
          <a:lstStyle/>
          <a:p>
            <a:pPr eaLnBrk="1" hangingPunct="1"/>
            <a:r>
              <a:rPr lang="en-US" altLang="en-US" b="1" dirty="0"/>
              <a:t>NAD83 Shortcomings</a:t>
            </a:r>
          </a:p>
        </p:txBody>
      </p:sp>
      <p:sp>
        <p:nvSpPr>
          <p:cNvPr id="55299" name="Content Placeholder 4"/>
          <p:cNvSpPr>
            <a:spLocks noGrp="1"/>
          </p:cNvSpPr>
          <p:nvPr>
            <p:ph idx="1"/>
          </p:nvPr>
        </p:nvSpPr>
        <p:spPr>
          <a:xfrm>
            <a:off x="1134668" y="844772"/>
            <a:ext cx="4157663" cy="2424113"/>
          </a:xfrm>
        </p:spPr>
        <p:txBody>
          <a:bodyPr/>
          <a:lstStyle/>
          <a:p>
            <a:pPr eaLnBrk="1" hangingPunct="1">
              <a:buFont typeface="Courier New" pitchFamily="49" charset="0"/>
              <a:buChar char="o"/>
              <a:defRPr/>
            </a:pPr>
            <a:r>
              <a:rPr lang="en-US" sz="1500" b="1" dirty="0"/>
              <a:t>2.2 m offset – NAD83 vs.</a:t>
            </a:r>
          </a:p>
          <a:p>
            <a:pPr eaLnBrk="1" hangingPunct="1">
              <a:defRPr/>
            </a:pPr>
            <a:r>
              <a:rPr lang="en-US" sz="1500" b="1" dirty="0"/>
              <a:t>International Terrestrial Reference Frame (ITRF) 	[~ International GNSS Service (IGS)]</a:t>
            </a:r>
          </a:p>
          <a:p>
            <a:pPr eaLnBrk="1" hangingPunct="1">
              <a:defRPr/>
            </a:pPr>
            <a:r>
              <a:rPr lang="en-US" sz="1500" b="1" dirty="0"/>
              <a:t>World Geodetic System 1984 (WGS84)</a:t>
            </a:r>
          </a:p>
          <a:p>
            <a:pPr marL="0" indent="0">
              <a:buNone/>
              <a:defRPr/>
            </a:pPr>
            <a:endParaRPr lang="en-US" sz="1500" b="1" dirty="0"/>
          </a:p>
          <a:p>
            <a:pPr eaLnBrk="1" hangingPunct="1">
              <a:buFont typeface="Courier New" panose="02070309020205020404" pitchFamily="49" charset="0"/>
              <a:buChar char="o"/>
              <a:defRPr/>
            </a:pPr>
            <a:r>
              <a:rPr lang="en-US" sz="1800" b="1" dirty="0"/>
              <a:t>CORS &lt;&gt; passive network “disconnect”  </a:t>
            </a:r>
          </a:p>
        </p:txBody>
      </p:sp>
      <p:pic>
        <p:nvPicPr>
          <p:cNvPr id="6042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4465" y="828451"/>
            <a:ext cx="2720579"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867" y="2777733"/>
            <a:ext cx="3324225" cy="20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2"/>
          <p:cNvPicPr>
            <a:picLocks noChangeAspect="1"/>
          </p:cNvPicPr>
          <p:nvPr/>
        </p:nvPicPr>
        <p:blipFill>
          <a:blip r:embed="rId5" cstate="print">
            <a:extLst>
              <a:ext uri="{28A0092B-C50C-407E-A947-70E740481C1C}">
                <a14:useLocalDpi xmlns:a14="http://schemas.microsoft.com/office/drawing/2010/main" val="0"/>
              </a:ext>
            </a:extLst>
          </a:blip>
          <a:srcRect t="6667" b="9613"/>
          <a:stretch>
            <a:fillRect/>
          </a:stretch>
        </p:blipFill>
        <p:spPr bwMode="auto">
          <a:xfrm>
            <a:off x="4323164" y="2830120"/>
            <a:ext cx="1712119"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147044" flipV="1">
            <a:off x="6263881" y="1003785"/>
            <a:ext cx="1784747"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4" name="Picture 3" descr="Chaco Phillip G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9638" y="2806305"/>
            <a:ext cx="1332309" cy="205382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5" name="TextBox 3"/>
          <p:cNvSpPr txBox="1">
            <a:spLocks noChangeArrowheads="1"/>
          </p:cNvSpPr>
          <p:nvPr/>
        </p:nvSpPr>
        <p:spPr bwMode="auto">
          <a:xfrm>
            <a:off x="6074570" y="3519491"/>
            <a:ext cx="509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cs typeface="Arial" panose="020B0604020202020204" pitchFamily="34" charset="0"/>
              </a:rPr>
              <a:t>vs.</a:t>
            </a:r>
          </a:p>
        </p:txBody>
      </p:sp>
      <p:sp>
        <p:nvSpPr>
          <p:cNvPr id="60426" name="TextBox 1"/>
          <p:cNvSpPr txBox="1">
            <a:spLocks noChangeArrowheads="1"/>
          </p:cNvSpPr>
          <p:nvPr/>
        </p:nvSpPr>
        <p:spPr bwMode="auto">
          <a:xfrm rot="-5400000">
            <a:off x="5186882" y="1412592"/>
            <a:ext cx="1066959"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351">
                <a:solidFill>
                  <a:schemeClr val="tx2"/>
                </a:solidFill>
                <a:cs typeface="Arial" panose="020B0604020202020204" pitchFamily="34" charset="0"/>
              </a:rPr>
              <a:t>ITRF/WGS84</a:t>
            </a:r>
          </a:p>
        </p:txBody>
      </p:sp>
      <p:sp>
        <p:nvSpPr>
          <p:cNvPr id="60427" name="TextBox 10"/>
          <p:cNvSpPr txBox="1">
            <a:spLocks noChangeArrowheads="1"/>
          </p:cNvSpPr>
          <p:nvPr/>
        </p:nvSpPr>
        <p:spPr bwMode="auto">
          <a:xfrm rot="-5580000">
            <a:off x="5001145" y="1885865"/>
            <a:ext cx="679994"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351">
                <a:solidFill>
                  <a:srgbClr val="C00000"/>
                </a:solidFill>
                <a:cs typeface="Arial" panose="020B0604020202020204" pitchFamily="34" charset="0"/>
              </a:rPr>
              <a:t>NAD83</a:t>
            </a:r>
          </a:p>
        </p:txBody>
      </p:sp>
    </p:spTree>
    <p:extLst>
      <p:ext uri="{BB962C8B-B14F-4D97-AF65-F5344CB8AC3E}">
        <p14:creationId xmlns:p14="http://schemas.microsoft.com/office/powerpoint/2010/main" val="82605063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3347" y="1076632"/>
            <a:ext cx="8708923" cy="3847207"/>
          </a:xfrm>
          <a:prstGeom prst="rect">
            <a:avLst/>
          </a:prstGeom>
          <a:noFill/>
        </p:spPr>
        <p:txBody>
          <a:bodyPr wrap="square" rtlCol="0">
            <a:spAutoFit/>
          </a:bodyPr>
          <a:lstStyle/>
          <a:p>
            <a:r>
              <a:rPr lang="en-US" sz="2200" b="1" dirty="0" smtClean="0"/>
              <a:t>2022 Datum/ State Plane Zones:</a:t>
            </a:r>
            <a:endParaRPr lang="en-US" sz="2200" b="1" dirty="0"/>
          </a:p>
          <a:p>
            <a:r>
              <a:rPr lang="en-US" dirty="0"/>
              <a:t>  *   </a:t>
            </a:r>
            <a:r>
              <a:rPr lang="en-US" sz="2000" dirty="0"/>
              <a:t>New central meridian</a:t>
            </a:r>
            <a:br>
              <a:rPr lang="en-US" sz="2000" dirty="0"/>
            </a:br>
            <a:r>
              <a:rPr lang="en-US" sz="2000" dirty="0"/>
              <a:t>  *   Conversion from UTM Zones 4&amp;5 to new single state plane zone</a:t>
            </a:r>
            <a:br>
              <a:rPr lang="en-US" sz="2000" dirty="0"/>
            </a:br>
            <a:r>
              <a:rPr lang="en-US" sz="2000" dirty="0"/>
              <a:t>  *   Will the counties be converting?</a:t>
            </a:r>
            <a:br>
              <a:rPr lang="en-US" sz="2000" dirty="0"/>
            </a:br>
            <a:r>
              <a:rPr lang="en-US" sz="2000" dirty="0"/>
              <a:t>  *   Will surveyors will be converting and adapting as well?</a:t>
            </a:r>
            <a:br>
              <a:rPr lang="en-US" sz="2000" dirty="0"/>
            </a:br>
            <a:r>
              <a:rPr lang="en-US" sz="2000" dirty="0"/>
              <a:t>  *   When will the decision to go to the single zone will be made?</a:t>
            </a:r>
            <a:br>
              <a:rPr lang="en-US" sz="2000" dirty="0"/>
            </a:br>
            <a:r>
              <a:rPr lang="en-US" sz="2000" dirty="0"/>
              <a:t>  *   Is it possible that Hawaii will have both a single State Plane Zone, but can also keep the 4 separate zones, as is the case in several other states?</a:t>
            </a:r>
          </a:p>
          <a:p>
            <a:endParaRPr lang="en-US" sz="2000" dirty="0" smtClean="0"/>
          </a:p>
          <a:p>
            <a:r>
              <a:rPr lang="en-US" sz="2200" b="1" dirty="0" smtClean="0"/>
              <a:t>U.S</a:t>
            </a:r>
            <a:r>
              <a:rPr lang="en-US" sz="2200" b="1" dirty="0"/>
              <a:t>. Survey Feet vs. International Survey Feet:</a:t>
            </a:r>
          </a:p>
          <a:p>
            <a:r>
              <a:rPr lang="en-US" dirty="0"/>
              <a:t>  *  </a:t>
            </a:r>
            <a:r>
              <a:rPr lang="en-US" sz="2000" dirty="0"/>
              <a:t> Conversion of map coordinates from meters or latitude/longitude  to feet</a:t>
            </a:r>
            <a:br>
              <a:rPr lang="en-US" sz="2000" dirty="0"/>
            </a:br>
            <a:r>
              <a:rPr lang="en-US" sz="2000" dirty="0"/>
              <a:t>  *   Conversion of GPS coordinates to map units</a:t>
            </a:r>
          </a:p>
        </p:txBody>
      </p:sp>
      <p:sp>
        <p:nvSpPr>
          <p:cNvPr id="7" name="TextBox 6"/>
          <p:cNvSpPr txBox="1"/>
          <p:nvPr/>
        </p:nvSpPr>
        <p:spPr>
          <a:xfrm>
            <a:off x="3089789" y="353959"/>
            <a:ext cx="3480248" cy="646331"/>
          </a:xfrm>
          <a:prstGeom prst="rect">
            <a:avLst/>
          </a:prstGeom>
          <a:noFill/>
        </p:spPr>
        <p:txBody>
          <a:bodyPr wrap="none" rtlCol="0">
            <a:spAutoFit/>
          </a:bodyPr>
          <a:lstStyle/>
          <a:p>
            <a:r>
              <a:rPr lang="en-US" sz="3600" b="1" dirty="0" smtClean="0">
                <a:latin typeface="+mj-lt"/>
              </a:rPr>
              <a:t>Asked Questions </a:t>
            </a:r>
            <a:endParaRPr lang="en-US" sz="3600" b="1" dirty="0">
              <a:latin typeface="+mj-lt"/>
            </a:endParaRPr>
          </a:p>
        </p:txBody>
      </p:sp>
    </p:spTree>
    <p:extLst>
      <p:ext uri="{BB962C8B-B14F-4D97-AF65-F5344CB8AC3E}">
        <p14:creationId xmlns:p14="http://schemas.microsoft.com/office/powerpoint/2010/main" val="3303969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69063" y="964852"/>
            <a:ext cx="5829300" cy="136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r>
              <a:rPr lang="en-US" altLang="en-US" sz="4500" b="1" dirty="0">
                <a:ea typeface="ＭＳ Ｐゴシック" panose="020B0600070205080204" pitchFamily="34" charset="-128"/>
                <a:cs typeface="Times New Roman" panose="02020603050405020304" pitchFamily="18" charset="0"/>
              </a:rPr>
              <a:t> Mahalo</a:t>
            </a:r>
            <a:br>
              <a:rPr lang="en-US" altLang="en-US" sz="4500" b="1" dirty="0">
                <a:ea typeface="ＭＳ Ｐゴシック" panose="020B0600070205080204" pitchFamily="34" charset="-128"/>
                <a:cs typeface="Times New Roman" panose="02020603050405020304" pitchFamily="18" charset="0"/>
              </a:rPr>
            </a:br>
            <a:endParaRPr lang="en-US" altLang="en-US" sz="4500" b="1" dirty="0">
              <a:ea typeface="ＭＳ Ｐゴシック" panose="020B0600070205080204" pitchFamily="34" charset="-128"/>
              <a:cs typeface="Times New Roman" panose="02020603050405020304" pitchFamily="18" charset="0"/>
            </a:endParaRPr>
          </a:p>
        </p:txBody>
      </p:sp>
      <p:sp>
        <p:nvSpPr>
          <p:cNvPr id="5" name="Subtitle 2"/>
          <p:cNvSpPr txBox="1">
            <a:spLocks/>
          </p:cNvSpPr>
          <p:nvPr/>
        </p:nvSpPr>
        <p:spPr bwMode="auto">
          <a:xfrm>
            <a:off x="2047548" y="3053093"/>
            <a:ext cx="2984807"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257175" indent="-257175"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fontAlgn="auto">
              <a:spcAft>
                <a:spcPts val="0"/>
              </a:spcAft>
              <a:defRPr/>
            </a:pPr>
            <a:r>
              <a:rPr lang="en-US" sz="1800" b="1" dirty="0">
                <a:solidFill>
                  <a:srgbClr val="0000FF"/>
                </a:solidFill>
                <a:cs typeface="Times New Roman" pitchFamily="18" charset="0"/>
              </a:rPr>
              <a:t>Edward E. Carlson</a:t>
            </a:r>
          </a:p>
          <a:p>
            <a:pPr fontAlgn="auto">
              <a:spcAft>
                <a:spcPts val="0"/>
              </a:spcAft>
              <a:defRPr/>
            </a:pPr>
            <a:r>
              <a:rPr lang="en-US" sz="1800" b="1" dirty="0">
                <a:solidFill>
                  <a:srgbClr val="0000FF"/>
                </a:solidFill>
                <a:cs typeface="Times New Roman" pitchFamily="18" charset="0"/>
              </a:rPr>
              <a:t>National Geodetic Survey</a:t>
            </a:r>
          </a:p>
          <a:p>
            <a:pPr fontAlgn="auto">
              <a:spcAft>
                <a:spcPts val="0"/>
              </a:spcAft>
              <a:defRPr/>
            </a:pPr>
            <a:r>
              <a:rPr lang="en-US" sz="1800" b="1" dirty="0">
                <a:solidFill>
                  <a:srgbClr val="0000FF"/>
                </a:solidFill>
                <a:cs typeface="Times New Roman" pitchFamily="18" charset="0"/>
              </a:rPr>
              <a:t>808-725-5255</a:t>
            </a:r>
          </a:p>
          <a:p>
            <a:pPr fontAlgn="auto">
              <a:spcAft>
                <a:spcPts val="0"/>
              </a:spcAft>
              <a:defRPr/>
            </a:pPr>
            <a:r>
              <a:rPr lang="en-US" sz="1800" b="1" dirty="0">
                <a:solidFill>
                  <a:srgbClr val="0000FF"/>
                </a:solidFill>
                <a:cs typeface="Times New Roman" pitchFamily="18" charset="0"/>
              </a:rPr>
              <a:t>ed.carlson@noaa.gov</a:t>
            </a:r>
          </a:p>
        </p:txBody>
      </p:sp>
      <p:pic>
        <p:nvPicPr>
          <p:cNvPr id="7" name="Picture 9" descr="C:\EDC_Directories\INFORMATION\PHOTOS\Digital Leveling Workshop 2010\DSC01884.JPG"/>
          <p:cNvPicPr>
            <a:picLocks noChangeAspect="1" noChangeArrowheads="1"/>
          </p:cNvPicPr>
          <p:nvPr/>
        </p:nvPicPr>
        <p:blipFill>
          <a:blip r:embed="rId3">
            <a:extLst>
              <a:ext uri="{28A0092B-C50C-407E-A947-70E740481C1C}">
                <a14:useLocalDpi xmlns:a14="http://schemas.microsoft.com/office/drawing/2010/main" val="0"/>
              </a:ext>
            </a:extLst>
          </a:blip>
          <a:srcRect l="4839" r="4526" b="7510"/>
          <a:stretch>
            <a:fillRect/>
          </a:stretch>
        </p:blipFill>
        <p:spPr bwMode="auto">
          <a:xfrm>
            <a:off x="5631719" y="2692112"/>
            <a:ext cx="2932113" cy="196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48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80" y="290674"/>
            <a:ext cx="8138915" cy="808145"/>
          </a:xfrm>
        </p:spPr>
        <p:txBody>
          <a:bodyPr/>
          <a:lstStyle/>
          <a:p>
            <a:r>
              <a:rPr lang="en-US" b="1" dirty="0"/>
              <a:t>Why replace NAD 83 and </a:t>
            </a:r>
            <a:r>
              <a:rPr lang="en-US" b="1" dirty="0" smtClean="0"/>
              <a:t>Vertical </a:t>
            </a:r>
            <a:r>
              <a:rPr lang="en-US" b="1" dirty="0" err="1" smtClean="0"/>
              <a:t>Datums</a:t>
            </a:r>
            <a:r>
              <a:rPr lang="en-US" b="1" dirty="0" smtClean="0"/>
              <a:t>?</a:t>
            </a:r>
            <a:endParaRPr lang="en-US" b="1" dirty="0"/>
          </a:p>
        </p:txBody>
      </p:sp>
      <p:sp>
        <p:nvSpPr>
          <p:cNvPr id="3" name="Content Placeholder 2"/>
          <p:cNvSpPr>
            <a:spLocks noGrp="1"/>
          </p:cNvSpPr>
          <p:nvPr>
            <p:ph idx="1"/>
          </p:nvPr>
        </p:nvSpPr>
        <p:spPr>
          <a:xfrm>
            <a:off x="1304533" y="1359363"/>
            <a:ext cx="6683244" cy="3643389"/>
          </a:xfrm>
        </p:spPr>
        <p:txBody>
          <a:bodyPr>
            <a:noAutofit/>
          </a:bodyPr>
          <a:lstStyle/>
          <a:p>
            <a:r>
              <a:rPr lang="en-US" sz="1600" b="1" dirty="0">
                <a:solidFill>
                  <a:srgbClr val="FF0000"/>
                </a:solidFill>
                <a:latin typeface="Arial" panose="020B0604020202020204" pitchFamily="34" charset="0"/>
                <a:cs typeface="Arial" panose="020B0604020202020204" pitchFamily="34" charset="0"/>
              </a:rPr>
              <a:t>Main driver:  </a:t>
            </a:r>
            <a:r>
              <a:rPr lang="en-US" sz="1600" i="1" dirty="0">
                <a:latin typeface="Arial" panose="020B0604020202020204" pitchFamily="34" charset="0"/>
                <a:cs typeface="Arial" panose="020B0604020202020204" pitchFamily="34" charset="0"/>
              </a:rPr>
              <a:t>Global Navigation Satellite System (GNSS)</a:t>
            </a:r>
          </a:p>
          <a:p>
            <a:endParaRPr lang="en-US" sz="1600" b="1" dirty="0">
              <a:latin typeface="Arial" panose="020B0604020202020204" pitchFamily="34" charset="0"/>
              <a:cs typeface="Arial" panose="020B0604020202020204" pitchFamily="34" charset="0"/>
            </a:endParaRPr>
          </a:p>
          <a:p>
            <a:r>
              <a:rPr lang="en-US" sz="1600" b="1" dirty="0">
                <a:solidFill>
                  <a:srgbClr val="FF0000"/>
                </a:solidFill>
                <a:latin typeface="Arial" panose="020B0604020202020204" pitchFamily="34" charset="0"/>
                <a:cs typeface="Arial" panose="020B0604020202020204" pitchFamily="34" charset="0"/>
              </a:rPr>
              <a:t>ACCESS!</a:t>
            </a:r>
          </a:p>
          <a:p>
            <a:pPr lvl="1"/>
            <a:r>
              <a:rPr lang="en-US" sz="1600" dirty="0">
                <a:latin typeface="Arial" panose="020B0604020202020204" pitchFamily="34" charset="0"/>
                <a:cs typeface="Arial" panose="020B0604020202020204" pitchFamily="34" charset="0"/>
              </a:rPr>
              <a:t>GNSS equipment is fast, inexpensive, reliable (and improving)</a:t>
            </a:r>
          </a:p>
          <a:p>
            <a:pPr lvl="1"/>
            <a:r>
              <a:rPr lang="en-US" sz="1600" dirty="0">
                <a:latin typeface="Arial" panose="020B0604020202020204" pitchFamily="34" charset="0"/>
                <a:cs typeface="Arial" panose="020B0604020202020204" pitchFamily="34" charset="0"/>
              </a:rPr>
              <a:t>Reduces reliance on finding survey control (“bench marks”)</a:t>
            </a:r>
          </a:p>
          <a:p>
            <a:r>
              <a:rPr lang="en-US" sz="1600" b="1" dirty="0">
                <a:solidFill>
                  <a:srgbClr val="FF0000"/>
                </a:solidFill>
                <a:latin typeface="Arial" panose="020B0604020202020204" pitchFamily="34" charset="0"/>
                <a:cs typeface="Arial" panose="020B0604020202020204" pitchFamily="34" charset="0"/>
              </a:rPr>
              <a:t>ACCURACY!</a:t>
            </a:r>
          </a:p>
          <a:p>
            <a:pPr lvl="1"/>
            <a:r>
              <a:rPr lang="en-US" sz="1600" dirty="0">
                <a:latin typeface="Arial" panose="020B0604020202020204" pitchFamily="34" charset="0"/>
                <a:cs typeface="Arial" panose="020B0604020202020204" pitchFamily="34" charset="0"/>
              </a:rPr>
              <a:t>Insensitive to distance-dependent errors; reliable</a:t>
            </a:r>
          </a:p>
          <a:p>
            <a:pPr lvl="1"/>
            <a:r>
              <a:rPr lang="en-US" sz="1600" dirty="0">
                <a:latin typeface="Arial" panose="020B0604020202020204" pitchFamily="34" charset="0"/>
                <a:cs typeface="Arial" panose="020B0604020202020204" pitchFamily="34" charset="0"/>
              </a:rPr>
              <a:t>Immune to bench mark instability (referenced to CORS)</a:t>
            </a:r>
          </a:p>
          <a:p>
            <a:r>
              <a:rPr lang="en-US" sz="1600" b="1" dirty="0">
                <a:solidFill>
                  <a:srgbClr val="FF0000"/>
                </a:solidFill>
                <a:latin typeface="Arial" panose="020B0604020202020204" pitchFamily="34" charset="0"/>
                <a:cs typeface="Arial" panose="020B0604020202020204" pitchFamily="34" charset="0"/>
              </a:rPr>
              <a:t>CONSISTENCY!</a:t>
            </a:r>
          </a:p>
          <a:p>
            <a:pPr lvl="1"/>
            <a:r>
              <a:rPr lang="en-US" sz="1600" dirty="0">
                <a:latin typeface="Arial" panose="020B0604020202020204" pitchFamily="34" charset="0"/>
                <a:cs typeface="Arial" panose="020B0604020202020204" pitchFamily="34" charset="0"/>
              </a:rPr>
              <a:t>Eliminates systematic errors in current datums</a:t>
            </a:r>
          </a:p>
          <a:p>
            <a:pPr lvl="1"/>
            <a:r>
              <a:rPr lang="en-US" sz="1600" dirty="0">
                <a:latin typeface="Arial" panose="020B0604020202020204" pitchFamily="34" charset="0"/>
                <a:cs typeface="Arial" panose="020B0604020202020204" pitchFamily="34" charset="0"/>
              </a:rPr>
              <a:t>Aligned with global reference frames</a:t>
            </a:r>
          </a:p>
          <a:p>
            <a:pPr lvl="1"/>
            <a:r>
              <a:rPr lang="en-US" sz="1600" dirty="0">
                <a:latin typeface="Arial" panose="020B0604020202020204" pitchFamily="34" charset="0"/>
                <a:cs typeface="Arial" panose="020B0604020202020204" pitchFamily="34" charset="0"/>
              </a:rPr>
              <a:t>Integrated system for both positions and heights (“elevations”)</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65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1143000" y="742951"/>
            <a:ext cx="6858000" cy="2400300"/>
          </a:xfrm>
          <a:prstGeom prst="rect">
            <a:avLst/>
          </a:prstGeom>
          <a:noFill/>
          <a:ln>
            <a:noFill/>
          </a:ln>
        </p:spPr>
        <p:txBody>
          <a:bodyPr lIns="68569" tIns="34275" rIns="68569" bIns="34275" anchor="ctr"/>
          <a:lstStyle/>
          <a:p>
            <a:pPr fontAlgn="auto">
              <a:spcBef>
                <a:spcPts val="0"/>
              </a:spcBef>
              <a:spcAft>
                <a:spcPts val="0"/>
              </a:spcAft>
              <a:buClr>
                <a:srgbClr val="1F497D"/>
              </a:buClr>
              <a:defRPr/>
            </a:pPr>
            <a:endParaRPr sz="3300" kern="0">
              <a:solidFill>
                <a:srgbClr val="000000"/>
              </a:solidFill>
              <a:latin typeface="Verdana"/>
              <a:ea typeface="Verdana"/>
              <a:cs typeface="Verdana"/>
              <a:sym typeface="Verdana"/>
            </a:endParaRPr>
          </a:p>
        </p:txBody>
      </p:sp>
      <p:sp>
        <p:nvSpPr>
          <p:cNvPr id="103" name="Shape 103"/>
          <p:cNvSpPr txBox="1"/>
          <p:nvPr/>
        </p:nvSpPr>
        <p:spPr>
          <a:xfrm>
            <a:off x="1174495" y="196697"/>
            <a:ext cx="6807995" cy="786731"/>
          </a:xfrm>
          <a:prstGeom prst="rect">
            <a:avLst/>
          </a:prstGeom>
          <a:noFill/>
          <a:ln>
            <a:noFill/>
          </a:ln>
        </p:spPr>
        <p:txBody>
          <a:bodyPr lIns="68569" tIns="34275" rIns="68569" bIns="34275"/>
          <a:lstStyle/>
          <a:p>
            <a:pPr algn="ctr" fontAlgn="auto">
              <a:spcBef>
                <a:spcPts val="0"/>
              </a:spcBef>
              <a:spcAft>
                <a:spcPts val="0"/>
              </a:spcAft>
              <a:buClr>
                <a:srgbClr val="3905BB"/>
              </a:buClr>
              <a:buSzPct val="25000"/>
              <a:defRPr/>
            </a:pPr>
            <a:r>
              <a:rPr lang="en-US" sz="3300" b="1" kern="0" dirty="0">
                <a:latin typeface="+mj-lt"/>
                <a:ea typeface="Times New Roman"/>
                <a:sym typeface="Times New Roman"/>
              </a:rPr>
              <a:t>The National Geodetic Survey </a:t>
            </a:r>
            <a:br>
              <a:rPr lang="en-US" sz="3300" b="1" kern="0" dirty="0">
                <a:latin typeface="+mj-lt"/>
                <a:ea typeface="Times New Roman"/>
                <a:sym typeface="Times New Roman"/>
              </a:rPr>
            </a:br>
            <a:r>
              <a:rPr lang="en-US" sz="3300" b="1" kern="0" dirty="0">
                <a:latin typeface="+mj-lt"/>
                <a:ea typeface="Times New Roman"/>
                <a:sym typeface="Times New Roman"/>
              </a:rPr>
              <a:t>Ten-Year Plan</a:t>
            </a:r>
          </a:p>
        </p:txBody>
      </p:sp>
      <p:sp>
        <p:nvSpPr>
          <p:cNvPr id="104" name="Shape 104"/>
          <p:cNvSpPr txBox="1"/>
          <p:nvPr/>
        </p:nvSpPr>
        <p:spPr>
          <a:xfrm>
            <a:off x="1988347" y="2030017"/>
            <a:ext cx="138113" cy="342900"/>
          </a:xfrm>
          <a:prstGeom prst="rect">
            <a:avLst/>
          </a:prstGeom>
          <a:noFill/>
          <a:ln>
            <a:noFill/>
          </a:ln>
        </p:spPr>
        <p:txBody>
          <a:bodyPr lIns="68569" tIns="34275" rIns="68569" bIns="34275"/>
          <a:lstStyle/>
          <a:p>
            <a:pPr fontAlgn="auto">
              <a:spcBef>
                <a:spcPts val="0"/>
              </a:spcBef>
              <a:spcAft>
                <a:spcPts val="0"/>
              </a:spcAft>
              <a:buClr>
                <a:srgbClr val="1F497D"/>
              </a:buClr>
              <a:defRPr/>
            </a:pPr>
            <a:endParaRPr kern="0">
              <a:solidFill>
                <a:srgbClr val="000000"/>
              </a:solidFill>
              <a:latin typeface="Arial"/>
              <a:ea typeface="Arial"/>
              <a:cs typeface="Arial"/>
              <a:sym typeface="Arial"/>
            </a:endParaRPr>
          </a:p>
        </p:txBody>
      </p:sp>
      <p:sp>
        <p:nvSpPr>
          <p:cNvPr id="105" name="Shape 105"/>
          <p:cNvSpPr/>
          <p:nvPr/>
        </p:nvSpPr>
        <p:spPr>
          <a:xfrm>
            <a:off x="1510507" y="1876529"/>
            <a:ext cx="3429000" cy="2697956"/>
          </a:xfrm>
          <a:prstGeom prst="rect">
            <a:avLst/>
          </a:prstGeom>
          <a:noFill/>
          <a:ln>
            <a:noFill/>
          </a:ln>
        </p:spPr>
        <p:txBody>
          <a:bodyPr lIns="68569" tIns="34275" rIns="68569" bIns="34275"/>
          <a:lstStyle/>
          <a:p>
            <a:pPr fontAlgn="auto">
              <a:lnSpc>
                <a:spcPct val="90000"/>
              </a:lnSpc>
              <a:spcBef>
                <a:spcPts val="0"/>
              </a:spcBef>
              <a:spcAft>
                <a:spcPts val="0"/>
              </a:spcAft>
              <a:buClr>
                <a:srgbClr val="000000"/>
              </a:buClr>
              <a:buSzPct val="100000"/>
              <a:defRPr/>
            </a:pPr>
            <a:r>
              <a:rPr lang="en-US" sz="1200" dirty="0">
                <a:solidFill>
                  <a:srgbClr val="C00000"/>
                </a:solidFill>
                <a:latin typeface="Arial Black" panose="020B0A04020102020204" pitchFamily="34" charset="0"/>
                <a:ea typeface="ＭＳ Ｐゴシック" pitchFamily="34" charset="-128"/>
              </a:rPr>
              <a:t>Support the users </a:t>
            </a:r>
            <a:r>
              <a:rPr lang="en-US" sz="1200" dirty="0">
                <a:solidFill>
                  <a:schemeClr val="tx2"/>
                </a:solidFill>
                <a:latin typeface="Arial" pitchFamily="34" charset="0"/>
                <a:ea typeface="ＭＳ Ｐゴシック" pitchFamily="34" charset="-128"/>
              </a:rPr>
              <a:t>of the National </a:t>
            </a:r>
            <a:br>
              <a:rPr lang="en-US" sz="1200" dirty="0">
                <a:solidFill>
                  <a:schemeClr val="tx2"/>
                </a:solidFill>
                <a:latin typeface="Arial" pitchFamily="34" charset="0"/>
                <a:ea typeface="ＭＳ Ｐゴシック" pitchFamily="34" charset="-128"/>
              </a:rPr>
            </a:br>
            <a:r>
              <a:rPr lang="en-US" sz="1200" dirty="0">
                <a:solidFill>
                  <a:schemeClr val="tx2"/>
                </a:solidFill>
                <a:latin typeface="Arial" pitchFamily="34" charset="0"/>
                <a:ea typeface="ＭＳ Ｐゴシック" pitchFamily="34" charset="-128"/>
              </a:rPr>
              <a:t>Spatial Reference System.</a:t>
            </a:r>
          </a:p>
          <a:p>
            <a:pPr fontAlgn="auto">
              <a:lnSpc>
                <a:spcPct val="90000"/>
              </a:lnSpc>
              <a:spcBef>
                <a:spcPts val="0"/>
              </a:spcBef>
              <a:spcAft>
                <a:spcPts val="0"/>
              </a:spcAft>
              <a:buClr>
                <a:srgbClr val="000000"/>
              </a:buClr>
              <a:buSzPct val="100000"/>
              <a:defRPr/>
            </a:pPr>
            <a:endParaRPr lang="en-US" sz="12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200" dirty="0">
                <a:solidFill>
                  <a:srgbClr val="C00000"/>
                </a:solidFill>
                <a:latin typeface="Arial Black" panose="020B0A04020102020204" pitchFamily="34" charset="0"/>
                <a:ea typeface="ＭＳ Ｐゴシック" pitchFamily="34" charset="-128"/>
              </a:rPr>
              <a:t>Modernize and improve </a:t>
            </a:r>
            <a:r>
              <a:rPr lang="en-US" sz="1200" dirty="0">
                <a:solidFill>
                  <a:schemeClr val="tx2"/>
                </a:solidFill>
                <a:latin typeface="Arial" pitchFamily="34" charset="0"/>
                <a:ea typeface="ＭＳ Ｐゴシック" pitchFamily="34" charset="-128"/>
              </a:rPr>
              <a:t>the National </a:t>
            </a:r>
            <a:br>
              <a:rPr lang="en-US" sz="1200" dirty="0">
                <a:solidFill>
                  <a:schemeClr val="tx2"/>
                </a:solidFill>
                <a:latin typeface="Arial" pitchFamily="34" charset="0"/>
                <a:ea typeface="ＭＳ Ｐゴシック" pitchFamily="34" charset="-128"/>
              </a:rPr>
            </a:br>
            <a:r>
              <a:rPr lang="en-US" sz="1200" dirty="0">
                <a:solidFill>
                  <a:schemeClr val="tx2"/>
                </a:solidFill>
                <a:latin typeface="Arial" pitchFamily="34" charset="0"/>
                <a:ea typeface="ＭＳ Ｐゴシック" pitchFamily="34" charset="-128"/>
              </a:rPr>
              <a:t>Spatial Reference System.</a:t>
            </a:r>
            <a:r>
              <a:rPr lang="en-US" sz="1200" b="1" i="1" dirty="0">
                <a:solidFill>
                  <a:schemeClr val="tx2"/>
                </a:solidFill>
              </a:rPr>
              <a:t> </a:t>
            </a:r>
          </a:p>
          <a:p>
            <a:pPr fontAlgn="auto">
              <a:lnSpc>
                <a:spcPct val="90000"/>
              </a:lnSpc>
              <a:spcBef>
                <a:spcPts val="0"/>
              </a:spcBef>
              <a:spcAft>
                <a:spcPts val="0"/>
              </a:spcAft>
              <a:buClr>
                <a:srgbClr val="000000"/>
              </a:buClr>
              <a:buSzPct val="100000"/>
              <a:defRPr/>
            </a:pPr>
            <a:r>
              <a:rPr lang="en-US" sz="1200" b="1" i="1" dirty="0">
                <a:solidFill>
                  <a:schemeClr val="tx2"/>
                </a:solidFill>
              </a:rPr>
              <a:t>( i.e., </a:t>
            </a:r>
            <a:r>
              <a:rPr lang="en-US" sz="1200" b="1" i="1" dirty="0">
                <a:solidFill>
                  <a:srgbClr val="C00000"/>
                </a:solidFill>
              </a:rPr>
              <a:t>Replace</a:t>
            </a:r>
            <a:r>
              <a:rPr lang="en-US" sz="1200" b="1" i="1" dirty="0">
                <a:solidFill>
                  <a:schemeClr val="tx2"/>
                </a:solidFill>
              </a:rPr>
              <a:t> NAD83 &amp; NAVD88 )</a:t>
            </a:r>
          </a:p>
          <a:p>
            <a:pPr fontAlgn="auto">
              <a:lnSpc>
                <a:spcPct val="90000"/>
              </a:lnSpc>
              <a:spcBef>
                <a:spcPts val="0"/>
              </a:spcBef>
              <a:spcAft>
                <a:spcPts val="0"/>
              </a:spcAft>
              <a:buClr>
                <a:srgbClr val="000000"/>
              </a:buClr>
              <a:buSzPct val="100000"/>
              <a:defRPr/>
            </a:pPr>
            <a:endParaRPr lang="en-US" sz="12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endParaRPr lang="en-US" sz="12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200" dirty="0">
                <a:solidFill>
                  <a:srgbClr val="C00000"/>
                </a:solidFill>
                <a:latin typeface="Arial Black" panose="020B0A04020102020204" pitchFamily="34" charset="0"/>
                <a:ea typeface="ＭＳ Ｐゴシック" pitchFamily="34" charset="-128"/>
              </a:rPr>
              <a:t>Expand</a:t>
            </a:r>
            <a:r>
              <a:rPr lang="en-US" sz="1200" dirty="0">
                <a:solidFill>
                  <a:schemeClr val="tx2"/>
                </a:solidFill>
                <a:latin typeface="Arial" pitchFamily="34" charset="0"/>
                <a:ea typeface="ＭＳ Ｐゴシック" pitchFamily="34" charset="-128"/>
              </a:rPr>
              <a:t> the National Spatial Reference </a:t>
            </a:r>
            <a:br>
              <a:rPr lang="en-US" sz="1200" dirty="0">
                <a:solidFill>
                  <a:schemeClr val="tx2"/>
                </a:solidFill>
                <a:latin typeface="Arial" pitchFamily="34" charset="0"/>
                <a:ea typeface="ＭＳ Ｐゴシック" pitchFamily="34" charset="-128"/>
              </a:rPr>
            </a:br>
            <a:r>
              <a:rPr lang="en-US" sz="1200" dirty="0">
                <a:solidFill>
                  <a:schemeClr val="tx2"/>
                </a:solidFill>
                <a:latin typeface="Arial" pitchFamily="34" charset="0"/>
                <a:ea typeface="ＭＳ Ｐゴシック" pitchFamily="34" charset="-128"/>
              </a:rPr>
              <a:t>System stakeholder base through </a:t>
            </a:r>
            <a:br>
              <a:rPr lang="en-US" sz="1200" dirty="0">
                <a:solidFill>
                  <a:schemeClr val="tx2"/>
                </a:solidFill>
                <a:latin typeface="Arial" pitchFamily="34" charset="0"/>
                <a:ea typeface="ＭＳ Ｐゴシック" pitchFamily="34" charset="-128"/>
              </a:rPr>
            </a:br>
            <a:r>
              <a:rPr lang="en-US" sz="1200" dirty="0">
                <a:solidFill>
                  <a:schemeClr val="tx2"/>
                </a:solidFill>
                <a:latin typeface="Arial" pitchFamily="34" charset="0"/>
                <a:ea typeface="ＭＳ Ｐゴシック" pitchFamily="34" charset="-128"/>
              </a:rPr>
              <a:t>partnerships, education, and outreach. </a:t>
            </a:r>
          </a:p>
          <a:p>
            <a:pPr fontAlgn="auto">
              <a:lnSpc>
                <a:spcPct val="90000"/>
              </a:lnSpc>
              <a:spcBef>
                <a:spcPts val="0"/>
              </a:spcBef>
              <a:spcAft>
                <a:spcPts val="0"/>
              </a:spcAft>
              <a:buClr>
                <a:srgbClr val="000000"/>
              </a:buClr>
              <a:buSzPct val="100000"/>
              <a:defRPr/>
            </a:pPr>
            <a:endParaRPr lang="en-US" sz="12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200" dirty="0">
                <a:solidFill>
                  <a:srgbClr val="C00000"/>
                </a:solidFill>
                <a:latin typeface="Arial Black" panose="020B0A04020102020204" pitchFamily="34" charset="0"/>
                <a:ea typeface="ＭＳ Ｐゴシック" pitchFamily="34" charset="-128"/>
              </a:rPr>
              <a:t>Develop and enable </a:t>
            </a:r>
            <a:r>
              <a:rPr lang="en-US" sz="1200" dirty="0">
                <a:solidFill>
                  <a:schemeClr val="tx2"/>
                </a:solidFill>
                <a:latin typeface="Arial" pitchFamily="34" charset="0"/>
                <a:ea typeface="ＭＳ Ｐゴシック" pitchFamily="34" charset="-128"/>
              </a:rPr>
              <a:t>a workforce with </a:t>
            </a:r>
            <a:br>
              <a:rPr lang="en-US" sz="1200" dirty="0">
                <a:solidFill>
                  <a:schemeClr val="tx2"/>
                </a:solidFill>
                <a:latin typeface="Arial" pitchFamily="34" charset="0"/>
                <a:ea typeface="ＭＳ Ｐゴシック" pitchFamily="34" charset="-128"/>
              </a:rPr>
            </a:br>
            <a:r>
              <a:rPr lang="en-US" sz="1200" dirty="0">
                <a:solidFill>
                  <a:schemeClr val="tx2"/>
                </a:solidFill>
                <a:latin typeface="Arial" pitchFamily="34" charset="0"/>
                <a:ea typeface="ＭＳ Ｐゴシック" pitchFamily="34" charset="-128"/>
              </a:rPr>
              <a:t>a supportive environment. </a:t>
            </a:r>
          </a:p>
          <a:p>
            <a:pPr fontAlgn="auto">
              <a:lnSpc>
                <a:spcPct val="90000"/>
              </a:lnSpc>
              <a:spcBef>
                <a:spcPts val="0"/>
              </a:spcBef>
              <a:spcAft>
                <a:spcPts val="0"/>
              </a:spcAft>
              <a:buClr>
                <a:srgbClr val="000000"/>
              </a:buClr>
              <a:buSzPct val="100000"/>
              <a:defRPr/>
            </a:pPr>
            <a:endParaRPr lang="en-US" sz="12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200" dirty="0">
                <a:solidFill>
                  <a:srgbClr val="C00000"/>
                </a:solidFill>
                <a:latin typeface="Arial Black" panose="020B0A04020102020204" pitchFamily="34" charset="0"/>
                <a:ea typeface="ＭＳ Ｐゴシック" pitchFamily="34" charset="-128"/>
              </a:rPr>
              <a:t>Improve</a:t>
            </a:r>
            <a:r>
              <a:rPr lang="en-US" sz="1200" dirty="0">
                <a:solidFill>
                  <a:schemeClr val="tx2"/>
                </a:solidFill>
                <a:latin typeface="Arial" pitchFamily="34" charset="0"/>
                <a:ea typeface="ＭＳ Ｐゴシック" pitchFamily="34" charset="-128"/>
              </a:rPr>
              <a:t> organizational and administrative functionality. </a:t>
            </a:r>
            <a:endParaRPr sz="1200" kern="0" dirty="0">
              <a:solidFill>
                <a:schemeClr val="tx2"/>
              </a:solidFill>
              <a:latin typeface="Arial" pitchFamily="34" charset="0"/>
              <a:ea typeface="Times New Roman"/>
              <a:sym typeface="Times New Roman"/>
            </a:endParaRPr>
          </a:p>
        </p:txBody>
      </p:sp>
      <p:pic>
        <p:nvPicPr>
          <p:cNvPr id="47110" name="Shape 106"/>
          <p:cNvPicPr preferRelativeResize="0">
            <a:picLocks noChangeAspect="1" noChangeArrowheads="1"/>
          </p:cNvPicPr>
          <p:nvPr/>
        </p:nvPicPr>
        <p:blipFill>
          <a:blip r:embed="rId3"/>
          <a:srcRect/>
          <a:stretch>
            <a:fillRect/>
          </a:stretch>
        </p:blipFill>
        <p:spPr bwMode="auto">
          <a:xfrm rot="566394">
            <a:off x="5370701" y="1749815"/>
            <a:ext cx="2290763" cy="2977755"/>
          </a:xfrm>
          <a:prstGeom prst="rect">
            <a:avLst/>
          </a:prstGeom>
          <a:noFill/>
          <a:ln w="9525">
            <a:solidFill>
              <a:srgbClr val="000000"/>
            </a:solidFill>
            <a:miter lim="800000"/>
            <a:headEnd/>
            <a:tailEnd/>
          </a:ln>
          <a:effectLst>
            <a:outerShdw blurRad="76200" dir="18900000" sy="23000" kx="-1200000" algn="bl" rotWithShape="0">
              <a:srgbClr val="000000">
                <a:alpha val="15000"/>
              </a:srgbClr>
            </a:outerShdw>
          </a:effectLst>
          <a:extLst/>
        </p:spPr>
      </p:pic>
      <p:sp>
        <p:nvSpPr>
          <p:cNvPr id="48135" name="Shape 109"/>
          <p:cNvSpPr>
            <a:spLocks noGrp="1"/>
          </p:cNvSpPr>
          <p:nvPr>
            <p:ph type="sldNum" sz="quarter" idx="4294967295"/>
          </p:nvPr>
        </p:nvSpPr>
        <p:spPr bwMode="auto">
          <a:noFill/>
          <a:ln>
            <a:miter lim="800000"/>
            <a:headEnd/>
            <a:tailEnd/>
          </a:ln>
        </p:spPr>
        <p:txBody>
          <a:bodyPr vert="horz" wrap="square" lIns="91440" tIns="34275" rIns="91440" bIns="34275" numCol="1" anchor="ctr" anchorCtr="0" compatLnSpc="1">
            <a:prstTxWarp prst="textNoShape">
              <a:avLst/>
            </a:prstTxWarp>
          </a:bodyPr>
          <a:lstStyle/>
          <a:p>
            <a:pPr>
              <a:buSzPct val="25000"/>
            </a:pPr>
            <a:r>
              <a:rPr lang="en-US" sz="1351">
                <a:solidFill>
                  <a:srgbClr val="000000"/>
                </a:solidFill>
                <a:latin typeface="Arial" pitchFamily="4" charset="0"/>
                <a:ea typeface="ＭＳ Ｐゴシック" pitchFamily="4" charset="-128"/>
                <a:cs typeface="ＭＳ Ｐゴシック" pitchFamily="4" charset="-128"/>
                <a:sym typeface="Arial" pitchFamily="4" charset="0"/>
              </a:rPr>
              <a:t> </a:t>
            </a:r>
          </a:p>
        </p:txBody>
      </p:sp>
    </p:spTree>
    <p:extLst>
      <p:ext uri="{BB962C8B-B14F-4D97-AF65-F5344CB8AC3E}">
        <p14:creationId xmlns:p14="http://schemas.microsoft.com/office/powerpoint/2010/main" val="34352987"/>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6889" y="158081"/>
            <a:ext cx="8610712" cy="857251"/>
          </a:xfrm>
        </p:spPr>
        <p:txBody>
          <a:bodyPr/>
          <a:lstStyle/>
          <a:p>
            <a:pPr eaLnBrk="1" hangingPunct="1"/>
            <a:r>
              <a:rPr lang="en-US" altLang="en-US" sz="3600" b="1" dirty="0"/>
              <a:t>Ten-Year Strategic Plan - Goals</a:t>
            </a:r>
          </a:p>
        </p:txBody>
      </p:sp>
      <p:sp>
        <p:nvSpPr>
          <p:cNvPr id="11267" name="Rectangle 3"/>
          <p:cNvSpPr>
            <a:spLocks noGrp="1" noChangeArrowheads="1"/>
          </p:cNvSpPr>
          <p:nvPr>
            <p:ph type="body" sz="half" idx="4294967295"/>
          </p:nvPr>
        </p:nvSpPr>
        <p:spPr>
          <a:xfrm>
            <a:off x="513198" y="1169846"/>
            <a:ext cx="4287441" cy="3942159"/>
          </a:xfrm>
        </p:spPr>
        <p:txBody>
          <a:bodyPr/>
          <a:lstStyle/>
          <a:p>
            <a:pPr lvl="1" indent="-257168">
              <a:buFont typeface="Wingdings" pitchFamily="2" charset="2"/>
              <a:buChar char="v"/>
              <a:defRPr/>
            </a:pPr>
            <a:r>
              <a:rPr lang="en-US" sz="1800" dirty="0">
                <a:ea typeface="MS PGothic" pitchFamily="34" charset="-128"/>
              </a:rPr>
              <a:t>	By 2022, reduce all definitional &amp; access-related errors in geometric reference frame to 1 cm when using </a:t>
            </a:r>
            <a:r>
              <a:rPr lang="en-US" sz="1800" dirty="0"/>
              <a:t>≤</a:t>
            </a:r>
            <a:r>
              <a:rPr lang="en-US" sz="1800" dirty="0">
                <a:ea typeface="MS PGothic" pitchFamily="34" charset="-128"/>
              </a:rPr>
              <a:t>30 minutes of GNSS data</a:t>
            </a:r>
          </a:p>
          <a:p>
            <a:pPr marL="300031" lvl="1" indent="0">
              <a:buNone/>
              <a:defRPr/>
            </a:pPr>
            <a:r>
              <a:rPr lang="en-US" sz="1800" dirty="0">
                <a:ea typeface="MS PGothic" pitchFamily="34" charset="-128"/>
              </a:rPr>
              <a:t>	   “</a:t>
            </a:r>
            <a:r>
              <a:rPr lang="en-US" sz="1800" b="1" dirty="0">
                <a:ea typeface="MS PGothic" pitchFamily="34" charset="-128"/>
              </a:rPr>
              <a:t>Replace NAD83</a:t>
            </a:r>
            <a:r>
              <a:rPr lang="en-US" sz="1800" dirty="0">
                <a:ea typeface="MS PGothic" pitchFamily="34" charset="-128"/>
              </a:rPr>
              <a:t>”</a:t>
            </a:r>
          </a:p>
          <a:p>
            <a:pPr marL="300031" lvl="1" indent="0">
              <a:buNone/>
              <a:defRPr/>
            </a:pPr>
            <a:r>
              <a:rPr lang="en-US" sz="1500" i="1" dirty="0">
                <a:ea typeface="MS PGothic" pitchFamily="34" charset="-128"/>
              </a:rPr>
              <a:t>(NAD83 = North American Datum 1983)</a:t>
            </a:r>
          </a:p>
          <a:p>
            <a:pPr marL="300031" lvl="1" indent="0">
              <a:buNone/>
              <a:defRPr/>
            </a:pPr>
            <a:endParaRPr lang="en-US" sz="600" dirty="0">
              <a:ea typeface="MS PGothic" pitchFamily="34" charset="-128"/>
            </a:endParaRPr>
          </a:p>
          <a:p>
            <a:pPr marL="300031" lvl="1" indent="0">
              <a:buNone/>
              <a:defRPr/>
            </a:pPr>
            <a:endParaRPr lang="en-US" sz="900" dirty="0">
              <a:ea typeface="MS PGothic" pitchFamily="34" charset="-128"/>
            </a:endParaRPr>
          </a:p>
          <a:p>
            <a:pPr lvl="1" indent="-257168">
              <a:buFont typeface="Wingdings" pitchFamily="2" charset="2"/>
              <a:buChar char="v"/>
              <a:defRPr/>
            </a:pPr>
            <a:r>
              <a:rPr lang="en-US" sz="1800" dirty="0">
                <a:ea typeface="MS PGothic" pitchFamily="34" charset="-128"/>
              </a:rPr>
              <a:t>	By 2022, reduce all definitional &amp; access-related errors in orthometric heights in geopotential datum to 2 cm when using </a:t>
            </a:r>
            <a:r>
              <a:rPr lang="en-US" sz="1800" dirty="0"/>
              <a:t>≤</a:t>
            </a:r>
            <a:r>
              <a:rPr lang="en-US" sz="1800" dirty="0">
                <a:ea typeface="MS PGothic" pitchFamily="34" charset="-128"/>
              </a:rPr>
              <a:t>30 minutes of GNSS data</a:t>
            </a:r>
          </a:p>
          <a:p>
            <a:pPr marL="300031" lvl="1" indent="0">
              <a:buNone/>
              <a:defRPr/>
            </a:pPr>
            <a:r>
              <a:rPr lang="en-US" sz="1800" dirty="0">
                <a:ea typeface="MS PGothic" pitchFamily="34" charset="-128"/>
              </a:rPr>
              <a:t>	      “</a:t>
            </a:r>
            <a:r>
              <a:rPr lang="en-US" sz="1800" b="1" dirty="0">
                <a:ea typeface="MS PGothic" pitchFamily="34" charset="-128"/>
              </a:rPr>
              <a:t>Replace NAVD88</a:t>
            </a:r>
            <a:r>
              <a:rPr lang="en-US" sz="1800" dirty="0">
                <a:ea typeface="MS PGothic" pitchFamily="34" charset="-128"/>
              </a:rPr>
              <a:t>”</a:t>
            </a:r>
          </a:p>
          <a:p>
            <a:pPr marL="300031" lvl="1" indent="0">
              <a:buNone/>
              <a:defRPr/>
            </a:pPr>
            <a:r>
              <a:rPr lang="en-US" sz="1500" i="1" dirty="0">
                <a:solidFill>
                  <a:prstClr val="black"/>
                </a:solidFill>
                <a:ea typeface="MS PGothic" pitchFamily="34" charset="-128"/>
              </a:rPr>
              <a:t>(NAVD88 = North American Vertical Datum 1988)</a:t>
            </a:r>
          </a:p>
          <a:p>
            <a:pPr marL="300031" lvl="1" indent="0">
              <a:buNone/>
              <a:defRPr/>
            </a:pPr>
            <a:endParaRPr lang="en-US" dirty="0" smtClean="0">
              <a:ea typeface="MS PGothic" pitchFamily="34" charset="-128"/>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57" t="4005" r="5057" b="4005"/>
          <a:stretch/>
        </p:blipFill>
        <p:spPr>
          <a:xfrm>
            <a:off x="5127264" y="1132080"/>
            <a:ext cx="2919573" cy="3866741"/>
          </a:xfrm>
          <a:prstGeom prst="rect">
            <a:avLst/>
          </a:prstGeom>
          <a:scene3d>
            <a:camera prst="isometricOffAxis2Left"/>
            <a:lightRig rig="threePt" dir="t"/>
          </a:scene3d>
        </p:spPr>
      </p:pic>
    </p:spTree>
    <p:extLst>
      <p:ext uri="{BB962C8B-B14F-4D97-AF65-F5344CB8AC3E}">
        <p14:creationId xmlns:p14="http://schemas.microsoft.com/office/powerpoint/2010/main" val="247920619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PLORISREVIS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3998</TotalTime>
  <Words>4485</Words>
  <Application>Microsoft Office PowerPoint</Application>
  <PresentationFormat>On-screen Show (16:9)</PresentationFormat>
  <Paragraphs>744</Paragraphs>
  <Slides>61</Slides>
  <Notes>57</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7" baseType="lpstr">
      <vt:lpstr>ＭＳ Ｐゴシック</vt:lpstr>
      <vt:lpstr>ＭＳ Ｐゴシック</vt:lpstr>
      <vt:lpstr>宋体</vt:lpstr>
      <vt:lpstr>Arial</vt:lpstr>
      <vt:lpstr>Arial Black</vt:lpstr>
      <vt:lpstr>Calibri</vt:lpstr>
      <vt:lpstr>Cambria Math</vt:lpstr>
      <vt:lpstr>Courier New</vt:lpstr>
      <vt:lpstr>Gill Sans MT</vt:lpstr>
      <vt:lpstr>Old English Text MT</vt:lpstr>
      <vt:lpstr>Symbol</vt:lpstr>
      <vt:lpstr>Times New Roman</vt:lpstr>
      <vt:lpstr>Verdana</vt:lpstr>
      <vt:lpstr>Wingdings</vt:lpstr>
      <vt:lpstr>Office Theme</vt:lpstr>
      <vt:lpstr>Clip</vt:lpstr>
      <vt:lpstr>PowerPoint Presentation</vt:lpstr>
      <vt:lpstr>U.S. Department of Commerce National Oceanic &amp; Atmospheric Administration National Geodetic Survey  </vt:lpstr>
      <vt:lpstr>PowerPoint Presentation</vt:lpstr>
      <vt:lpstr>These are part of the NSRS*</vt:lpstr>
      <vt:lpstr>These are not part of the NSRS*</vt:lpstr>
      <vt:lpstr>NAD83 Shortcomings</vt:lpstr>
      <vt:lpstr>Why replace NAD 83 and Vertical Datums?</vt:lpstr>
      <vt:lpstr>PowerPoint Presentation</vt:lpstr>
      <vt:lpstr>Ten-Year Strategic Plan - Goals</vt:lpstr>
      <vt:lpstr>2022 Datum Tectonic Plates </vt:lpstr>
      <vt:lpstr>PowerPoint Presentation</vt:lpstr>
      <vt:lpstr>PowerPoint Presentation</vt:lpstr>
      <vt:lpstr>PowerPoint Presentation</vt:lpstr>
      <vt:lpstr>ELLIPSOID - GEOID RELATIONSHIP</vt:lpstr>
      <vt:lpstr>PowerPoint Presentation</vt:lpstr>
      <vt:lpstr>“Vertical”: Out with the old, in with the new</vt:lpstr>
      <vt:lpstr>Replacing NAVD88, ASVD02, NMVD03, GUVD04</vt:lpstr>
      <vt:lpstr>PowerPoint Presentation</vt:lpstr>
      <vt:lpstr>A New State Plane for 2022</vt:lpstr>
      <vt:lpstr>Default SPCS2022 designs</vt:lpstr>
      <vt:lpstr>PowerPoint Presentation</vt:lpstr>
      <vt:lpstr>PowerPoint Presentation</vt:lpstr>
      <vt:lpstr>PowerPoint Presentation</vt:lpstr>
      <vt:lpstr>What changes for default designs?</vt:lpstr>
      <vt:lpstr>Statewide and “layered” zones</vt:lpstr>
      <vt:lpstr>PowerPoint Presentation</vt:lpstr>
      <vt:lpstr>PowerPoint Presentation</vt:lpstr>
      <vt:lpstr>PowerPoint Presentation</vt:lpstr>
      <vt:lpstr>PowerPoint Presentation</vt:lpstr>
      <vt:lpstr>SPCS2022 Deadlines</vt:lpstr>
      <vt:lpstr>PowerPoint Presentation</vt:lpstr>
      <vt:lpstr>What to do with historic maps/charts?</vt:lpstr>
      <vt:lpstr>PowerPoint Presentation</vt:lpstr>
      <vt:lpstr>PowerPoint Presentation</vt:lpstr>
      <vt:lpstr>Q: When should I care?</vt:lpstr>
      <vt:lpstr>PowerPoint Presentation</vt:lpstr>
      <vt:lpstr>The Bottom Line</vt:lpstr>
      <vt:lpstr>PowerPoint Presentation</vt:lpstr>
      <vt:lpstr> 10 Minute Break   Next  Putting the best “foot” forward</vt:lpstr>
      <vt:lpstr>Putting our best “foot” forward</vt:lpstr>
      <vt:lpstr>PowerPoint Presentation</vt:lpstr>
      <vt:lpstr>PowerPoint Presentation</vt:lpstr>
      <vt:lpstr>PowerPoint Presentation</vt:lpstr>
      <vt:lpstr>The trouble with standards…</vt:lpstr>
      <vt:lpstr>Hassler and the Empire</vt:lpstr>
      <vt:lpstr>Going metric, in fits and starts</vt:lpstr>
      <vt:lpstr>Out of chaos, order</vt:lpstr>
      <vt:lpstr>     Kicking the can (Federal Register)</vt:lpstr>
      <vt:lpstr>PowerPoint Presentation</vt:lpstr>
      <vt:lpstr>PowerPoint Presentation</vt:lpstr>
      <vt:lpstr>Why make the change?</vt:lpstr>
      <vt:lpstr>PowerPoint Presentation</vt:lpstr>
      <vt:lpstr>PowerPoint Presentation</vt:lpstr>
      <vt:lpstr>Almost Finished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Trimble Navigation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dc:title>
  <dc:creator>Windows User</dc:creator>
  <cp:lastModifiedBy>Ed Carlson</cp:lastModifiedBy>
  <cp:revision>297</cp:revision>
  <cp:lastPrinted>2019-11-13T00:18:52Z</cp:lastPrinted>
  <dcterms:created xsi:type="dcterms:W3CDTF">2016-05-25T23:24:58Z</dcterms:created>
  <dcterms:modified xsi:type="dcterms:W3CDTF">2019-11-13T01:29:38Z</dcterms:modified>
</cp:coreProperties>
</file>